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32" r:id="rId1"/>
  </p:sldMasterIdLst>
  <p:notesMasterIdLst>
    <p:notesMasterId r:id="rId25"/>
  </p:notesMasterIdLst>
  <p:handoutMasterIdLst>
    <p:handoutMasterId r:id="rId26"/>
  </p:handoutMasterIdLst>
  <p:sldIdLst>
    <p:sldId id="256" r:id="rId2"/>
    <p:sldId id="287" r:id="rId3"/>
    <p:sldId id="292" r:id="rId4"/>
    <p:sldId id="257" r:id="rId5"/>
    <p:sldId id="258" r:id="rId6"/>
    <p:sldId id="290" r:id="rId7"/>
    <p:sldId id="259" r:id="rId8"/>
    <p:sldId id="293" r:id="rId9"/>
    <p:sldId id="262" r:id="rId10"/>
    <p:sldId id="347" r:id="rId11"/>
    <p:sldId id="281" r:id="rId12"/>
    <p:sldId id="343" r:id="rId13"/>
    <p:sldId id="312" r:id="rId14"/>
    <p:sldId id="340" r:id="rId15"/>
    <p:sldId id="305" r:id="rId16"/>
    <p:sldId id="368" r:id="rId17"/>
    <p:sldId id="341" r:id="rId18"/>
    <p:sldId id="370" r:id="rId19"/>
    <p:sldId id="265" r:id="rId20"/>
    <p:sldId id="269" r:id="rId21"/>
    <p:sldId id="342" r:id="rId22"/>
    <p:sldId id="336" r:id="rId23"/>
    <p:sldId id="324" r:id="rId24"/>
  </p:sldIdLst>
  <p:sldSz cx="9144000" cy="6858000" type="screen4x3"/>
  <p:notesSz cx="9874250" cy="67818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charset="0"/>
      </a:defRPr>
    </a:lvl1pPr>
    <a:lvl2pPr marL="457200" algn="l" rtl="0" fontAlgn="base">
      <a:spcBef>
        <a:spcPct val="0"/>
      </a:spcBef>
      <a:spcAft>
        <a:spcPct val="0"/>
      </a:spcAft>
      <a:defRPr kern="1200">
        <a:solidFill>
          <a:schemeClr val="tx1"/>
        </a:solidFill>
        <a:latin typeface="Times New Roman" pitchFamily="18" charset="0"/>
        <a:ea typeface="+mn-ea"/>
        <a:cs typeface="Arial" charset="0"/>
      </a:defRPr>
    </a:lvl2pPr>
    <a:lvl3pPr marL="914400" algn="l" rtl="0" fontAlgn="base">
      <a:spcBef>
        <a:spcPct val="0"/>
      </a:spcBef>
      <a:spcAft>
        <a:spcPct val="0"/>
      </a:spcAft>
      <a:defRPr kern="1200">
        <a:solidFill>
          <a:schemeClr val="tx1"/>
        </a:solidFill>
        <a:latin typeface="Times New Roman" pitchFamily="18" charset="0"/>
        <a:ea typeface="+mn-ea"/>
        <a:cs typeface="Arial" charset="0"/>
      </a:defRPr>
    </a:lvl3pPr>
    <a:lvl4pPr marL="1371600" algn="l" rtl="0" fontAlgn="base">
      <a:spcBef>
        <a:spcPct val="0"/>
      </a:spcBef>
      <a:spcAft>
        <a:spcPct val="0"/>
      </a:spcAft>
      <a:defRPr kern="1200">
        <a:solidFill>
          <a:schemeClr val="tx1"/>
        </a:solidFill>
        <a:latin typeface="Times New Roman" pitchFamily="18" charset="0"/>
        <a:ea typeface="+mn-ea"/>
        <a:cs typeface="Arial" charset="0"/>
      </a:defRPr>
    </a:lvl4pPr>
    <a:lvl5pPr marL="1828800" algn="l" rtl="0" fontAlgn="base">
      <a:spcBef>
        <a:spcPct val="0"/>
      </a:spcBef>
      <a:spcAft>
        <a:spcPct val="0"/>
      </a:spcAft>
      <a:defRPr kern="1200">
        <a:solidFill>
          <a:schemeClr val="tx1"/>
        </a:solidFill>
        <a:latin typeface="Times New Roman" pitchFamily="18" charset="0"/>
        <a:ea typeface="+mn-ea"/>
        <a:cs typeface="Arial" charset="0"/>
      </a:defRPr>
    </a:lvl5pPr>
    <a:lvl6pPr marL="2286000" algn="l" defTabSz="914400" rtl="0" eaLnBrk="1" latinLnBrk="0" hangingPunct="1">
      <a:defRPr kern="1200">
        <a:solidFill>
          <a:schemeClr val="tx1"/>
        </a:solidFill>
        <a:latin typeface="Times New Roman" pitchFamily="18" charset="0"/>
        <a:ea typeface="+mn-ea"/>
        <a:cs typeface="Arial" charset="0"/>
      </a:defRPr>
    </a:lvl6pPr>
    <a:lvl7pPr marL="2743200" algn="l" defTabSz="914400" rtl="0" eaLnBrk="1" latinLnBrk="0" hangingPunct="1">
      <a:defRPr kern="1200">
        <a:solidFill>
          <a:schemeClr val="tx1"/>
        </a:solidFill>
        <a:latin typeface="Times New Roman" pitchFamily="18" charset="0"/>
        <a:ea typeface="+mn-ea"/>
        <a:cs typeface="Arial" charset="0"/>
      </a:defRPr>
    </a:lvl7pPr>
    <a:lvl8pPr marL="3200400" algn="l" defTabSz="914400" rtl="0" eaLnBrk="1" latinLnBrk="0" hangingPunct="1">
      <a:defRPr kern="1200">
        <a:solidFill>
          <a:schemeClr val="tx1"/>
        </a:solidFill>
        <a:latin typeface="Times New Roman" pitchFamily="18" charset="0"/>
        <a:ea typeface="+mn-ea"/>
        <a:cs typeface="Arial" charset="0"/>
      </a:defRPr>
    </a:lvl8pPr>
    <a:lvl9pPr marL="3657600" algn="l" defTabSz="914400" rtl="0" eaLnBrk="1" latinLnBrk="0" hangingPunct="1">
      <a:defRPr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a:srgbClr val="0000CC"/>
    <a:srgbClr val="FFFF00"/>
    <a:srgbClr val="FFCC00"/>
    <a:srgbClr val="0066FF"/>
    <a:srgbClr val="33CCCC"/>
    <a:srgbClr val="00CC99"/>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4514" autoAdjust="0"/>
  </p:normalViewPr>
  <p:slideViewPr>
    <p:cSldViewPr>
      <p:cViewPr>
        <p:scale>
          <a:sx n="70" d="100"/>
          <a:sy n="70" d="100"/>
        </p:scale>
        <p:origin x="-2730" y="-124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zaglavlja 1"/>
          <p:cNvSpPr>
            <a:spLocks noGrp="1"/>
          </p:cNvSpPr>
          <p:nvPr>
            <p:ph type="hdr" sz="quarter"/>
          </p:nvPr>
        </p:nvSpPr>
        <p:spPr>
          <a:xfrm>
            <a:off x="0" y="0"/>
            <a:ext cx="4279918" cy="339090"/>
          </a:xfrm>
          <a:prstGeom prst="rect">
            <a:avLst/>
          </a:prstGeom>
        </p:spPr>
        <p:txBody>
          <a:bodyPr vert="horz" lIns="91440" tIns="45720" rIns="91440" bIns="45720" rtlCol="0"/>
          <a:lstStyle>
            <a:lvl1pPr algn="l">
              <a:defRPr sz="1200"/>
            </a:lvl1pPr>
          </a:lstStyle>
          <a:p>
            <a:pPr>
              <a:defRPr/>
            </a:pPr>
            <a:endParaRPr lang="hr-HR"/>
          </a:p>
        </p:txBody>
      </p:sp>
      <p:sp>
        <p:nvSpPr>
          <p:cNvPr id="3" name="Rezervirano mjesto datuma 2"/>
          <p:cNvSpPr>
            <a:spLocks noGrp="1"/>
          </p:cNvSpPr>
          <p:nvPr>
            <p:ph type="dt" sz="quarter" idx="1"/>
          </p:nvPr>
        </p:nvSpPr>
        <p:spPr>
          <a:xfrm>
            <a:off x="5592027" y="0"/>
            <a:ext cx="4279918" cy="339090"/>
          </a:xfrm>
          <a:prstGeom prst="rect">
            <a:avLst/>
          </a:prstGeom>
        </p:spPr>
        <p:txBody>
          <a:bodyPr vert="horz" lIns="91440" tIns="45720" rIns="91440" bIns="45720" rtlCol="0"/>
          <a:lstStyle>
            <a:lvl1pPr algn="r">
              <a:defRPr sz="1200"/>
            </a:lvl1pPr>
          </a:lstStyle>
          <a:p>
            <a:pPr>
              <a:defRPr/>
            </a:pPr>
            <a:fld id="{900C55C5-6C76-440F-BCD0-FFB92C60FDD1}" type="datetimeFigureOut">
              <a:rPr lang="hr-HR"/>
              <a:pPr>
                <a:defRPr/>
              </a:pPr>
              <a:t>13.5.2015</a:t>
            </a:fld>
            <a:endParaRPr lang="hr-HR"/>
          </a:p>
        </p:txBody>
      </p:sp>
      <p:sp>
        <p:nvSpPr>
          <p:cNvPr id="4" name="Rezervirano mjesto podnožja 3"/>
          <p:cNvSpPr>
            <a:spLocks noGrp="1"/>
          </p:cNvSpPr>
          <p:nvPr>
            <p:ph type="ftr" sz="quarter" idx="2"/>
          </p:nvPr>
        </p:nvSpPr>
        <p:spPr>
          <a:xfrm>
            <a:off x="0" y="6441620"/>
            <a:ext cx="4279918" cy="339090"/>
          </a:xfrm>
          <a:prstGeom prst="rect">
            <a:avLst/>
          </a:prstGeom>
        </p:spPr>
        <p:txBody>
          <a:bodyPr vert="horz" lIns="91440" tIns="45720" rIns="91440" bIns="45720" rtlCol="0" anchor="b"/>
          <a:lstStyle>
            <a:lvl1pPr algn="l">
              <a:defRPr sz="1200"/>
            </a:lvl1pPr>
          </a:lstStyle>
          <a:p>
            <a:pPr>
              <a:defRPr/>
            </a:pPr>
            <a:endParaRPr lang="hr-HR"/>
          </a:p>
        </p:txBody>
      </p:sp>
      <p:sp>
        <p:nvSpPr>
          <p:cNvPr id="5" name="Rezervirano mjesto broja slajda 4"/>
          <p:cNvSpPr>
            <a:spLocks noGrp="1"/>
          </p:cNvSpPr>
          <p:nvPr>
            <p:ph type="sldNum" sz="quarter" idx="3"/>
          </p:nvPr>
        </p:nvSpPr>
        <p:spPr>
          <a:xfrm>
            <a:off x="5592027" y="6441620"/>
            <a:ext cx="4279918" cy="339090"/>
          </a:xfrm>
          <a:prstGeom prst="rect">
            <a:avLst/>
          </a:prstGeom>
        </p:spPr>
        <p:txBody>
          <a:bodyPr vert="horz" lIns="91440" tIns="45720" rIns="91440" bIns="45720" rtlCol="0" anchor="b"/>
          <a:lstStyle>
            <a:lvl1pPr algn="r">
              <a:defRPr sz="1200"/>
            </a:lvl1pPr>
          </a:lstStyle>
          <a:p>
            <a:pPr>
              <a:defRPr/>
            </a:pPr>
            <a:fld id="{07E5E2C1-7A00-481D-BC43-094EFB69E402}" type="slidenum">
              <a:rPr lang="hr-HR"/>
              <a:pPr>
                <a:defRPr/>
              </a:pPr>
              <a:t>‹#›</a:t>
            </a:fld>
            <a:endParaRPr lang="hr-HR"/>
          </a:p>
        </p:txBody>
      </p:sp>
    </p:spTree>
    <p:extLst>
      <p:ext uri="{BB962C8B-B14F-4D97-AF65-F5344CB8AC3E}">
        <p14:creationId xmlns:p14="http://schemas.microsoft.com/office/powerpoint/2010/main" xmlns="" val="428197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4279918" cy="3390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hr-HR"/>
          </a:p>
        </p:txBody>
      </p:sp>
      <p:sp>
        <p:nvSpPr>
          <p:cNvPr id="20483" name="Rectangle 3"/>
          <p:cNvSpPr>
            <a:spLocks noGrp="1" noChangeArrowheads="1"/>
          </p:cNvSpPr>
          <p:nvPr>
            <p:ph type="dt" idx="1"/>
          </p:nvPr>
        </p:nvSpPr>
        <p:spPr bwMode="auto">
          <a:xfrm>
            <a:off x="5592027" y="0"/>
            <a:ext cx="4279918" cy="33909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hr-HR"/>
          </a:p>
        </p:txBody>
      </p:sp>
      <p:sp>
        <p:nvSpPr>
          <p:cNvPr id="34820" name="Rectangle 4"/>
          <p:cNvSpPr>
            <a:spLocks noGrp="1" noRot="1" noChangeAspect="1" noChangeArrowheads="1" noTextEdit="1"/>
          </p:cNvSpPr>
          <p:nvPr>
            <p:ph type="sldImg" idx="2"/>
          </p:nvPr>
        </p:nvSpPr>
        <p:spPr bwMode="auto">
          <a:xfrm>
            <a:off x="3240088" y="508000"/>
            <a:ext cx="3394075" cy="25447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0485" name="Rectangle 5"/>
          <p:cNvSpPr>
            <a:spLocks noGrp="1" noChangeArrowheads="1"/>
          </p:cNvSpPr>
          <p:nvPr>
            <p:ph type="body" sz="quarter" idx="3"/>
          </p:nvPr>
        </p:nvSpPr>
        <p:spPr bwMode="auto">
          <a:xfrm>
            <a:off x="986965" y="3221902"/>
            <a:ext cx="7900322" cy="3051809"/>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r-HR" noProof="0" smtClean="0"/>
              <a:t>Kliknite da biste uredili stilove teksta matrice</a:t>
            </a:r>
          </a:p>
          <a:p>
            <a:pPr lvl="1"/>
            <a:r>
              <a:rPr lang="hr-HR" noProof="0" smtClean="0"/>
              <a:t>Druga razina</a:t>
            </a:r>
          </a:p>
          <a:p>
            <a:pPr lvl="2"/>
            <a:r>
              <a:rPr lang="hr-HR" noProof="0" smtClean="0"/>
              <a:t>Treća razina</a:t>
            </a:r>
          </a:p>
          <a:p>
            <a:pPr lvl="3"/>
            <a:r>
              <a:rPr lang="hr-HR" noProof="0" smtClean="0"/>
              <a:t>Četvrta razina</a:t>
            </a:r>
          </a:p>
          <a:p>
            <a:pPr lvl="4"/>
            <a:r>
              <a:rPr lang="hr-HR" noProof="0" smtClean="0"/>
              <a:t>Peta razina</a:t>
            </a:r>
          </a:p>
        </p:txBody>
      </p:sp>
      <p:sp>
        <p:nvSpPr>
          <p:cNvPr id="20486" name="Rectangle 6"/>
          <p:cNvSpPr>
            <a:spLocks noGrp="1" noChangeArrowheads="1"/>
          </p:cNvSpPr>
          <p:nvPr>
            <p:ph type="ftr" sz="quarter" idx="4"/>
          </p:nvPr>
        </p:nvSpPr>
        <p:spPr bwMode="auto">
          <a:xfrm>
            <a:off x="0" y="6441620"/>
            <a:ext cx="4279918" cy="33909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hr-HR"/>
          </a:p>
        </p:txBody>
      </p:sp>
      <p:sp>
        <p:nvSpPr>
          <p:cNvPr id="20487" name="Rectangle 7"/>
          <p:cNvSpPr>
            <a:spLocks noGrp="1" noChangeArrowheads="1"/>
          </p:cNvSpPr>
          <p:nvPr>
            <p:ph type="sldNum" sz="quarter" idx="5"/>
          </p:nvPr>
        </p:nvSpPr>
        <p:spPr bwMode="auto">
          <a:xfrm>
            <a:off x="5592027" y="6441620"/>
            <a:ext cx="4279918" cy="33909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A65C9882-BF99-4973-949D-3242D27DB561}" type="slidenum">
              <a:rPr lang="hr-HR"/>
              <a:pPr>
                <a:defRPr/>
              </a:pPr>
              <a:t>‹#›</a:t>
            </a:fld>
            <a:endParaRPr lang="hr-HR"/>
          </a:p>
        </p:txBody>
      </p:sp>
    </p:spTree>
    <p:extLst>
      <p:ext uri="{BB962C8B-B14F-4D97-AF65-F5344CB8AC3E}">
        <p14:creationId xmlns:p14="http://schemas.microsoft.com/office/powerpoint/2010/main" xmlns="" val="9006554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fld id="{6DBFCF87-DB96-4BE5-B60B-3E8A44A1478A}" type="slidenum">
              <a:rPr lang="hr-HR" smtClean="0"/>
              <a:pPr eaLnBrk="1" hangingPunct="1"/>
              <a:t>1</a:t>
            </a:fld>
            <a:endParaRPr lang="hr-H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hr-H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143000" indent="-2286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eaLnBrk="1" hangingPunct="1"/>
            <a:fld id="{CECD1CED-CBB2-48FA-A389-97EE40408CE9}" type="slidenum">
              <a:rPr lang="hr-HR" smtClean="0"/>
              <a:pPr eaLnBrk="1" hangingPunct="1"/>
              <a:t>20</a:t>
            </a:fld>
            <a:endParaRPr lang="hr-HR" smtClean="0"/>
          </a:p>
        </p:txBody>
      </p:sp>
      <p:sp>
        <p:nvSpPr>
          <p:cNvPr id="36867" name="Espace réservé de l'image des diapositives 1"/>
          <p:cNvSpPr>
            <a:spLocks noGrp="1" noRot="1" noChangeAspect="1" noTextEdit="1"/>
          </p:cNvSpPr>
          <p:nvPr>
            <p:ph type="sldImg"/>
          </p:nvPr>
        </p:nvSpPr>
        <p:spPr>
          <a:xfrm>
            <a:off x="3241675" y="509588"/>
            <a:ext cx="3392488" cy="2543175"/>
          </a:xfrm>
          <a:ln/>
        </p:spPr>
      </p:sp>
      <p:sp>
        <p:nvSpPr>
          <p:cNvPr id="36868" name="Espace réservé des commentaires 2"/>
          <p:cNvSpPr>
            <a:spLocks noGrp="1"/>
          </p:cNvSpPr>
          <p:nvPr>
            <p:ph type="body" idx="1"/>
          </p:nvPr>
        </p:nvSpPr>
        <p:spPr>
          <a:xfrm>
            <a:off x="986965" y="3222991"/>
            <a:ext cx="7900322" cy="3049629"/>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8419" tIns="44210" rIns="88419" bIns="44210"/>
          <a:lstStyle/>
          <a:p>
            <a:pPr eaLnBrk="1" hangingPunct="1"/>
            <a:r>
              <a:rPr lang="fr-BE" b="1" u="sng" smtClean="0"/>
              <a:t>Portable Documents: </a:t>
            </a:r>
            <a:r>
              <a:rPr lang="fr-BE" i="1" smtClean="0"/>
              <a:t>[note: you can mention more in detail PDs relevant to the topic of the seminar]</a:t>
            </a:r>
          </a:p>
          <a:p>
            <a:pPr eaLnBrk="1" hangingPunct="1">
              <a:buFontTx/>
              <a:buChar char="•"/>
            </a:pPr>
            <a:r>
              <a:rPr lang="fr-BE" smtClean="0"/>
              <a:t>PD = A document that a social security office issues to a citizen; some PDs inform the holder, other grant them rights or allow them to start necessary procedures</a:t>
            </a:r>
          </a:p>
          <a:p>
            <a:pPr eaLnBrk="1" hangingPunct="1">
              <a:buFontTx/>
              <a:buChar char="•"/>
            </a:pPr>
            <a:r>
              <a:rPr lang="fr-BE" smtClean="0"/>
              <a:t>The document may be for the eyes of the holder only or may need to be shown or handed to an official</a:t>
            </a:r>
          </a:p>
          <a:p>
            <a:pPr eaLnBrk="1" hangingPunct="1">
              <a:buFontTx/>
              <a:buChar char="•"/>
            </a:pPr>
            <a:r>
              <a:rPr lang="fr-BE" smtClean="0"/>
              <a:t>They contain private information about social security rights </a:t>
            </a:r>
          </a:p>
          <a:p>
            <a:pPr eaLnBrk="1" hangingPunct="1">
              <a:buFontTx/>
              <a:buChar char="•"/>
            </a:pPr>
            <a:r>
              <a:rPr lang="fr-BE" smtClean="0"/>
              <a:t>At the meeting of 17-18th March, the Administrative Commission adopted the portable documents A1, S1, S2, S3, DA 1, U2 and U3. The Commission is currently in the process of preparing definitive formats for the Portable documents, which will then be translated and sent to the Member States for linguistic review.</a:t>
            </a:r>
          </a:p>
          <a:p>
            <a:pPr eaLnBrk="1" hangingPunct="1">
              <a:buFontTx/>
              <a:buChar char="•"/>
            </a:pPr>
            <a:r>
              <a:rPr lang="fr-BE" smtClean="0"/>
              <a:t>Although no new E-forms should be issued from May 2010, some offices may continue to do so exceptionally for practical reasons until April 2012 at the latests; the EHIC will continue to be issued in the pre-2010 format even after 2010; some E-forms may continue to be valid until they expire or are replaced (their validity may go well beyond 2012)</a:t>
            </a:r>
          </a:p>
          <a:p>
            <a:pPr eaLnBrk="1" hangingPunct="1"/>
            <a:endParaRPr lang="fr-BE" smtClean="0"/>
          </a:p>
        </p:txBody>
      </p:sp>
      <p:sp>
        <p:nvSpPr>
          <p:cNvPr id="36869" name="Espace réservé du numéro de diapositive 3"/>
          <p:cNvSpPr txBox="1">
            <a:spLocks noGrp="1"/>
          </p:cNvSpPr>
          <p:nvPr/>
        </p:nvSpPr>
        <p:spPr bwMode="auto">
          <a:xfrm>
            <a:off x="5592027" y="6441620"/>
            <a:ext cx="4279918" cy="3390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8419" tIns="44210" rIns="88419" bIns="44210" anchor="b"/>
          <a:lstStyle>
            <a:lvl1pPr defTabSz="885825" eaLnBrk="0" hangingPunct="0">
              <a:defRPr>
                <a:solidFill>
                  <a:schemeClr val="tx1"/>
                </a:solidFill>
                <a:latin typeface="Times New Roman" pitchFamily="18" charset="0"/>
                <a:cs typeface="Arial" charset="0"/>
              </a:defRPr>
            </a:lvl1pPr>
            <a:lvl2pPr marL="742950" indent="-285750" defTabSz="885825" eaLnBrk="0" hangingPunct="0">
              <a:defRPr>
                <a:solidFill>
                  <a:schemeClr val="tx1"/>
                </a:solidFill>
                <a:latin typeface="Times New Roman" pitchFamily="18" charset="0"/>
                <a:cs typeface="Arial" charset="0"/>
              </a:defRPr>
            </a:lvl2pPr>
            <a:lvl3pPr marL="1143000" indent="-228600" defTabSz="885825" eaLnBrk="0" hangingPunct="0">
              <a:defRPr>
                <a:solidFill>
                  <a:schemeClr val="tx1"/>
                </a:solidFill>
                <a:latin typeface="Times New Roman" pitchFamily="18" charset="0"/>
                <a:cs typeface="Arial" charset="0"/>
              </a:defRPr>
            </a:lvl3pPr>
            <a:lvl4pPr marL="1600200" indent="-228600" defTabSz="885825" eaLnBrk="0" hangingPunct="0">
              <a:defRPr>
                <a:solidFill>
                  <a:schemeClr val="tx1"/>
                </a:solidFill>
                <a:latin typeface="Times New Roman" pitchFamily="18" charset="0"/>
                <a:cs typeface="Arial" charset="0"/>
              </a:defRPr>
            </a:lvl4pPr>
            <a:lvl5pPr marL="2057400" indent="-228600" defTabSz="885825" eaLnBrk="0" hangingPunct="0">
              <a:defRPr>
                <a:solidFill>
                  <a:schemeClr val="tx1"/>
                </a:solidFill>
                <a:latin typeface="Times New Roman" pitchFamily="18" charset="0"/>
                <a:cs typeface="Arial" charset="0"/>
              </a:defRPr>
            </a:lvl5pPr>
            <a:lvl6pPr marL="2514600" indent="-228600" defTabSz="885825" eaLnBrk="0" fontAlgn="base" hangingPunct="0">
              <a:spcBef>
                <a:spcPct val="0"/>
              </a:spcBef>
              <a:spcAft>
                <a:spcPct val="0"/>
              </a:spcAft>
              <a:defRPr>
                <a:solidFill>
                  <a:schemeClr val="tx1"/>
                </a:solidFill>
                <a:latin typeface="Times New Roman" pitchFamily="18" charset="0"/>
                <a:cs typeface="Arial" charset="0"/>
              </a:defRPr>
            </a:lvl6pPr>
            <a:lvl7pPr marL="2971800" indent="-228600" defTabSz="885825" eaLnBrk="0" fontAlgn="base" hangingPunct="0">
              <a:spcBef>
                <a:spcPct val="0"/>
              </a:spcBef>
              <a:spcAft>
                <a:spcPct val="0"/>
              </a:spcAft>
              <a:defRPr>
                <a:solidFill>
                  <a:schemeClr val="tx1"/>
                </a:solidFill>
                <a:latin typeface="Times New Roman" pitchFamily="18" charset="0"/>
                <a:cs typeface="Arial" charset="0"/>
              </a:defRPr>
            </a:lvl7pPr>
            <a:lvl8pPr marL="3429000" indent="-228600" defTabSz="885825" eaLnBrk="0" fontAlgn="base" hangingPunct="0">
              <a:spcBef>
                <a:spcPct val="0"/>
              </a:spcBef>
              <a:spcAft>
                <a:spcPct val="0"/>
              </a:spcAft>
              <a:defRPr>
                <a:solidFill>
                  <a:schemeClr val="tx1"/>
                </a:solidFill>
                <a:latin typeface="Times New Roman" pitchFamily="18" charset="0"/>
                <a:cs typeface="Arial" charset="0"/>
              </a:defRPr>
            </a:lvl8pPr>
            <a:lvl9pPr marL="3886200" indent="-228600" defTabSz="885825" eaLnBrk="0" fontAlgn="base" hangingPunct="0">
              <a:spcBef>
                <a:spcPct val="0"/>
              </a:spcBef>
              <a:spcAft>
                <a:spcPct val="0"/>
              </a:spcAft>
              <a:defRPr>
                <a:solidFill>
                  <a:schemeClr val="tx1"/>
                </a:solidFill>
                <a:latin typeface="Times New Roman" pitchFamily="18" charset="0"/>
                <a:cs typeface="Arial" charset="0"/>
              </a:defRPr>
            </a:lvl9pPr>
          </a:lstStyle>
          <a:p>
            <a:pPr algn="r" eaLnBrk="1" hangingPunct="1"/>
            <a:fld id="{5252F8CF-A97A-47EB-BD59-60718A640CDA}" type="slidenum">
              <a:rPr lang="fr-FR" sz="1200">
                <a:latin typeface="Arial" charset="0"/>
              </a:rPr>
              <a:pPr algn="r" eaLnBrk="1" hangingPunct="1"/>
              <a:t>20</a:t>
            </a:fld>
            <a:endParaRPr lang="fr-FR" sz="12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Naslovni slajd">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hr-HR" smtClean="0"/>
              <a:t>Uredite stil naslova matrice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hr-HR" smtClean="0"/>
              <a:t>Uredite stil podnaslova matrice</a:t>
            </a:r>
            <a:endParaRPr lang="en-US"/>
          </a:p>
        </p:txBody>
      </p:sp>
      <p:sp>
        <p:nvSpPr>
          <p:cNvPr id="4" name="Date Placeholder 29"/>
          <p:cNvSpPr>
            <a:spLocks noGrp="1"/>
          </p:cNvSpPr>
          <p:nvPr>
            <p:ph type="dt" sz="half" idx="10"/>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5" name="Footer Placeholder 18"/>
          <p:cNvSpPr>
            <a:spLocks noGrp="1"/>
          </p:cNvSpPr>
          <p:nvPr>
            <p:ph type="ftr" sz="quarter" idx="11"/>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6" name="Slide Number Placeholder 26"/>
          <p:cNvSpPr>
            <a:spLocks noGrp="1"/>
          </p:cNvSpPr>
          <p:nvPr>
            <p:ph type="sldNum" sz="quarter" idx="12"/>
          </p:nvPr>
        </p:nvSpPr>
        <p:spPr/>
        <p:txBody>
          <a:bodyPr/>
          <a:lstStyle>
            <a:lvl1pPr algn="l" fontAlgn="base">
              <a:spcBef>
                <a:spcPct val="0"/>
              </a:spcBef>
              <a:spcAft>
                <a:spcPct val="0"/>
              </a:spcAft>
              <a:defRPr>
                <a:solidFill>
                  <a:schemeClr val="tx1"/>
                </a:solidFill>
                <a:cs typeface="Arial" charset="0"/>
              </a:defRPr>
            </a:lvl1pPr>
          </a:lstStyle>
          <a:p>
            <a:pPr>
              <a:defRPr/>
            </a:pPr>
            <a:fld id="{4E79E872-DF5E-400D-AC61-0A6E8DE037D4}" type="slidenum">
              <a:rPr/>
              <a:pPr>
                <a:defRPr/>
              </a:pPr>
              <a:t>‹#›</a:t>
            </a:fld>
            <a:endParaRPr/>
          </a:p>
        </p:txBody>
      </p:sp>
    </p:spTree>
    <p:extLst>
      <p:ext uri="{BB962C8B-B14F-4D97-AF65-F5344CB8AC3E}">
        <p14:creationId xmlns:p14="http://schemas.microsoft.com/office/powerpoint/2010/main" xmlns="" val="331766998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Uredite stil naslova matrice</a:t>
            </a:r>
            <a:endParaRPr lang="en-US"/>
          </a:p>
        </p:txBody>
      </p:sp>
      <p:sp>
        <p:nvSpPr>
          <p:cNvPr id="3" name="Content Placeholder 2"/>
          <p:cNvSpPr>
            <a:spLocks noGrp="1"/>
          </p:cNvSpPr>
          <p:nvPr>
            <p:ph idx="1"/>
          </p:nvPr>
        </p:nvSpPr>
        <p:spPr/>
        <p:txBody>
          <a:bodyPr/>
          <a:lstStyle/>
          <a:p>
            <a:pPr lvl="0"/>
            <a:r>
              <a:rPr lang="hr-HR" smtClean="0"/>
              <a:t>Uredite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en-US"/>
          </a:p>
        </p:txBody>
      </p:sp>
      <p:sp>
        <p:nvSpPr>
          <p:cNvPr id="4" name="Date Placeholder 9"/>
          <p:cNvSpPr>
            <a:spLocks noGrp="1"/>
          </p:cNvSpPr>
          <p:nvPr>
            <p:ph type="dt" sz="half" idx="10"/>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5" name="Footer Placeholder 21"/>
          <p:cNvSpPr>
            <a:spLocks noGrp="1"/>
          </p:cNvSpPr>
          <p:nvPr>
            <p:ph type="ftr" sz="quarter" idx="11"/>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6" name="Slide Number Placeholder 17"/>
          <p:cNvSpPr>
            <a:spLocks noGrp="1"/>
          </p:cNvSpPr>
          <p:nvPr>
            <p:ph type="sldNum" sz="quarter" idx="12"/>
          </p:nvPr>
        </p:nvSpPr>
        <p:spPr/>
        <p:txBody>
          <a:bodyPr/>
          <a:lstStyle>
            <a:lvl1pPr algn="l" fontAlgn="base">
              <a:spcBef>
                <a:spcPct val="0"/>
              </a:spcBef>
              <a:spcAft>
                <a:spcPct val="0"/>
              </a:spcAft>
              <a:defRPr>
                <a:solidFill>
                  <a:schemeClr val="tx1"/>
                </a:solidFill>
                <a:cs typeface="Arial" charset="0"/>
              </a:defRPr>
            </a:lvl1pPr>
          </a:lstStyle>
          <a:p>
            <a:pPr>
              <a:defRPr/>
            </a:pPr>
            <a:fld id="{10209237-6A2F-4ACD-BFD7-79561B920A65}" type="slidenum">
              <a:rPr/>
              <a:pPr>
                <a:defRPr/>
              </a:pPr>
              <a:t>‹#›</a:t>
            </a:fld>
            <a:endParaRPr/>
          </a:p>
        </p:txBody>
      </p:sp>
    </p:spTree>
    <p:extLst>
      <p:ext uri="{BB962C8B-B14F-4D97-AF65-F5344CB8AC3E}">
        <p14:creationId xmlns:p14="http://schemas.microsoft.com/office/powerpoint/2010/main" xmlns="" val="232662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Prazno">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3" name="Footer Placeholder 21"/>
          <p:cNvSpPr>
            <a:spLocks noGrp="1"/>
          </p:cNvSpPr>
          <p:nvPr>
            <p:ph type="ftr" sz="quarter" idx="11"/>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4" name="Slide Number Placeholder 17"/>
          <p:cNvSpPr>
            <a:spLocks noGrp="1"/>
          </p:cNvSpPr>
          <p:nvPr>
            <p:ph type="sldNum" sz="quarter" idx="12"/>
          </p:nvPr>
        </p:nvSpPr>
        <p:spPr/>
        <p:txBody>
          <a:bodyPr/>
          <a:lstStyle>
            <a:lvl1pPr algn="l" fontAlgn="base">
              <a:spcBef>
                <a:spcPct val="0"/>
              </a:spcBef>
              <a:spcAft>
                <a:spcPct val="0"/>
              </a:spcAft>
              <a:defRPr>
                <a:solidFill>
                  <a:schemeClr val="tx1"/>
                </a:solidFill>
                <a:cs typeface="Arial" charset="0"/>
              </a:defRPr>
            </a:lvl1pPr>
          </a:lstStyle>
          <a:p>
            <a:pPr>
              <a:defRPr/>
            </a:pPr>
            <a:fld id="{2143E9F9-3BDC-4E05-964C-1910C21B35C8}" type="slidenum">
              <a:rPr/>
              <a:pPr>
                <a:defRPr/>
              </a:pPr>
              <a:t>‹#›</a:t>
            </a:fld>
            <a:endParaRPr/>
          </a:p>
        </p:txBody>
      </p:sp>
    </p:spTree>
    <p:extLst>
      <p:ext uri="{BB962C8B-B14F-4D97-AF65-F5344CB8AC3E}">
        <p14:creationId xmlns:p14="http://schemas.microsoft.com/office/powerpoint/2010/main" xmlns="" val="48862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hr-HR" smtClean="0"/>
              <a:t>Uredite stil naslova matrice</a:t>
            </a:r>
            <a:endParaRPr lang="en-US"/>
          </a:p>
        </p:txBody>
      </p:sp>
      <p:sp>
        <p:nvSpPr>
          <p:cNvPr id="3" name="Date Placeholder 9"/>
          <p:cNvSpPr>
            <a:spLocks noGrp="1"/>
          </p:cNvSpPr>
          <p:nvPr>
            <p:ph type="dt" sz="half" idx="10"/>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4" name="Footer Placeholder 21"/>
          <p:cNvSpPr>
            <a:spLocks noGrp="1"/>
          </p:cNvSpPr>
          <p:nvPr>
            <p:ph type="ftr" sz="quarter" idx="11"/>
          </p:nvPr>
        </p:nvSpPr>
        <p:spPr/>
        <p:txBody>
          <a:bodyPr/>
          <a:lstStyle>
            <a:lvl1pPr fontAlgn="base">
              <a:spcBef>
                <a:spcPct val="0"/>
              </a:spcBef>
              <a:spcAft>
                <a:spcPct val="0"/>
              </a:spcAft>
              <a:defRPr>
                <a:solidFill>
                  <a:schemeClr val="tx1"/>
                </a:solidFill>
                <a:cs typeface="Arial" charset="0"/>
              </a:defRPr>
            </a:lvl1pPr>
          </a:lstStyle>
          <a:p>
            <a:pPr>
              <a:defRPr/>
            </a:pPr>
            <a:endParaRPr/>
          </a:p>
        </p:txBody>
      </p:sp>
      <p:sp>
        <p:nvSpPr>
          <p:cNvPr id="5" name="Slide Number Placeholder 17"/>
          <p:cNvSpPr>
            <a:spLocks noGrp="1"/>
          </p:cNvSpPr>
          <p:nvPr>
            <p:ph type="sldNum" sz="quarter" idx="12"/>
          </p:nvPr>
        </p:nvSpPr>
        <p:spPr/>
        <p:txBody>
          <a:bodyPr/>
          <a:lstStyle>
            <a:lvl1pPr algn="l" fontAlgn="base">
              <a:spcBef>
                <a:spcPct val="0"/>
              </a:spcBef>
              <a:spcAft>
                <a:spcPct val="0"/>
              </a:spcAft>
              <a:defRPr>
                <a:solidFill>
                  <a:schemeClr val="tx1"/>
                </a:solidFill>
                <a:cs typeface="Arial" charset="0"/>
              </a:defRPr>
            </a:lvl1pPr>
          </a:lstStyle>
          <a:p>
            <a:pPr>
              <a:defRPr/>
            </a:pPr>
            <a:fld id="{097F30EF-9F26-4514-8AB1-A84423BA63AA}" type="slidenum">
              <a:rPr/>
              <a:pPr>
                <a:defRPr/>
              </a:pPr>
              <a:t>‹#›</a:t>
            </a:fld>
            <a:endParaRPr/>
          </a:p>
        </p:txBody>
      </p:sp>
    </p:spTree>
    <p:extLst>
      <p:ext uri="{BB962C8B-B14F-4D97-AF65-F5344CB8AC3E}">
        <p14:creationId xmlns:p14="http://schemas.microsoft.com/office/powerpoint/2010/main" xmlns="" val="35179460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6" cstate="print">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7" cstate="print"/>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hr-HR"/>
              <a:t>Kliknite da biste uredili stil naslova matrice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hr-HR"/>
              <a:t>Kliknite da biste uredili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6" name="Rectangle 6"/>
          <p:cNvSpPr>
            <a:spLocks noGrp="1"/>
          </p:cNvSpPr>
          <p:nvPr>
            <p:ph type="dt" sz="half" idx="2"/>
          </p:nvPr>
        </p:nvSpPr>
        <p:spPr>
          <a:xfrm>
            <a:off x="457200" y="6245225"/>
            <a:ext cx="2133600" cy="476250"/>
          </a:xfrm>
          <a:prstGeom prst="rect">
            <a:avLst/>
          </a:prstGeom>
        </p:spPr>
        <p:txBody>
          <a:bodyPr/>
          <a:lstStyle>
            <a:lvl1pPr latinLnBrk="0">
              <a:defRPr lang="hr-HR" sz="1000">
                <a:latin typeface="+mn-lt"/>
              </a:defRPr>
            </a:lvl1pPr>
          </a:lstStyle>
          <a:p>
            <a:pPr fontAlgn="auto">
              <a:spcBef>
                <a:spcPts val="0"/>
              </a:spcBef>
              <a:spcAft>
                <a:spcPts val="0"/>
              </a:spcAft>
            </a:pPr>
            <a:endParaRPr>
              <a:solidFill>
                <a:prstClr val="black"/>
              </a:solidFill>
              <a:cs typeface="+mn-cs"/>
            </a:endParaRPr>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latinLnBrk="0">
              <a:defRPr lang="hr-HR" sz="1000">
                <a:latin typeface="+mn-lt"/>
              </a:defRPr>
            </a:lvl1pPr>
          </a:lstStyle>
          <a:p>
            <a:pPr fontAlgn="auto">
              <a:spcBef>
                <a:spcPts val="0"/>
              </a:spcBef>
              <a:spcAft>
                <a:spcPts val="0"/>
              </a:spcAft>
            </a:pPr>
            <a:endParaRPr>
              <a:solidFill>
                <a:prstClr val="black"/>
              </a:solidFill>
              <a:cs typeface="+mn-cs"/>
            </a:endParaRPr>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latinLnBrk="0">
              <a:defRPr lang="hr-HR" sz="1000">
                <a:latin typeface="+mn-lt"/>
              </a:defRPr>
            </a:lvl1pPr>
          </a:lstStyle>
          <a:p>
            <a:pPr algn="r" fontAlgn="auto">
              <a:spcBef>
                <a:spcPts val="0"/>
              </a:spcBef>
              <a:spcAft>
                <a:spcPts val="0"/>
              </a:spcAft>
            </a:pPr>
            <a:fld id="{D4C49B74-5DB2-4B03-B1D2-7F6A3C51C318}" type="slidenum">
              <a:rPr>
                <a:solidFill>
                  <a:prstClr val="black"/>
                </a:solidFill>
                <a:cs typeface="+mn-cs"/>
              </a:rPr>
              <a:pPr algn="r" fontAlgn="auto">
                <a:spcBef>
                  <a:spcPts val="0"/>
                </a:spcBef>
                <a:spcAft>
                  <a:spcPts val="0"/>
                </a:spcAft>
              </a:pPr>
              <a:t>‹#›</a:t>
            </a:fld>
            <a:endParaRPr>
              <a:solidFill>
                <a:prstClr val="black"/>
              </a:solidFill>
              <a:cs typeface="+mn-cs"/>
            </a:endParaRPr>
          </a:p>
        </p:txBody>
      </p:sp>
    </p:spTree>
  </p:cSld>
  <p:clrMap bg1="lt1" tx1="dk1" bg2="lt2" tx2="dk2" accent1="accent1" accent2="accent2" accent3="accent3" accent4="accent4" accent5="accent5" accent6="accent6" hlink="hlink" folHlink="folHlink"/>
  <p:sldLayoutIdLst>
    <p:sldLayoutId id="2147484734" r:id="rId1"/>
    <p:sldLayoutId id="2147484735" r:id="rId2"/>
    <p:sldLayoutId id="2147484736" r:id="rId3"/>
    <p:sldLayoutId id="2147484737" r:id="rId4"/>
  </p:sldLayoutIdLst>
  <p:hf hdr="0" ftr="0" dt="0"/>
  <p:txStyles>
    <p:titleStyle>
      <a:defPPr>
        <a:defRPr lang="hr-HR" sz="4400">
          <a:solidFill>
            <a:schemeClr val="tx1"/>
          </a:solidFill>
          <a:latin typeface="+mj-lt"/>
          <a:ea typeface="+mj-ea"/>
          <a:cs typeface="+mj-cs"/>
        </a:defRPr>
      </a:defPPr>
      <a:lvl1pPr algn="l" eaLnBrk="1" latinLnBrk="0" hangingPunct="1">
        <a:buNone/>
        <a:defRPr lang="hr-HR" sz="3600">
          <a:solidFill>
            <a:schemeClr val="tx1">
              <a:alpha val="100000"/>
            </a:schemeClr>
          </a:solidFill>
          <a:latin typeface="+mj-lt"/>
        </a:defRPr>
      </a:lvl1pPr>
    </p:titleStyle>
    <p:bodyStyle>
      <a:defPPr>
        <a:defRPr lang="hr-HR">
          <a:solidFill>
            <a:schemeClr val="tx1"/>
          </a:solidFill>
          <a:latin typeface="+mn-lt"/>
          <a:ea typeface="+mn-ea"/>
          <a:cs typeface="+mn-cs"/>
        </a:defRPr>
      </a:defPPr>
      <a:lvl1pPr marL="342900" indent="-342900" eaLnBrk="1" latinLnBrk="0" hangingPunct="1">
        <a:buChar char="•"/>
        <a:defRPr lang="hr-HR" sz="2800">
          <a:latin typeface="+mn-lt"/>
        </a:defRPr>
      </a:lvl1pPr>
      <a:lvl2pPr marL="742950" indent="-285750" eaLnBrk="1" hangingPunct="1">
        <a:buChar char="–"/>
        <a:defRPr lang="hr-HR" sz="2400">
          <a:latin typeface="+mn-lt"/>
        </a:defRPr>
      </a:lvl2pPr>
      <a:lvl3pPr marL="1143000" indent="-228600" eaLnBrk="1" hangingPunct="1">
        <a:buChar char="•"/>
        <a:defRPr lang="hr-HR" sz="2400">
          <a:latin typeface="+mn-lt"/>
        </a:defRPr>
      </a:lvl3pPr>
      <a:lvl4pPr marL="1600200" indent="-228600" eaLnBrk="1" hangingPunct="1">
        <a:buChar char="–"/>
        <a:defRPr lang="hr-HR" sz="2000">
          <a:latin typeface="+mn-lt"/>
        </a:defRPr>
      </a:lvl4pPr>
      <a:lvl5pPr marL="2057400" indent="-228600" eaLnBrk="1" hangingPunct="1">
        <a:buChar char="»"/>
        <a:defRPr lang="hr-HR" sz="2000">
          <a:latin typeface="+mn-lt"/>
        </a:defRPr>
      </a:lvl5pPr>
      <a:lvl6pPr marL="2514600" indent="-228600" eaLnBrk="1" hangingPunct="1">
        <a:buChar char="•"/>
        <a:defRPr lang="hr-HR" sz="2000"/>
      </a:lvl6pPr>
      <a:lvl7pPr marL="2971800" indent="-228600" eaLnBrk="1" hangingPunct="1">
        <a:buChar char="•"/>
        <a:defRPr lang="hr-HR" sz="2000"/>
      </a:lvl7pPr>
      <a:lvl8pPr marL="3429000" indent="-228600" eaLnBrk="1" hangingPunct="1">
        <a:buChar char="•"/>
        <a:defRPr lang="hr-HR" sz="2000"/>
      </a:lvl8pPr>
      <a:lvl9pPr marL="3886200" indent="-228600" eaLnBrk="1" hangingPunct="1">
        <a:buChar char="•"/>
        <a:defRPr lang="hr-HR" sz="2000"/>
      </a:lvl9pPr>
    </p:bodyStyle>
    <p:otherStyle>
      <a:defPPr>
        <a:defRPr lang="hr-HR">
          <a:solidFill>
            <a:schemeClr val="tx1"/>
          </a:solidFill>
          <a:latin typeface="+mn-lt"/>
          <a:ea typeface="+mn-ea"/>
          <a:cs typeface="+mn-cs"/>
        </a:defRPr>
      </a:defPPr>
      <a:lvl1pPr marL="0" eaLnBrk="1" latinLnBrk="0"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7.png"/><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147" name="Rectangle 2"/>
          <p:cNvSpPr>
            <a:spLocks noGrp="1" noChangeArrowheads="1"/>
          </p:cNvSpPr>
          <p:nvPr>
            <p:ph type="ctrTitle"/>
          </p:nvPr>
        </p:nvSpPr>
        <p:spPr>
          <a:xfrm>
            <a:off x="395288" y="692150"/>
            <a:ext cx="8497887" cy="3672954"/>
          </a:xfrm>
          <a:extLst/>
        </p:spPr>
        <p:txBody>
          <a:bodyPr/>
          <a:lstStyle/>
          <a:p>
            <a:pPr algn="ctr" fontAlgn="auto">
              <a:spcAft>
                <a:spcPts val="0"/>
              </a:spcAft>
              <a:defRPr/>
            </a:pPr>
            <a:r>
              <a:rPr sz="4000" i="1" dirty="0" smtClean="0">
                <a:solidFill>
                  <a:srgbClr val="FFFF00"/>
                </a:solidFill>
              </a:rPr>
              <a:t>„</a:t>
            </a:r>
            <a:r>
              <a:rPr sz="4000" i="1" dirty="0" smtClean="0">
                <a:solidFill>
                  <a:srgbClr val="FFFF00"/>
                </a:solidFill>
                <a:effectLst/>
              </a:rPr>
              <a:t>UPUĆIVANJE RADNIKA NA RAD U DRUGU DRŽAVU ČLANICU” </a:t>
            </a:r>
            <a:br>
              <a:rPr sz="4000" i="1" dirty="0" smtClean="0">
                <a:solidFill>
                  <a:srgbClr val="FFFF00"/>
                </a:solidFill>
                <a:effectLst/>
              </a:rPr>
            </a:br>
            <a:r>
              <a:rPr sz="3200" i="1" dirty="0" smtClean="0">
                <a:solidFill>
                  <a:srgbClr val="FFFF00"/>
                </a:solidFill>
                <a:effectLst/>
                <a:latin typeface="Arial" pitchFamily="34" charset="0"/>
                <a:cs typeface="Arial" pitchFamily="34" charset="0"/>
              </a:rPr>
              <a:t>Pravila za određivanje zakonodavstva koje se primjenjuje prema uredbama EU za koordinaciju sustava socijalne sigurnosti</a:t>
            </a:r>
          </a:p>
        </p:txBody>
      </p:sp>
      <p:sp>
        <p:nvSpPr>
          <p:cNvPr id="4099" name="Rectangle 3"/>
          <p:cNvSpPr>
            <a:spLocks noGrp="1" noChangeArrowheads="1"/>
          </p:cNvSpPr>
          <p:nvPr>
            <p:ph type="subTitle" idx="1"/>
          </p:nvPr>
        </p:nvSpPr>
        <p:spPr>
          <a:xfrm>
            <a:off x="827088" y="5013325"/>
            <a:ext cx="7777162" cy="1368425"/>
          </a:xfrm>
        </p:spPr>
        <p:txBody>
          <a:bodyPr>
            <a:normAutofit/>
          </a:bodyPr>
          <a:lstStyle/>
          <a:p>
            <a:pPr marR="0" algn="l" fontAlgn="auto">
              <a:lnSpc>
                <a:spcPct val="90000"/>
              </a:lnSpc>
              <a:spcBef>
                <a:spcPts val="575"/>
              </a:spcBef>
              <a:spcAft>
                <a:spcPts val="0"/>
              </a:spcAft>
              <a:defRPr/>
            </a:pPr>
            <a:r>
              <a:rPr sz="1900" b="1" dirty="0" smtClean="0">
                <a:solidFill>
                  <a:srgbClr val="FFC000"/>
                </a:solidFill>
                <a:effectLst>
                  <a:outerShdw blurRad="38100" dist="38100" dir="2700000" algn="tl">
                    <a:srgbClr val="04617B"/>
                  </a:outerShdw>
                </a:effectLst>
                <a:latin typeface="+mj-lt"/>
              </a:rPr>
              <a:t>Antonija Krolo Vasilj i Dalibor </a:t>
            </a:r>
            <a:r>
              <a:rPr sz="1900" b="1" dirty="0" err="1" smtClean="0">
                <a:solidFill>
                  <a:srgbClr val="FFC000"/>
                </a:solidFill>
                <a:effectLst>
                  <a:outerShdw blurRad="38100" dist="38100" dir="2700000" algn="tl">
                    <a:srgbClr val="04617B"/>
                  </a:outerShdw>
                </a:effectLst>
                <a:latin typeface="+mj-lt"/>
              </a:rPr>
              <a:t>Amanović</a:t>
            </a:r>
            <a:endParaRPr sz="1900" b="1" dirty="0" smtClean="0">
              <a:solidFill>
                <a:srgbClr val="FFC000"/>
              </a:solidFill>
              <a:effectLst>
                <a:outerShdw blurRad="38100" dist="38100" dir="2700000" algn="tl">
                  <a:srgbClr val="04617B"/>
                </a:outerShdw>
              </a:effectLst>
              <a:latin typeface="+mj-lt"/>
            </a:endParaRPr>
          </a:p>
          <a:p>
            <a:pPr marR="0" algn="l" fontAlgn="auto">
              <a:lnSpc>
                <a:spcPct val="90000"/>
              </a:lnSpc>
              <a:spcBef>
                <a:spcPts val="575"/>
              </a:spcBef>
              <a:spcAft>
                <a:spcPts val="0"/>
              </a:spcAft>
              <a:defRPr/>
            </a:pPr>
            <a:r>
              <a:rPr sz="1900" b="1" dirty="0" smtClean="0">
                <a:solidFill>
                  <a:srgbClr val="FFC000"/>
                </a:solidFill>
                <a:effectLst>
                  <a:outerShdw blurRad="38100" dist="38100" dir="2700000" algn="tl">
                    <a:srgbClr val="04617B"/>
                  </a:outerShdw>
                </a:effectLst>
                <a:latin typeface="+mj-lt"/>
              </a:rPr>
              <a:t>Hrvatski zavod za mirovinsko osiguranje</a:t>
            </a:r>
          </a:p>
          <a:p>
            <a:pPr marR="0" algn="l" fontAlgn="auto">
              <a:lnSpc>
                <a:spcPct val="90000"/>
              </a:lnSpc>
              <a:spcBef>
                <a:spcPts val="575"/>
              </a:spcBef>
              <a:spcAft>
                <a:spcPts val="0"/>
              </a:spcAft>
              <a:defRPr/>
            </a:pPr>
            <a:r>
              <a:rPr sz="1900" b="1" dirty="0" smtClean="0">
                <a:solidFill>
                  <a:srgbClr val="FFC000"/>
                </a:solidFill>
                <a:effectLst>
                  <a:outerShdw blurRad="38100" dist="38100" dir="2700000" algn="tl">
                    <a:srgbClr val="04617B"/>
                  </a:outerShdw>
                </a:effectLst>
                <a:latin typeface="+mj-lt"/>
              </a:rPr>
              <a:t>Odjel za poslove Europske unije i međunarodnu suradnju</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685800" y="549275"/>
            <a:ext cx="7989888" cy="5759450"/>
          </a:xfrm>
        </p:spPr>
        <p:txBody>
          <a:bodyPr>
            <a:normAutofit lnSpcReduction="10000"/>
          </a:bodyPr>
          <a:lstStyle/>
          <a:p>
            <a:pPr marL="0" indent="0" algn="r" fontAlgn="auto">
              <a:spcBef>
                <a:spcPts val="580"/>
              </a:spcBef>
              <a:spcAft>
                <a:spcPts val="0"/>
              </a:spcAft>
              <a:buClr>
                <a:schemeClr val="accent3"/>
              </a:buClr>
              <a:buFontTx/>
              <a:buNone/>
              <a:defRPr/>
            </a:pPr>
            <a:r>
              <a:rPr b="1" i="1" dirty="0" smtClean="0">
                <a:solidFill>
                  <a:schemeClr val="accent2">
                    <a:lumMod val="50000"/>
                  </a:schemeClr>
                </a:solidFill>
                <a:latin typeface="+mj-lt"/>
              </a:rPr>
              <a:t>Praktično značenje pravila</a:t>
            </a:r>
          </a:p>
          <a:p>
            <a:pPr marL="274320" indent="-274320" fontAlgn="auto">
              <a:spcBef>
                <a:spcPts val="580"/>
              </a:spcBef>
              <a:spcAft>
                <a:spcPts val="0"/>
              </a:spcAft>
              <a:buClr>
                <a:schemeClr val="accent3"/>
              </a:buClr>
              <a:buFont typeface="Wingdings 2"/>
              <a:buChar char=""/>
              <a:defRPr/>
            </a:pPr>
            <a:endParaRPr dirty="0">
              <a:solidFill>
                <a:srgbClr val="0000CC"/>
              </a:solidFill>
              <a:latin typeface="+mj-lt"/>
            </a:endParaRPr>
          </a:p>
          <a:p>
            <a:pPr marL="274320" indent="-274320" fontAlgn="auto">
              <a:spcBef>
                <a:spcPts val="580"/>
              </a:spcBef>
              <a:spcAft>
                <a:spcPts val="0"/>
              </a:spcAft>
              <a:buClr>
                <a:schemeClr val="accent3"/>
              </a:buClr>
              <a:buFont typeface="Wingdings 2"/>
              <a:buChar char=""/>
              <a:defRPr/>
            </a:pPr>
            <a:r>
              <a:rPr b="1" dirty="0" smtClean="0">
                <a:solidFill>
                  <a:schemeClr val="accent2">
                    <a:lumMod val="75000"/>
                  </a:schemeClr>
                </a:solidFill>
              </a:rPr>
              <a:t>članak </a:t>
            </a:r>
            <a:r>
              <a:rPr b="1" dirty="0">
                <a:solidFill>
                  <a:schemeClr val="accent2">
                    <a:lumMod val="75000"/>
                  </a:schemeClr>
                </a:solidFill>
              </a:rPr>
              <a:t>13. stavak 5. Uredbe </a:t>
            </a:r>
            <a:r>
              <a:rPr b="1" dirty="0" smtClean="0">
                <a:solidFill>
                  <a:schemeClr val="accent2">
                    <a:lumMod val="75000"/>
                  </a:schemeClr>
                </a:solidFill>
              </a:rPr>
              <a:t>883/2004  </a:t>
            </a:r>
          </a:p>
          <a:p>
            <a:pPr marL="0" indent="0" fontAlgn="auto">
              <a:spcBef>
                <a:spcPts val="580"/>
              </a:spcBef>
              <a:spcAft>
                <a:spcPts val="0"/>
              </a:spcAft>
              <a:buClr>
                <a:schemeClr val="accent3"/>
              </a:buClr>
              <a:buFontTx/>
              <a:buNone/>
              <a:defRPr/>
            </a:pPr>
            <a:r>
              <a:rPr sz="2400" dirty="0" smtClean="0">
                <a:solidFill>
                  <a:schemeClr val="accent2">
                    <a:lumMod val="75000"/>
                  </a:schemeClr>
                </a:solidFill>
              </a:rPr>
              <a:t>smatra se </a:t>
            </a:r>
            <a:r>
              <a:rPr sz="2400" dirty="0">
                <a:solidFill>
                  <a:schemeClr val="accent2">
                    <a:lumMod val="75000"/>
                  </a:schemeClr>
                </a:solidFill>
              </a:rPr>
              <a:t>da </a:t>
            </a:r>
            <a:r>
              <a:rPr sz="2400" dirty="0" smtClean="0">
                <a:solidFill>
                  <a:schemeClr val="accent2">
                    <a:lumMod val="75000"/>
                  </a:schemeClr>
                </a:solidFill>
              </a:rPr>
              <a:t>obavljaju </a:t>
            </a:r>
            <a:r>
              <a:rPr sz="2400" dirty="0">
                <a:solidFill>
                  <a:schemeClr val="accent2">
                    <a:lumMod val="75000"/>
                  </a:schemeClr>
                </a:solidFill>
              </a:rPr>
              <a:t>sav svoj rad i ostvaruju sav svoj dohodak u državi članici čije je zakonodavstvo </a:t>
            </a:r>
            <a:r>
              <a:rPr sz="2400" dirty="0" smtClean="0">
                <a:solidFill>
                  <a:schemeClr val="accent2">
                    <a:lumMod val="75000"/>
                  </a:schemeClr>
                </a:solidFill>
              </a:rPr>
              <a:t>mjerodavno</a:t>
            </a:r>
          </a:p>
          <a:p>
            <a:pPr marL="274320" indent="-274320" fontAlgn="auto">
              <a:spcBef>
                <a:spcPts val="580"/>
              </a:spcBef>
              <a:spcAft>
                <a:spcPts val="0"/>
              </a:spcAft>
              <a:buClr>
                <a:schemeClr val="accent3"/>
              </a:buClr>
              <a:buFont typeface="Wingdings 2"/>
              <a:buChar char=""/>
              <a:defRPr/>
            </a:pPr>
            <a:r>
              <a:rPr b="1" dirty="0" smtClean="0">
                <a:solidFill>
                  <a:schemeClr val="accent2">
                    <a:lumMod val="75000"/>
                  </a:schemeClr>
                </a:solidFill>
              </a:rPr>
              <a:t>članak </a:t>
            </a:r>
            <a:r>
              <a:rPr b="1" dirty="0">
                <a:solidFill>
                  <a:schemeClr val="accent2">
                    <a:lumMod val="75000"/>
                  </a:schemeClr>
                </a:solidFill>
              </a:rPr>
              <a:t>21. stavku 1. Uredbe 987/2009 </a:t>
            </a:r>
            <a:r>
              <a:rPr b="1" dirty="0" smtClean="0">
                <a:solidFill>
                  <a:schemeClr val="accent2">
                    <a:lumMod val="75000"/>
                  </a:schemeClr>
                </a:solidFill>
              </a:rPr>
              <a:t> </a:t>
            </a:r>
          </a:p>
          <a:p>
            <a:pPr marL="0" indent="0" fontAlgn="auto">
              <a:spcBef>
                <a:spcPts val="580"/>
              </a:spcBef>
              <a:spcAft>
                <a:spcPts val="0"/>
              </a:spcAft>
              <a:buClr>
                <a:schemeClr val="accent3"/>
              </a:buClr>
              <a:buFontTx/>
              <a:buNone/>
              <a:defRPr/>
            </a:pPr>
            <a:r>
              <a:rPr sz="2400" dirty="0" smtClean="0">
                <a:solidFill>
                  <a:schemeClr val="accent2">
                    <a:lumMod val="75000"/>
                  </a:schemeClr>
                </a:solidFill>
              </a:rPr>
              <a:t>poslodavac </a:t>
            </a:r>
            <a:r>
              <a:rPr sz="2400" dirty="0">
                <a:solidFill>
                  <a:schemeClr val="accent2">
                    <a:lumMod val="75000"/>
                  </a:schemeClr>
                </a:solidFill>
              </a:rPr>
              <a:t>je dužan ispunjavati sve obveze propisane mjerodavnim zakonodavstvom za njegove zaposlenike (uplata doprinosa) iako nema registrirano sjedište ili mjesto poslovanja u nadležnoj državi članici. </a:t>
            </a:r>
            <a:endParaRPr sz="2400" dirty="0" smtClean="0">
              <a:solidFill>
                <a:schemeClr val="accent2">
                  <a:lumMod val="75000"/>
                </a:schemeClr>
              </a:solidFill>
            </a:endParaRPr>
          </a:p>
          <a:p>
            <a:pPr fontAlgn="auto">
              <a:spcBef>
                <a:spcPts val="580"/>
              </a:spcBef>
              <a:spcAft>
                <a:spcPts val="0"/>
              </a:spcAft>
              <a:buClr>
                <a:schemeClr val="accent3"/>
              </a:buClr>
              <a:buFont typeface="Wingdings" pitchFamily="2" charset="2"/>
              <a:buChar char="Ø"/>
              <a:defRPr/>
            </a:pPr>
            <a:r>
              <a:rPr sz="2400" dirty="0" smtClean="0">
                <a:solidFill>
                  <a:schemeClr val="accent2">
                    <a:lumMod val="75000"/>
                  </a:schemeClr>
                </a:solidFill>
              </a:rPr>
              <a:t>Poslodavac </a:t>
            </a:r>
            <a:r>
              <a:rPr sz="2400" dirty="0">
                <a:solidFill>
                  <a:schemeClr val="accent2">
                    <a:lumMod val="75000"/>
                  </a:schemeClr>
                </a:solidFill>
              </a:rPr>
              <a:t>i zaposlenik mogu se sporazumjeti da zaposlenik ispunjava poslodavčeve obveze glede uplate doprinosa u njegovo ime </a:t>
            </a:r>
            <a:r>
              <a:rPr sz="2400" dirty="0" smtClean="0">
                <a:solidFill>
                  <a:schemeClr val="accent2">
                    <a:lumMod val="75000"/>
                  </a:schemeClr>
                </a:solidFill>
              </a:rPr>
              <a:t>- članak </a:t>
            </a:r>
            <a:r>
              <a:rPr sz="2400" dirty="0">
                <a:solidFill>
                  <a:schemeClr val="accent2">
                    <a:lumMod val="75000"/>
                  </a:schemeClr>
                </a:solidFill>
              </a:rPr>
              <a:t>21. stavak 2. Uredbe 987/2009</a:t>
            </a:r>
            <a:r>
              <a:rPr sz="2400" dirty="0" smtClean="0">
                <a:solidFill>
                  <a:schemeClr val="accent2">
                    <a:lumMod val="75000"/>
                  </a:schemeClr>
                </a:solidFill>
              </a:rPr>
              <a:t>)</a:t>
            </a:r>
          </a:p>
          <a:p>
            <a:pPr marL="274320" indent="-274320" fontAlgn="auto">
              <a:spcBef>
                <a:spcPts val="580"/>
              </a:spcBef>
              <a:spcAft>
                <a:spcPts val="0"/>
              </a:spcAft>
              <a:buClr>
                <a:schemeClr val="accent3"/>
              </a:buClr>
              <a:buFont typeface="Wingdings 2"/>
              <a:buChar char=""/>
              <a:defRPr/>
            </a:pPr>
            <a:endParaRPr sz="2400" dirty="0" smtClean="0">
              <a:solidFill>
                <a:sysClr val="windowText" lastClr="000000"/>
              </a:solidFill>
              <a:latin typeface="+mj-lt"/>
            </a:endParaRPr>
          </a:p>
          <a:p>
            <a:pPr marL="274320" indent="-274320" fontAlgn="auto">
              <a:spcBef>
                <a:spcPts val="580"/>
              </a:spcBef>
              <a:spcAft>
                <a:spcPts val="0"/>
              </a:spcAft>
              <a:buClr>
                <a:schemeClr val="accent3"/>
              </a:buClr>
              <a:buFont typeface="Wingdings 2"/>
              <a:buChar char=""/>
              <a:defRPr/>
            </a:pPr>
            <a:endParaRPr dirty="0">
              <a:solidFill>
                <a:sysClr val="windowText" lastClr="000000"/>
              </a:solidFill>
            </a:endParaRPr>
          </a:p>
        </p:txBody>
      </p:sp>
      <p:pic>
        <p:nvPicPr>
          <p:cNvPr id="18435"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10</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nodeType="afterGroup">
                            <p:stCondLst>
                              <p:cond delay="500"/>
                            </p:stCondLst>
                            <p:childTnLst>
                              <p:par>
                                <p:cTn id="16" presetID="2" presetClass="entr" presetSubtype="8"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ppt_y"/>
                                          </p:val>
                                        </p:tav>
                                        <p:tav tm="100000">
                                          <p:val>
                                            <p:strVal val="#ppt_y"/>
                                          </p:val>
                                        </p:tav>
                                      </p:tavLst>
                                    </p:anim>
                                  </p:childTnLst>
                                </p:cTn>
                              </p:par>
                              <p:par>
                                <p:cTn id="26" presetID="2" presetClass="entr" presetSubtype="8"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additive="base">
                                        <p:cTn id="28"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3">
                                            <p:txEl>
                                              <p:pRg st="5" end="5"/>
                                            </p:txEl>
                                          </p:spTgt>
                                        </p:tgtEl>
                                        <p:attrNameLst>
                                          <p:attrName>ppt_y</p:attrName>
                                        </p:attrNameLst>
                                      </p:cBhvr>
                                      <p:tavLst>
                                        <p:tav tm="0">
                                          <p:val>
                                            <p:strVal val="#ppt_y"/>
                                          </p:val>
                                        </p:tav>
                                        <p:tav tm="100000">
                                          <p:val>
                                            <p:strVal val="#ppt_y"/>
                                          </p:val>
                                        </p:tav>
                                      </p:tavLst>
                                    </p:anim>
                                  </p:childTnLst>
                                </p:cTn>
                              </p:par>
                              <p:par>
                                <p:cTn id="30" presetID="2" presetClass="entr" presetSubtype="8"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additive="base">
                                        <p:cTn id="32"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704850"/>
            <a:ext cx="8229600" cy="779463"/>
          </a:xfrm>
        </p:spPr>
        <p:txBody>
          <a:bodyPr>
            <a:normAutofit/>
          </a:bodyPr>
          <a:lstStyle/>
          <a:p>
            <a:pPr algn="r" fontAlgn="auto">
              <a:spcBef>
                <a:spcPts val="0"/>
              </a:spcBef>
              <a:spcAft>
                <a:spcPts val="0"/>
              </a:spcAft>
              <a:defRPr/>
            </a:pPr>
            <a:r>
              <a:rPr sz="3200" b="1" i="1" dirty="0" smtClean="0">
                <a:solidFill>
                  <a:schemeClr val="accent2">
                    <a:lumMod val="50000"/>
                  </a:schemeClr>
                </a:solidFill>
              </a:rPr>
              <a:t>Odstupanje prema članku 16/883</a:t>
            </a:r>
          </a:p>
        </p:txBody>
      </p:sp>
      <p:sp>
        <p:nvSpPr>
          <p:cNvPr id="20483" name="Rectangle 3"/>
          <p:cNvSpPr>
            <a:spLocks noGrp="1" noChangeArrowheads="1"/>
          </p:cNvSpPr>
          <p:nvPr>
            <p:ph idx="1"/>
          </p:nvPr>
        </p:nvSpPr>
        <p:spPr>
          <a:xfrm>
            <a:off x="457200" y="2071688"/>
            <a:ext cx="8229600" cy="4525962"/>
          </a:xfrm>
        </p:spPr>
        <p:txBody>
          <a:bodyPr>
            <a:normAutofit/>
          </a:bodyPr>
          <a:lstStyle/>
          <a:p>
            <a:pPr marL="360363" indent="-360363" fontAlgn="auto">
              <a:lnSpc>
                <a:spcPct val="90000"/>
              </a:lnSpc>
              <a:spcBef>
                <a:spcPct val="0"/>
              </a:spcBef>
              <a:spcAft>
                <a:spcPts val="0"/>
              </a:spcAft>
              <a:buClr>
                <a:schemeClr val="tx2"/>
              </a:buClr>
              <a:buSzPct val="120000"/>
              <a:buFont typeface="Wingdings" pitchFamily="2" charset="2"/>
              <a:buChar char="§"/>
              <a:defRPr/>
            </a:pPr>
            <a:r>
              <a:rPr dirty="0" smtClean="0">
                <a:solidFill>
                  <a:schemeClr val="accent2">
                    <a:lumMod val="75000"/>
                  </a:schemeClr>
                </a:solidFill>
              </a:rPr>
              <a:t>Dvije ili više država članica, nadležna tijela ili ustanove tih država mogu:</a:t>
            </a:r>
          </a:p>
          <a:p>
            <a:pPr marL="719138" lvl="2" indent="0" fontAlgn="auto">
              <a:lnSpc>
                <a:spcPct val="90000"/>
              </a:lnSpc>
              <a:spcBef>
                <a:spcPct val="0"/>
              </a:spcBef>
              <a:spcAft>
                <a:spcPts val="0"/>
              </a:spcAft>
              <a:defRPr/>
            </a:pPr>
            <a:endParaRPr dirty="0" smtClean="0">
              <a:solidFill>
                <a:schemeClr val="accent2">
                  <a:lumMod val="75000"/>
                </a:schemeClr>
              </a:solidFill>
            </a:endParaRPr>
          </a:p>
          <a:p>
            <a:pPr marL="719138" lvl="2" indent="0"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  zajedničkim dogovorom</a:t>
            </a:r>
          </a:p>
          <a:p>
            <a:pPr marL="719138" lvl="2" indent="0"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  predvidjeti odstupanja od članka 11 – 15 / 883</a:t>
            </a:r>
          </a:p>
          <a:p>
            <a:pPr marL="719138" lvl="2" indent="0"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  u interesu određenih osoba ili kategorija osoba</a:t>
            </a:r>
          </a:p>
          <a:p>
            <a:pPr marL="719138" lvl="2" indent="0" fontAlgn="auto">
              <a:lnSpc>
                <a:spcPct val="90000"/>
              </a:lnSpc>
              <a:spcBef>
                <a:spcPct val="0"/>
              </a:spcBef>
              <a:spcAft>
                <a:spcPts val="0"/>
              </a:spcAft>
              <a:buClr>
                <a:schemeClr val="tx2"/>
              </a:buClr>
              <a:buFont typeface="Wingdings" pitchFamily="2" charset="2"/>
              <a:buNone/>
              <a:defRPr/>
            </a:pPr>
            <a:endParaRPr dirty="0" smtClean="0">
              <a:solidFill>
                <a:schemeClr val="accent2">
                  <a:lumMod val="75000"/>
                </a:schemeClr>
              </a:solidFill>
            </a:endParaRPr>
          </a:p>
          <a:p>
            <a:pPr marL="719138" lvl="2" indent="0" fontAlgn="auto">
              <a:lnSpc>
                <a:spcPct val="90000"/>
              </a:lnSpc>
              <a:spcBef>
                <a:spcPct val="0"/>
              </a:spcBef>
              <a:spcAft>
                <a:spcPts val="0"/>
              </a:spcAft>
              <a:buClr>
                <a:schemeClr val="tx2"/>
              </a:buClr>
              <a:buSzPct val="120000"/>
              <a:buFontTx/>
              <a:buNone/>
              <a:defRPr/>
            </a:pPr>
            <a:r>
              <a:rPr dirty="0" smtClean="0">
                <a:solidFill>
                  <a:schemeClr val="accent2">
                    <a:lumMod val="75000"/>
                  </a:schemeClr>
                </a:solidFill>
              </a:rPr>
              <a:t>Velika diskreciona prava državama članicama, nema kriterija za primjenu, nema odluka suda</a:t>
            </a:r>
          </a:p>
          <a:p>
            <a:pPr marL="719138" lvl="2" indent="0" fontAlgn="auto">
              <a:lnSpc>
                <a:spcPct val="90000"/>
              </a:lnSpc>
              <a:spcBef>
                <a:spcPct val="0"/>
              </a:spcBef>
              <a:spcAft>
                <a:spcPts val="0"/>
              </a:spcAft>
              <a:buFontTx/>
              <a:buNone/>
              <a:defRPr/>
            </a:pPr>
            <a:endParaRPr dirty="0" smtClean="0">
              <a:solidFill>
                <a:srgbClr val="000000"/>
              </a:solidFill>
              <a:latin typeface="Arial" charset="0"/>
            </a:endParaRPr>
          </a:p>
          <a:p>
            <a:pPr marL="719138" lvl="2" indent="0" fontAlgn="auto">
              <a:lnSpc>
                <a:spcPct val="90000"/>
              </a:lnSpc>
              <a:spcBef>
                <a:spcPct val="0"/>
              </a:spcBef>
              <a:spcAft>
                <a:spcPts val="0"/>
              </a:spcAft>
              <a:buFontTx/>
              <a:buNone/>
              <a:defRPr/>
            </a:pPr>
            <a:endParaRPr dirty="0" smtClean="0">
              <a:solidFill>
                <a:srgbClr val="000000"/>
              </a:solidFill>
              <a:latin typeface="Arial" charset="0"/>
            </a:endParaRPr>
          </a:p>
        </p:txBody>
      </p:sp>
      <p:pic>
        <p:nvPicPr>
          <p:cNvPr id="19460"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11</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0-#ppt_w/2"/>
                                          </p:val>
                                        </p:tav>
                                        <p:tav tm="100000">
                                          <p:val>
                                            <p:strVal val="#ppt_x"/>
                                          </p:val>
                                        </p:tav>
                                      </p:tavLst>
                                    </p:anim>
                                    <p:anim calcmode="lin" valueType="num">
                                      <p:cBhvr additive="base">
                                        <p:cTn id="8" dur="500" fill="hold"/>
                                        <p:tgtEl>
                                          <p:spTgt spid="2048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0483">
                                            <p:txEl>
                                              <p:pRg st="0" end="0"/>
                                            </p:txEl>
                                          </p:spTgt>
                                        </p:tgtEl>
                                        <p:attrNameLst>
                                          <p:attrName>style.visibility</p:attrName>
                                        </p:attrNameLst>
                                      </p:cBhvr>
                                      <p:to>
                                        <p:strVal val="visible"/>
                                      </p:to>
                                    </p:set>
                                    <p:animEffect transition="in" filter="fade">
                                      <p:cBhvr>
                                        <p:cTn id="13" dur="1000"/>
                                        <p:tgtEl>
                                          <p:spTgt spid="2048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0483">
                                            <p:txEl>
                                              <p:pRg st="2" end="2"/>
                                            </p:txEl>
                                          </p:spTgt>
                                        </p:tgtEl>
                                        <p:attrNameLst>
                                          <p:attrName>style.visibility</p:attrName>
                                        </p:attrNameLst>
                                      </p:cBhvr>
                                      <p:to>
                                        <p:strVal val="visible"/>
                                      </p:to>
                                    </p:set>
                                    <p:animEffect transition="in" filter="fade">
                                      <p:cBhvr>
                                        <p:cTn id="16" dur="1000"/>
                                        <p:tgtEl>
                                          <p:spTgt spid="2048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0483">
                                            <p:txEl>
                                              <p:pRg st="3" end="3"/>
                                            </p:txEl>
                                          </p:spTgt>
                                        </p:tgtEl>
                                        <p:attrNameLst>
                                          <p:attrName>style.visibility</p:attrName>
                                        </p:attrNameLst>
                                      </p:cBhvr>
                                      <p:to>
                                        <p:strVal val="visible"/>
                                      </p:to>
                                    </p:set>
                                    <p:animEffect transition="in" filter="fade">
                                      <p:cBhvr>
                                        <p:cTn id="19" dur="1000"/>
                                        <p:tgtEl>
                                          <p:spTgt spid="20483">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0483">
                                            <p:txEl>
                                              <p:pRg st="4" end="4"/>
                                            </p:txEl>
                                          </p:spTgt>
                                        </p:tgtEl>
                                        <p:attrNameLst>
                                          <p:attrName>style.visibility</p:attrName>
                                        </p:attrNameLst>
                                      </p:cBhvr>
                                      <p:to>
                                        <p:strVal val="visible"/>
                                      </p:to>
                                    </p:set>
                                    <p:animEffect transition="in" filter="fade">
                                      <p:cBhvr>
                                        <p:cTn id="22" dur="1000"/>
                                        <p:tgtEl>
                                          <p:spTgt spid="20483">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0483">
                                            <p:txEl>
                                              <p:pRg st="6" end="6"/>
                                            </p:txEl>
                                          </p:spTgt>
                                        </p:tgtEl>
                                        <p:attrNameLst>
                                          <p:attrName>style.visibility</p:attrName>
                                        </p:attrNameLst>
                                      </p:cBhvr>
                                      <p:to>
                                        <p:strVal val="visible"/>
                                      </p:to>
                                    </p:set>
                                    <p:animEffect transition="in" filter="fade">
                                      <p:cBhvr>
                                        <p:cTn id="25" dur="2000"/>
                                        <p:tgtEl>
                                          <p:spTgt spid="204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800" y="260350"/>
            <a:ext cx="7772400" cy="1008063"/>
          </a:xfrm>
        </p:spPr>
        <p:txBody>
          <a:bodyPr>
            <a:normAutofit/>
          </a:bodyPr>
          <a:lstStyle/>
          <a:p>
            <a:pPr algn="r" fontAlgn="auto">
              <a:spcBef>
                <a:spcPts val="0"/>
              </a:spcBef>
              <a:spcAft>
                <a:spcPts val="0"/>
              </a:spcAft>
              <a:defRPr/>
            </a:pPr>
            <a:r>
              <a:rPr sz="3200" b="1" i="1" dirty="0" smtClean="0">
                <a:solidFill>
                  <a:schemeClr val="accent2">
                    <a:lumMod val="50000"/>
                  </a:schemeClr>
                </a:solidFill>
              </a:rPr>
              <a:t>Institut</a:t>
            </a:r>
            <a:r>
              <a:rPr sz="3200" b="1" dirty="0" smtClean="0">
                <a:solidFill>
                  <a:schemeClr val="accent2">
                    <a:lumMod val="50000"/>
                  </a:schemeClr>
                </a:solidFill>
              </a:rPr>
              <a:t> </a:t>
            </a:r>
            <a:r>
              <a:rPr sz="3200" b="1" i="1" dirty="0" smtClean="0">
                <a:solidFill>
                  <a:schemeClr val="accent2">
                    <a:lumMod val="50000"/>
                  </a:schemeClr>
                </a:solidFill>
              </a:rPr>
              <a:t>izaslanja pravni okvir</a:t>
            </a:r>
          </a:p>
        </p:txBody>
      </p:sp>
      <p:sp>
        <p:nvSpPr>
          <p:cNvPr id="3" name="Rezervirano mjesto sadržaja 2"/>
          <p:cNvSpPr>
            <a:spLocks noGrp="1"/>
          </p:cNvSpPr>
          <p:nvPr>
            <p:ph idx="1"/>
          </p:nvPr>
        </p:nvSpPr>
        <p:spPr>
          <a:xfrm>
            <a:off x="685800" y="1341438"/>
            <a:ext cx="8134350" cy="5040312"/>
          </a:xfrm>
        </p:spPr>
        <p:txBody>
          <a:bodyPr>
            <a:normAutofit lnSpcReduction="10000"/>
          </a:bodyPr>
          <a:lstStyle/>
          <a:p>
            <a:pPr marL="274320" indent="-274320" fontAlgn="auto">
              <a:spcBef>
                <a:spcPts val="580"/>
              </a:spcBef>
              <a:spcAft>
                <a:spcPts val="0"/>
              </a:spcAft>
              <a:buClr>
                <a:schemeClr val="accent3"/>
              </a:buClr>
              <a:buFont typeface="Wingdings" pitchFamily="2" charset="2"/>
              <a:buChar char="§"/>
              <a:defRPr/>
            </a:pPr>
            <a:endParaRPr b="1" dirty="0" smtClean="0">
              <a:solidFill>
                <a:sysClr val="windowText" lastClr="000000"/>
              </a:solidFill>
              <a:latin typeface="+mj-lt"/>
            </a:endParaRPr>
          </a:p>
          <a:p>
            <a:pPr marL="274320" indent="-274320" fontAlgn="auto">
              <a:spcBef>
                <a:spcPts val="580"/>
              </a:spcBef>
              <a:spcAft>
                <a:spcPts val="0"/>
              </a:spcAft>
              <a:buClr>
                <a:schemeClr val="accent3"/>
              </a:buClr>
              <a:buFont typeface="Wingdings" pitchFamily="2" charset="2"/>
              <a:buChar char="§"/>
              <a:defRPr/>
            </a:pPr>
            <a:r>
              <a:rPr b="1" dirty="0" smtClean="0">
                <a:solidFill>
                  <a:schemeClr val="accent2">
                    <a:lumMod val="75000"/>
                  </a:schemeClr>
                </a:solidFill>
              </a:rPr>
              <a:t>Direktiva 96/71 </a:t>
            </a:r>
          </a:p>
          <a:p>
            <a:pPr marL="0" indent="0" fontAlgn="auto">
              <a:spcBef>
                <a:spcPts val="580"/>
              </a:spcBef>
              <a:spcAft>
                <a:spcPts val="0"/>
              </a:spcAft>
              <a:buClr>
                <a:schemeClr val="accent3"/>
              </a:buClr>
              <a:buFont typeface="Wingdings 2" pitchFamily="18" charset="2"/>
              <a:buNone/>
              <a:defRPr/>
            </a:pPr>
            <a:r>
              <a:rPr dirty="0" smtClean="0">
                <a:solidFill>
                  <a:schemeClr val="accent2">
                    <a:lumMod val="75000"/>
                  </a:schemeClr>
                </a:solidFill>
              </a:rPr>
              <a:t>(provedbena Direktiva 2014/67 od 15. svibnja 2014.) </a:t>
            </a:r>
          </a:p>
          <a:p>
            <a:pPr marL="548640" lvl="1" indent="-246888" fontAlgn="auto">
              <a:spcBef>
                <a:spcPts val="370"/>
              </a:spcBef>
              <a:spcAft>
                <a:spcPts val="0"/>
              </a:spcAft>
              <a:buFont typeface="Wingdings" pitchFamily="2" charset="2"/>
              <a:buChar char="Ø"/>
              <a:defRPr/>
            </a:pPr>
            <a:r>
              <a:rPr sz="2800" dirty="0" smtClean="0">
                <a:solidFill>
                  <a:schemeClr val="accent2">
                    <a:lumMod val="75000"/>
                  </a:schemeClr>
                </a:solidFill>
              </a:rPr>
              <a:t>promiče slobodu pružanja usluga</a:t>
            </a:r>
          </a:p>
          <a:p>
            <a:pPr marL="548640" lvl="1" indent="-246888" fontAlgn="auto">
              <a:spcBef>
                <a:spcPts val="370"/>
              </a:spcBef>
              <a:spcAft>
                <a:spcPts val="0"/>
              </a:spcAft>
              <a:buFont typeface="Wingdings" pitchFamily="2" charset="2"/>
              <a:buChar char="Ø"/>
              <a:defRPr/>
            </a:pPr>
            <a:r>
              <a:rPr sz="2800" dirty="0" smtClean="0">
                <a:solidFill>
                  <a:schemeClr val="accent2">
                    <a:lumMod val="75000"/>
                  </a:schemeClr>
                </a:solidFill>
              </a:rPr>
              <a:t>promiče primjenu radnog prava države primateljice (npr. minimalne plaće, radno vrijeme, godišnji odmori, zaštita na radu, jednako postupanje; sprečavanje „socijalnog dampinga”)</a:t>
            </a:r>
          </a:p>
          <a:p>
            <a:pPr marL="274320" indent="-274320" fontAlgn="auto">
              <a:spcBef>
                <a:spcPts val="580"/>
              </a:spcBef>
              <a:spcAft>
                <a:spcPts val="0"/>
              </a:spcAft>
              <a:buClr>
                <a:schemeClr val="accent3"/>
              </a:buClr>
              <a:buFont typeface="Wingdings" pitchFamily="2" charset="2"/>
              <a:buChar char="v"/>
              <a:defRPr/>
            </a:pPr>
            <a:r>
              <a:rPr b="1" dirty="0" smtClean="0">
                <a:solidFill>
                  <a:schemeClr val="accent2">
                    <a:lumMod val="75000"/>
                  </a:schemeClr>
                </a:solidFill>
              </a:rPr>
              <a:t> </a:t>
            </a:r>
            <a:r>
              <a:rPr b="1" dirty="0" smtClean="0">
                <a:solidFill>
                  <a:schemeClr val="accent2">
                    <a:lumMod val="75000"/>
                  </a:schemeClr>
                </a:solidFill>
                <a:effectLst>
                  <a:outerShdw blurRad="38100" dist="38100" dir="2700000" algn="tl">
                    <a:srgbClr val="000000">
                      <a:alpha val="43137"/>
                    </a:srgbClr>
                  </a:outerShdw>
                </a:effectLst>
              </a:rPr>
              <a:t>Uredbe EU o koordinaciji sustava socijalne sigurnosti</a:t>
            </a:r>
          </a:p>
          <a:p>
            <a:pPr marL="822960" lvl="2" indent="-246888" fontAlgn="auto">
              <a:spcBef>
                <a:spcPts val="370"/>
              </a:spcBef>
              <a:spcAft>
                <a:spcPts val="0"/>
              </a:spcAft>
              <a:buClr>
                <a:schemeClr val="accent1">
                  <a:tint val="60000"/>
                </a:schemeClr>
              </a:buClr>
              <a:buFont typeface="Wingdings" pitchFamily="2" charset="2"/>
              <a:buChar char="Ø"/>
              <a:defRPr/>
            </a:pPr>
            <a:r>
              <a:rPr sz="2800" dirty="0" smtClean="0">
                <a:solidFill>
                  <a:schemeClr val="accent2">
                    <a:lumMod val="75000"/>
                  </a:schemeClr>
                </a:solidFill>
              </a:rPr>
              <a:t> sloboda kretanja osoba</a:t>
            </a:r>
          </a:p>
          <a:p>
            <a:pPr marL="0" indent="0" fontAlgn="auto">
              <a:spcBef>
                <a:spcPts val="580"/>
              </a:spcBef>
              <a:spcAft>
                <a:spcPts val="0"/>
              </a:spcAft>
              <a:buClr>
                <a:schemeClr val="accent3"/>
              </a:buClr>
              <a:buFontTx/>
              <a:buNone/>
              <a:defRPr/>
            </a:pPr>
            <a:endParaRPr dirty="0">
              <a:solidFill>
                <a:sysClr val="windowText" lastClr="000000"/>
              </a:solidFill>
            </a:endParaRPr>
          </a:p>
        </p:txBody>
      </p:sp>
      <p:pic>
        <p:nvPicPr>
          <p:cNvPr id="20484"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12</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xit" presetSubtype="2" fill="hold" nodeType="clickEffect">
                                  <p:stCondLst>
                                    <p:cond delay="0"/>
                                  </p:stCondLst>
                                  <p:childTnLst>
                                    <p:anim calcmode="lin" valueType="num">
                                      <p:cBhvr additive="base">
                                        <p:cTn id="30" dur="500"/>
                                        <p:tgtEl>
                                          <p:spTgt spid="3">
                                            <p:txEl>
                                              <p:pRg st="1" end="1"/>
                                            </p:txEl>
                                          </p:spTgt>
                                        </p:tgtEl>
                                        <p:attrNameLst>
                                          <p:attrName>ppt_x</p:attrName>
                                        </p:attrNameLst>
                                      </p:cBhvr>
                                      <p:tavLst>
                                        <p:tav tm="0">
                                          <p:val>
                                            <p:strVal val="ppt_x"/>
                                          </p:val>
                                        </p:tav>
                                        <p:tav tm="100000">
                                          <p:val>
                                            <p:strVal val="1+ppt_w/2"/>
                                          </p:val>
                                        </p:tav>
                                      </p:tavLst>
                                    </p:anim>
                                    <p:anim calcmode="lin" valueType="num">
                                      <p:cBhvr additive="base">
                                        <p:cTn id="31" dur="500"/>
                                        <p:tgtEl>
                                          <p:spTgt spid="3">
                                            <p:txEl>
                                              <p:pRg st="1" end="1"/>
                                            </p:txEl>
                                          </p:spTgt>
                                        </p:tgtEl>
                                        <p:attrNameLst>
                                          <p:attrName>ppt_y</p:attrName>
                                        </p:attrNameLst>
                                      </p:cBhvr>
                                      <p:tavLst>
                                        <p:tav tm="0">
                                          <p:val>
                                            <p:strVal val="ppt_y"/>
                                          </p:val>
                                        </p:tav>
                                        <p:tav tm="100000">
                                          <p:val>
                                            <p:strVal val="ppt_y"/>
                                          </p:val>
                                        </p:tav>
                                      </p:tavLst>
                                    </p:anim>
                                    <p:set>
                                      <p:cBhvr>
                                        <p:cTn id="32" dur="1" fill="hold">
                                          <p:stCondLst>
                                            <p:cond delay="499"/>
                                          </p:stCondLst>
                                        </p:cTn>
                                        <p:tgtEl>
                                          <p:spTgt spid="3">
                                            <p:txEl>
                                              <p:pRg st="1" end="1"/>
                                            </p:txEl>
                                          </p:spTgt>
                                        </p:tgtEl>
                                        <p:attrNameLst>
                                          <p:attrName>style.visibility</p:attrName>
                                        </p:attrNameLst>
                                      </p:cBhvr>
                                      <p:to>
                                        <p:strVal val="hidden"/>
                                      </p:to>
                                    </p:set>
                                  </p:childTnLst>
                                </p:cTn>
                              </p:par>
                              <p:par>
                                <p:cTn id="33" presetID="2" presetClass="exit" presetSubtype="2" fill="hold" nodeType="withEffect">
                                  <p:stCondLst>
                                    <p:cond delay="0"/>
                                  </p:stCondLst>
                                  <p:childTnLst>
                                    <p:anim calcmode="lin" valueType="num">
                                      <p:cBhvr additive="base">
                                        <p:cTn id="34" dur="500"/>
                                        <p:tgtEl>
                                          <p:spTgt spid="3">
                                            <p:txEl>
                                              <p:pRg st="2" end="2"/>
                                            </p:txEl>
                                          </p:spTgt>
                                        </p:tgtEl>
                                        <p:attrNameLst>
                                          <p:attrName>ppt_x</p:attrName>
                                        </p:attrNameLst>
                                      </p:cBhvr>
                                      <p:tavLst>
                                        <p:tav tm="0">
                                          <p:val>
                                            <p:strVal val="ppt_x"/>
                                          </p:val>
                                        </p:tav>
                                        <p:tav tm="100000">
                                          <p:val>
                                            <p:strVal val="1+ppt_w/2"/>
                                          </p:val>
                                        </p:tav>
                                      </p:tavLst>
                                    </p:anim>
                                    <p:anim calcmode="lin" valueType="num">
                                      <p:cBhvr additive="base">
                                        <p:cTn id="35" dur="500"/>
                                        <p:tgtEl>
                                          <p:spTgt spid="3">
                                            <p:txEl>
                                              <p:pRg st="2" end="2"/>
                                            </p:txEl>
                                          </p:spTgt>
                                        </p:tgtEl>
                                        <p:attrNameLst>
                                          <p:attrName>ppt_y</p:attrName>
                                        </p:attrNameLst>
                                      </p:cBhvr>
                                      <p:tavLst>
                                        <p:tav tm="0">
                                          <p:val>
                                            <p:strVal val="ppt_y"/>
                                          </p:val>
                                        </p:tav>
                                        <p:tav tm="100000">
                                          <p:val>
                                            <p:strVal val="ppt_y"/>
                                          </p:val>
                                        </p:tav>
                                      </p:tavLst>
                                    </p:anim>
                                    <p:set>
                                      <p:cBhvr>
                                        <p:cTn id="36" dur="1" fill="hold">
                                          <p:stCondLst>
                                            <p:cond delay="499"/>
                                          </p:stCondLst>
                                        </p:cTn>
                                        <p:tgtEl>
                                          <p:spTgt spid="3">
                                            <p:txEl>
                                              <p:pRg st="2" end="2"/>
                                            </p:txEl>
                                          </p:spTgt>
                                        </p:tgtEl>
                                        <p:attrNameLst>
                                          <p:attrName>style.visibility</p:attrName>
                                        </p:attrNameLst>
                                      </p:cBhvr>
                                      <p:to>
                                        <p:strVal val="hidden"/>
                                      </p:to>
                                    </p:set>
                                  </p:childTnLst>
                                </p:cTn>
                              </p:par>
                              <p:par>
                                <p:cTn id="37" presetID="2" presetClass="exit" presetSubtype="2" fill="hold" nodeType="withEffect">
                                  <p:stCondLst>
                                    <p:cond delay="0"/>
                                  </p:stCondLst>
                                  <p:childTnLst>
                                    <p:anim calcmode="lin" valueType="num">
                                      <p:cBhvr additive="base">
                                        <p:cTn id="38" dur="500"/>
                                        <p:tgtEl>
                                          <p:spTgt spid="3">
                                            <p:txEl>
                                              <p:pRg st="3" end="3"/>
                                            </p:txEl>
                                          </p:spTgt>
                                        </p:tgtEl>
                                        <p:attrNameLst>
                                          <p:attrName>ppt_x</p:attrName>
                                        </p:attrNameLst>
                                      </p:cBhvr>
                                      <p:tavLst>
                                        <p:tav tm="0">
                                          <p:val>
                                            <p:strVal val="ppt_x"/>
                                          </p:val>
                                        </p:tav>
                                        <p:tav tm="100000">
                                          <p:val>
                                            <p:strVal val="1+ppt_w/2"/>
                                          </p:val>
                                        </p:tav>
                                      </p:tavLst>
                                    </p:anim>
                                    <p:anim calcmode="lin" valueType="num">
                                      <p:cBhvr additive="base">
                                        <p:cTn id="39" dur="500"/>
                                        <p:tgtEl>
                                          <p:spTgt spid="3">
                                            <p:txEl>
                                              <p:pRg st="3" end="3"/>
                                            </p:txEl>
                                          </p:spTgt>
                                        </p:tgtEl>
                                        <p:attrNameLst>
                                          <p:attrName>ppt_y</p:attrName>
                                        </p:attrNameLst>
                                      </p:cBhvr>
                                      <p:tavLst>
                                        <p:tav tm="0">
                                          <p:val>
                                            <p:strVal val="ppt_y"/>
                                          </p:val>
                                        </p:tav>
                                        <p:tav tm="100000">
                                          <p:val>
                                            <p:strVal val="ppt_y"/>
                                          </p:val>
                                        </p:tav>
                                      </p:tavLst>
                                    </p:anim>
                                    <p:set>
                                      <p:cBhvr>
                                        <p:cTn id="40" dur="1" fill="hold">
                                          <p:stCondLst>
                                            <p:cond delay="499"/>
                                          </p:stCondLst>
                                        </p:cTn>
                                        <p:tgtEl>
                                          <p:spTgt spid="3">
                                            <p:txEl>
                                              <p:pRg st="3" end="3"/>
                                            </p:txEl>
                                          </p:spTgt>
                                        </p:tgtEl>
                                        <p:attrNameLst>
                                          <p:attrName>style.visibility</p:attrName>
                                        </p:attrNameLst>
                                      </p:cBhvr>
                                      <p:to>
                                        <p:strVal val="hidden"/>
                                      </p:to>
                                    </p:set>
                                  </p:childTnLst>
                                </p:cTn>
                              </p:par>
                              <p:par>
                                <p:cTn id="41" presetID="2" presetClass="exit" presetSubtype="2" fill="hold" nodeType="withEffect">
                                  <p:stCondLst>
                                    <p:cond delay="0"/>
                                  </p:stCondLst>
                                  <p:childTnLst>
                                    <p:anim calcmode="lin" valueType="num">
                                      <p:cBhvr additive="base">
                                        <p:cTn id="42" dur="500"/>
                                        <p:tgtEl>
                                          <p:spTgt spid="3">
                                            <p:txEl>
                                              <p:pRg st="4" end="4"/>
                                            </p:txEl>
                                          </p:spTgt>
                                        </p:tgtEl>
                                        <p:attrNameLst>
                                          <p:attrName>ppt_x</p:attrName>
                                        </p:attrNameLst>
                                      </p:cBhvr>
                                      <p:tavLst>
                                        <p:tav tm="0">
                                          <p:val>
                                            <p:strVal val="ppt_x"/>
                                          </p:val>
                                        </p:tav>
                                        <p:tav tm="100000">
                                          <p:val>
                                            <p:strVal val="1+ppt_w/2"/>
                                          </p:val>
                                        </p:tav>
                                      </p:tavLst>
                                    </p:anim>
                                    <p:anim calcmode="lin" valueType="num">
                                      <p:cBhvr additive="base">
                                        <p:cTn id="43" dur="500"/>
                                        <p:tgtEl>
                                          <p:spTgt spid="3">
                                            <p:txEl>
                                              <p:pRg st="4" end="4"/>
                                            </p:txEl>
                                          </p:spTgt>
                                        </p:tgtEl>
                                        <p:attrNameLst>
                                          <p:attrName>ppt_y</p:attrName>
                                        </p:attrNameLst>
                                      </p:cBhvr>
                                      <p:tavLst>
                                        <p:tav tm="0">
                                          <p:val>
                                            <p:strVal val="ppt_y"/>
                                          </p:val>
                                        </p:tav>
                                        <p:tav tm="100000">
                                          <p:val>
                                            <p:strVal val="ppt_y"/>
                                          </p:val>
                                        </p:tav>
                                      </p:tavLst>
                                    </p:anim>
                                    <p:set>
                                      <p:cBhvr>
                                        <p:cTn id="44"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549275"/>
            <a:ext cx="7772400" cy="1079500"/>
          </a:xfrm>
        </p:spPr>
        <p:txBody>
          <a:bodyPr>
            <a:normAutofit/>
          </a:bodyPr>
          <a:lstStyle/>
          <a:p>
            <a:pPr algn="r" fontAlgn="auto">
              <a:spcBef>
                <a:spcPts val="0"/>
              </a:spcBef>
              <a:spcAft>
                <a:spcPts val="0"/>
              </a:spcAft>
              <a:defRPr/>
            </a:pPr>
            <a:r>
              <a:rPr sz="3200" b="1" i="1" dirty="0" smtClean="0">
                <a:solidFill>
                  <a:schemeClr val="accent2">
                    <a:lumMod val="50000"/>
                  </a:schemeClr>
                </a:solidFill>
              </a:rPr>
              <a:t>Posebno pravilo – Izaslani radnici</a:t>
            </a:r>
            <a:br>
              <a:rPr sz="3200" b="1" i="1" dirty="0" smtClean="0">
                <a:solidFill>
                  <a:schemeClr val="accent2">
                    <a:lumMod val="50000"/>
                  </a:schemeClr>
                </a:solidFill>
              </a:rPr>
            </a:br>
            <a:r>
              <a:rPr sz="3200" i="1" dirty="0" smtClean="0">
                <a:solidFill>
                  <a:schemeClr val="accent2">
                    <a:lumMod val="50000"/>
                  </a:schemeClr>
                </a:solidFill>
              </a:rPr>
              <a:t>(članak 12/833)</a:t>
            </a:r>
            <a:endParaRPr sz="3200" b="1" i="1" dirty="0" smtClean="0">
              <a:solidFill>
                <a:schemeClr val="accent2">
                  <a:lumMod val="50000"/>
                </a:schemeClr>
              </a:solidFill>
            </a:endParaRPr>
          </a:p>
        </p:txBody>
      </p:sp>
      <p:sp>
        <p:nvSpPr>
          <p:cNvPr id="24579" name="Rectangle 3"/>
          <p:cNvSpPr>
            <a:spLocks noGrp="1" noChangeArrowheads="1"/>
          </p:cNvSpPr>
          <p:nvPr>
            <p:ph idx="1"/>
          </p:nvPr>
        </p:nvSpPr>
        <p:spPr>
          <a:xfrm>
            <a:off x="685800" y="2204293"/>
            <a:ext cx="7772400" cy="4537075"/>
          </a:xfrm>
        </p:spPr>
        <p:txBody>
          <a:bodyPr>
            <a:normAutofit/>
          </a:bodyPr>
          <a:lstStyle/>
          <a:p>
            <a:pPr fontAlgn="auto">
              <a:spcBef>
                <a:spcPct val="0"/>
              </a:spcBef>
              <a:spcAft>
                <a:spcPts val="0"/>
              </a:spcAft>
              <a:buClr>
                <a:schemeClr val="tx2"/>
              </a:buClr>
              <a:buSzPct val="125000"/>
              <a:buFont typeface="Wingdings" pitchFamily="2" charset="2"/>
              <a:buChar char="§"/>
              <a:defRPr/>
            </a:pPr>
            <a:r>
              <a:rPr sz="2400" b="1" dirty="0" smtClean="0">
                <a:solidFill>
                  <a:schemeClr val="accent2">
                    <a:lumMod val="75000"/>
                  </a:schemeClr>
                </a:solidFill>
              </a:rPr>
              <a:t>Definicija:</a:t>
            </a:r>
          </a:p>
          <a:p>
            <a:pPr lvl="1" fontAlgn="auto">
              <a:spcBef>
                <a:spcPct val="0"/>
              </a:spcBef>
              <a:spcAft>
                <a:spcPts val="0"/>
              </a:spcAft>
              <a:buClr>
                <a:schemeClr val="tx2"/>
              </a:buClr>
              <a:buSzPct val="120000"/>
              <a:defRPr/>
            </a:pPr>
            <a:r>
              <a:rPr dirty="0" smtClean="0">
                <a:solidFill>
                  <a:schemeClr val="accent2">
                    <a:lumMod val="75000"/>
                  </a:schemeClr>
                </a:solidFill>
              </a:rPr>
              <a:t>Zaposlene i samozaposlene osobe</a:t>
            </a:r>
          </a:p>
          <a:p>
            <a:pPr lvl="1" fontAlgn="auto">
              <a:spcBef>
                <a:spcPct val="0"/>
              </a:spcBef>
              <a:spcAft>
                <a:spcPts val="0"/>
              </a:spcAft>
              <a:buClr>
                <a:schemeClr val="tx2"/>
              </a:buClr>
              <a:buSzPct val="120000"/>
              <a:defRPr/>
            </a:pPr>
            <a:r>
              <a:rPr dirty="0" smtClean="0">
                <a:solidFill>
                  <a:schemeClr val="accent2">
                    <a:lumMod val="75000"/>
                  </a:schemeClr>
                </a:solidFill>
              </a:rPr>
              <a:t>Koje je poslodavac izaslao u drugu državu članicu</a:t>
            </a:r>
          </a:p>
          <a:p>
            <a:pPr lvl="1" fontAlgn="auto">
              <a:spcBef>
                <a:spcPct val="0"/>
              </a:spcBef>
              <a:spcAft>
                <a:spcPts val="0"/>
              </a:spcAft>
              <a:buClr>
                <a:schemeClr val="tx2"/>
              </a:buClr>
              <a:buSzPct val="120000"/>
              <a:defRPr/>
            </a:pPr>
            <a:r>
              <a:rPr dirty="0" smtClean="0">
                <a:solidFill>
                  <a:schemeClr val="accent2">
                    <a:lumMod val="75000"/>
                  </a:schemeClr>
                </a:solidFill>
              </a:rPr>
              <a:t>Radi obavljanja određenog posla za tog poslodavca</a:t>
            </a:r>
          </a:p>
          <a:p>
            <a:pPr lvl="1" fontAlgn="auto">
              <a:spcBef>
                <a:spcPct val="0"/>
              </a:spcBef>
              <a:spcAft>
                <a:spcPts val="0"/>
              </a:spcAft>
              <a:buClr>
                <a:schemeClr val="tx2"/>
              </a:buClr>
              <a:buSzPct val="120000"/>
              <a:defRPr/>
            </a:pPr>
            <a:r>
              <a:rPr dirty="0" smtClean="0">
                <a:solidFill>
                  <a:schemeClr val="accent2">
                    <a:lumMod val="75000"/>
                  </a:schemeClr>
                </a:solidFill>
              </a:rPr>
              <a:t>Privremeno, u određenom razdoblju</a:t>
            </a:r>
          </a:p>
          <a:p>
            <a:pPr fontAlgn="auto">
              <a:spcBef>
                <a:spcPct val="0"/>
              </a:spcBef>
              <a:spcAft>
                <a:spcPts val="0"/>
              </a:spcAft>
              <a:defRPr/>
            </a:pPr>
            <a:endParaRPr i="1" dirty="0" smtClean="0">
              <a:solidFill>
                <a:schemeClr val="accent2">
                  <a:lumMod val="75000"/>
                </a:schemeClr>
              </a:solidFill>
            </a:endParaRPr>
          </a:p>
          <a:p>
            <a:pPr fontAlgn="auto">
              <a:spcBef>
                <a:spcPct val="0"/>
              </a:spcBef>
              <a:spcAft>
                <a:spcPts val="0"/>
              </a:spcAft>
              <a:buClr>
                <a:schemeClr val="tx2"/>
              </a:buClr>
              <a:buSzPct val="130000"/>
              <a:buFont typeface="Wingdings" pitchFamily="2" charset="2"/>
              <a:buChar char="§"/>
              <a:defRPr/>
            </a:pPr>
            <a:r>
              <a:rPr sz="2400" b="1" i="1" dirty="0" smtClean="0">
                <a:solidFill>
                  <a:schemeClr val="accent2">
                    <a:lumMod val="75000"/>
                  </a:schemeClr>
                </a:solidFill>
              </a:rPr>
              <a:t>Primjenjuje se i nadalje zakonodavstvo prve države članice</a:t>
            </a:r>
            <a:endParaRPr sz="2400" dirty="0" smtClean="0">
              <a:solidFill>
                <a:schemeClr val="accent2">
                  <a:lumMod val="75000"/>
                </a:schemeClr>
              </a:solidFill>
            </a:endParaRPr>
          </a:p>
        </p:txBody>
      </p:sp>
      <p:pic>
        <p:nvPicPr>
          <p:cNvPr id="21508"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13</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0-#ppt_w/2"/>
                                          </p:val>
                                        </p:tav>
                                        <p:tav tm="100000">
                                          <p:val>
                                            <p:strVal val="#ppt_x"/>
                                          </p:val>
                                        </p:tav>
                                      </p:tavLst>
                                    </p:anim>
                                    <p:anim calcmode="lin" valueType="num">
                                      <p:cBhvr additive="base">
                                        <p:cTn id="8" dur="500" fill="hold"/>
                                        <p:tgtEl>
                                          <p:spTgt spid="2457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4579">
                                            <p:txEl>
                                              <p:pRg st="0" end="0"/>
                                            </p:txEl>
                                          </p:spTgt>
                                        </p:tgtEl>
                                        <p:attrNameLst>
                                          <p:attrName>style.visibility</p:attrName>
                                        </p:attrNameLst>
                                      </p:cBhvr>
                                      <p:to>
                                        <p:strVal val="visible"/>
                                      </p:to>
                                    </p:set>
                                    <p:animEffect transition="in" filter="fade">
                                      <p:cBhvr>
                                        <p:cTn id="13" dur="1000"/>
                                        <p:tgtEl>
                                          <p:spTgt spid="24579">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4579">
                                            <p:txEl>
                                              <p:pRg st="1" end="1"/>
                                            </p:txEl>
                                          </p:spTgt>
                                        </p:tgtEl>
                                        <p:attrNameLst>
                                          <p:attrName>style.visibility</p:attrName>
                                        </p:attrNameLst>
                                      </p:cBhvr>
                                      <p:to>
                                        <p:strVal val="visible"/>
                                      </p:to>
                                    </p:set>
                                    <p:animEffect transition="in" filter="fade">
                                      <p:cBhvr>
                                        <p:cTn id="16" dur="1000"/>
                                        <p:tgtEl>
                                          <p:spTgt spid="24579">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Effect transition="in" filter="fade">
                                      <p:cBhvr>
                                        <p:cTn id="19" dur="1000"/>
                                        <p:tgtEl>
                                          <p:spTgt spid="24579">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4579">
                                            <p:txEl>
                                              <p:pRg st="3" end="3"/>
                                            </p:txEl>
                                          </p:spTgt>
                                        </p:tgtEl>
                                        <p:attrNameLst>
                                          <p:attrName>style.visibility</p:attrName>
                                        </p:attrNameLst>
                                      </p:cBhvr>
                                      <p:to>
                                        <p:strVal val="visible"/>
                                      </p:to>
                                    </p:set>
                                    <p:animEffect transition="in" filter="fade">
                                      <p:cBhvr>
                                        <p:cTn id="22" dur="1000"/>
                                        <p:tgtEl>
                                          <p:spTgt spid="24579">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4579">
                                            <p:txEl>
                                              <p:pRg st="4" end="4"/>
                                            </p:txEl>
                                          </p:spTgt>
                                        </p:tgtEl>
                                        <p:attrNameLst>
                                          <p:attrName>style.visibility</p:attrName>
                                        </p:attrNameLst>
                                      </p:cBhvr>
                                      <p:to>
                                        <p:strVal val="visible"/>
                                      </p:to>
                                    </p:set>
                                    <p:animEffect transition="in" filter="fade">
                                      <p:cBhvr>
                                        <p:cTn id="25" dur="1000"/>
                                        <p:tgtEl>
                                          <p:spTgt spid="24579">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24579">
                                            <p:txEl>
                                              <p:pRg st="6" end="6"/>
                                            </p:txEl>
                                          </p:spTgt>
                                        </p:tgtEl>
                                        <p:attrNameLst>
                                          <p:attrName>style.visibility</p:attrName>
                                        </p:attrNameLst>
                                      </p:cBhvr>
                                      <p:to>
                                        <p:strVal val="visible"/>
                                      </p:to>
                                    </p:set>
                                    <p:animEffect transition="in" filter="fade">
                                      <p:cBhvr>
                                        <p:cTn id="28" dur="20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800" y="333375"/>
            <a:ext cx="7772400" cy="1223963"/>
          </a:xfrm>
        </p:spPr>
        <p:txBody>
          <a:bodyPr>
            <a:normAutofit/>
          </a:bodyPr>
          <a:lstStyle/>
          <a:p>
            <a:pPr algn="r" fontAlgn="auto">
              <a:spcBef>
                <a:spcPts val="0"/>
              </a:spcBef>
              <a:spcAft>
                <a:spcPts val="0"/>
              </a:spcAft>
              <a:defRPr/>
            </a:pPr>
            <a:r>
              <a:rPr sz="2800" b="1" dirty="0" smtClean="0">
                <a:solidFill>
                  <a:schemeClr val="accent2">
                    <a:lumMod val="50000"/>
                  </a:schemeClr>
                </a:solidFill>
              </a:rPr>
              <a:t>Uredba 465/2012 članak 1. stavak 5.  </a:t>
            </a:r>
            <a:br>
              <a:rPr sz="2800" b="1" dirty="0" smtClean="0">
                <a:solidFill>
                  <a:schemeClr val="accent2">
                    <a:lumMod val="50000"/>
                  </a:schemeClr>
                </a:solidFill>
              </a:rPr>
            </a:br>
            <a:r>
              <a:rPr sz="2800" b="1" dirty="0" smtClean="0">
                <a:solidFill>
                  <a:schemeClr val="accent2">
                    <a:lumMod val="50000"/>
                  </a:schemeClr>
                </a:solidFill>
              </a:rPr>
              <a:t>zamjenjuje se članak 12. stavak 1. Uredbe 883</a:t>
            </a:r>
          </a:p>
        </p:txBody>
      </p:sp>
      <p:sp>
        <p:nvSpPr>
          <p:cNvPr id="3" name="Rezervirano mjesto sadržaja 2"/>
          <p:cNvSpPr>
            <a:spLocks noGrp="1"/>
          </p:cNvSpPr>
          <p:nvPr>
            <p:ph idx="1"/>
          </p:nvPr>
        </p:nvSpPr>
        <p:spPr>
          <a:xfrm>
            <a:off x="685800" y="2276872"/>
            <a:ext cx="7772400" cy="4608512"/>
          </a:xfrm>
        </p:spPr>
        <p:txBody>
          <a:bodyPr>
            <a:normAutofit/>
          </a:bodyPr>
          <a:lstStyle/>
          <a:p>
            <a:pPr marL="274320" indent="-274320" fontAlgn="auto">
              <a:spcBef>
                <a:spcPts val="580"/>
              </a:spcBef>
              <a:spcAft>
                <a:spcPts val="0"/>
              </a:spcAft>
              <a:buClr>
                <a:schemeClr val="accent3"/>
              </a:buClr>
              <a:buFont typeface="Wingdings 2"/>
              <a:buChar char=""/>
              <a:defRPr/>
            </a:pPr>
            <a:r>
              <a:rPr lang="vi-VN" sz="2400" dirty="0" smtClean="0">
                <a:solidFill>
                  <a:schemeClr val="accent2">
                    <a:lumMod val="75000"/>
                  </a:schemeClr>
                </a:solidFill>
                <a:latin typeface="Corbel" pitchFamily="34" charset="0"/>
                <a:cs typeface="Calibri" pitchFamily="34" charset="0"/>
              </a:rPr>
              <a:t>Na osobu koja obavlja djelatnost kao </a:t>
            </a:r>
            <a:r>
              <a:rPr lang="vi-VN" sz="2400" b="1" u="sng" dirty="0" smtClean="0">
                <a:solidFill>
                  <a:schemeClr val="accent2">
                    <a:lumMod val="75000"/>
                  </a:schemeClr>
                </a:solidFill>
                <a:latin typeface="Corbel" pitchFamily="34" charset="0"/>
                <a:cs typeface="Calibri" pitchFamily="34" charset="0"/>
              </a:rPr>
              <a:t>zaposlena osoba</a:t>
            </a:r>
            <a:r>
              <a:rPr sz="2400" b="1" dirty="0" smtClean="0">
                <a:solidFill>
                  <a:schemeClr val="accent2">
                    <a:lumMod val="75000"/>
                  </a:schemeClr>
                </a:solidFill>
                <a:latin typeface="Corbel" pitchFamily="34" charset="0"/>
                <a:cs typeface="Calibri" pitchFamily="34" charset="0"/>
              </a:rPr>
              <a:t> </a:t>
            </a:r>
            <a:r>
              <a:rPr lang="vi-VN" sz="2400" dirty="0" smtClean="0">
                <a:solidFill>
                  <a:schemeClr val="accent2">
                    <a:lumMod val="75000"/>
                  </a:schemeClr>
                </a:solidFill>
                <a:latin typeface="Corbel" pitchFamily="34" charset="0"/>
                <a:cs typeface="Calibri" pitchFamily="34" charset="0"/>
              </a:rPr>
              <a:t>u državi članici za poslodavca koji ondje </a:t>
            </a:r>
            <a:r>
              <a:rPr lang="vi-VN" sz="2400" b="1" u="sng" dirty="0" smtClean="0">
                <a:solidFill>
                  <a:schemeClr val="accent2">
                    <a:lumMod val="75000"/>
                  </a:schemeClr>
                </a:solidFill>
                <a:latin typeface="Corbel" pitchFamily="34" charset="0"/>
                <a:cs typeface="Calibri" pitchFamily="34" charset="0"/>
              </a:rPr>
              <a:t>redovno obavlja</a:t>
            </a:r>
            <a:r>
              <a:rPr lang="vi-VN" sz="2400" b="1" dirty="0" smtClean="0">
                <a:solidFill>
                  <a:schemeClr val="accent2">
                    <a:lumMod val="75000"/>
                  </a:schemeClr>
                </a:solidFill>
                <a:latin typeface="Corbel" pitchFamily="34" charset="0"/>
                <a:cs typeface="Calibri" pitchFamily="34" charset="0"/>
              </a:rPr>
              <a:t> </a:t>
            </a:r>
            <a:r>
              <a:rPr lang="vi-VN" sz="2400" dirty="0" smtClean="0">
                <a:solidFill>
                  <a:schemeClr val="accent2">
                    <a:lumMod val="75000"/>
                  </a:schemeClr>
                </a:solidFill>
                <a:latin typeface="Corbel" pitchFamily="34" charset="0"/>
                <a:cs typeface="Calibri" pitchFamily="34" charset="0"/>
              </a:rPr>
              <a:t>svoje </a:t>
            </a:r>
            <a:r>
              <a:rPr lang="vi-VN" sz="2400" b="1" u="sng" dirty="0" smtClean="0">
                <a:solidFill>
                  <a:schemeClr val="accent2">
                    <a:lumMod val="75000"/>
                  </a:schemeClr>
                </a:solidFill>
                <a:latin typeface="Corbel" pitchFamily="34" charset="0"/>
                <a:cs typeface="Calibri" pitchFamily="34" charset="0"/>
              </a:rPr>
              <a:t>djelatnosti</a:t>
            </a:r>
            <a:r>
              <a:rPr lang="vi-VN" sz="2400" dirty="0" smtClean="0">
                <a:solidFill>
                  <a:schemeClr val="accent2">
                    <a:lumMod val="75000"/>
                  </a:schemeClr>
                </a:solidFill>
                <a:latin typeface="Corbel" pitchFamily="34" charset="0"/>
                <a:cs typeface="Calibri" pitchFamily="34" charset="0"/>
              </a:rPr>
              <a:t> i kojeg je poslodavac uputio u drugu državu članicu radi obavljanja posla </a:t>
            </a:r>
            <a:r>
              <a:rPr lang="vi-VN" sz="2400" b="1" u="sng" dirty="0" smtClean="0">
                <a:solidFill>
                  <a:schemeClr val="accent2">
                    <a:lumMod val="75000"/>
                  </a:schemeClr>
                </a:solidFill>
                <a:latin typeface="Corbel" pitchFamily="34" charset="0"/>
                <a:cs typeface="Calibri" pitchFamily="34" charset="0"/>
              </a:rPr>
              <a:t>za</a:t>
            </a:r>
            <a:r>
              <a:rPr sz="2400" b="1" u="sng" dirty="0" smtClean="0">
                <a:solidFill>
                  <a:schemeClr val="accent2">
                    <a:lumMod val="75000"/>
                  </a:schemeClr>
                </a:solidFill>
                <a:latin typeface="Corbel" pitchFamily="34" charset="0"/>
                <a:cs typeface="Calibri" pitchFamily="34" charset="0"/>
              </a:rPr>
              <a:t> </a:t>
            </a:r>
            <a:r>
              <a:rPr lang="vi-VN" sz="2400" b="1" u="sng" dirty="0" smtClean="0">
                <a:solidFill>
                  <a:schemeClr val="accent2">
                    <a:lumMod val="75000"/>
                  </a:schemeClr>
                </a:solidFill>
                <a:latin typeface="Corbel" pitchFamily="34" charset="0"/>
                <a:cs typeface="Calibri" pitchFamily="34" charset="0"/>
              </a:rPr>
              <a:t>tog poslodavca</a:t>
            </a:r>
            <a:r>
              <a:rPr lang="vi-VN" sz="2400" dirty="0" smtClean="0">
                <a:solidFill>
                  <a:schemeClr val="accent2">
                    <a:lumMod val="75000"/>
                  </a:schemeClr>
                </a:solidFill>
                <a:latin typeface="Corbel" pitchFamily="34" charset="0"/>
                <a:cs typeface="Calibri" pitchFamily="34" charset="0"/>
              </a:rPr>
              <a:t>, i nadalje se primjenjuje zakonodavstvo prve države članice pod uvjetom da predviđeno trajanje takvog posla nije duže od </a:t>
            </a:r>
            <a:r>
              <a:rPr lang="vi-VN" sz="2400" b="1" u="sng" dirty="0" smtClean="0">
                <a:solidFill>
                  <a:schemeClr val="accent2">
                    <a:lumMod val="75000"/>
                  </a:schemeClr>
                </a:solidFill>
                <a:latin typeface="Corbel" pitchFamily="34" charset="0"/>
                <a:cs typeface="Calibri" pitchFamily="34" charset="0"/>
              </a:rPr>
              <a:t>24 mjeseca</a:t>
            </a:r>
            <a:r>
              <a:rPr sz="2400" b="1" dirty="0" smtClean="0">
                <a:solidFill>
                  <a:schemeClr val="accent2">
                    <a:lumMod val="75000"/>
                  </a:schemeClr>
                </a:solidFill>
                <a:latin typeface="Corbel" pitchFamily="34" charset="0"/>
                <a:cs typeface="Calibri" pitchFamily="34" charset="0"/>
              </a:rPr>
              <a:t> </a:t>
            </a:r>
            <a:r>
              <a:rPr lang="vi-VN" sz="2400" dirty="0" smtClean="0">
                <a:solidFill>
                  <a:schemeClr val="accent2">
                    <a:lumMod val="75000"/>
                  </a:schemeClr>
                </a:solidFill>
                <a:latin typeface="Corbel" pitchFamily="34" charset="0"/>
                <a:cs typeface="Calibri" pitchFamily="34" charset="0"/>
              </a:rPr>
              <a:t>i da nije poslana s ciljem da </a:t>
            </a:r>
            <a:r>
              <a:rPr lang="vi-VN" sz="2400" b="1" u="sng" dirty="0" smtClean="0">
                <a:solidFill>
                  <a:schemeClr val="accent2">
                    <a:lumMod val="75000"/>
                  </a:schemeClr>
                </a:solidFill>
                <a:latin typeface="Corbel" pitchFamily="34" charset="0"/>
                <a:cs typeface="Calibri" pitchFamily="34" charset="0"/>
              </a:rPr>
              <a:t>zamijeni drugu </a:t>
            </a:r>
            <a:r>
              <a:rPr sz="2400" b="1" u="sng" dirty="0" smtClean="0">
                <a:solidFill>
                  <a:schemeClr val="accent2">
                    <a:lumMod val="75000"/>
                  </a:schemeClr>
                </a:solidFill>
                <a:latin typeface="Corbel" pitchFamily="34" charset="0"/>
                <a:cs typeface="Calibri" pitchFamily="34" charset="0"/>
              </a:rPr>
              <a:t>izaslanu</a:t>
            </a:r>
            <a:r>
              <a:rPr lang="vi-VN" sz="2400" b="1" u="sng" dirty="0" smtClean="0">
                <a:solidFill>
                  <a:schemeClr val="accent2">
                    <a:lumMod val="75000"/>
                  </a:schemeClr>
                </a:solidFill>
                <a:latin typeface="Corbel" pitchFamily="34" charset="0"/>
                <a:cs typeface="Calibri" pitchFamily="34" charset="0"/>
              </a:rPr>
              <a:t> osobu</a:t>
            </a:r>
            <a:endParaRPr sz="2400" b="1" u="sng" dirty="0">
              <a:solidFill>
                <a:schemeClr val="accent2">
                  <a:lumMod val="75000"/>
                </a:schemeClr>
              </a:solidFill>
              <a:latin typeface="Corbel" pitchFamily="34" charset="0"/>
              <a:cs typeface="Calibri" pitchFamily="34" charset="0"/>
            </a:endParaRPr>
          </a:p>
        </p:txBody>
      </p:sp>
      <p:pic>
        <p:nvPicPr>
          <p:cNvPr id="22532"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14</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r" fontAlgn="auto">
              <a:spcBef>
                <a:spcPts val="0"/>
              </a:spcBef>
              <a:spcAft>
                <a:spcPts val="0"/>
              </a:spcAft>
              <a:defRPr/>
            </a:pPr>
            <a:r>
              <a:rPr sz="2800" b="1" dirty="0" smtClean="0">
                <a:solidFill>
                  <a:schemeClr val="accent2">
                    <a:lumMod val="50000"/>
                  </a:schemeClr>
                </a:solidFill>
              </a:rPr>
              <a:t>Zaposlene osobe – uvjeti </a:t>
            </a:r>
            <a:br>
              <a:rPr sz="2800" b="1" dirty="0" smtClean="0">
                <a:solidFill>
                  <a:schemeClr val="accent2">
                    <a:lumMod val="50000"/>
                  </a:schemeClr>
                </a:solidFill>
              </a:rPr>
            </a:br>
            <a:r>
              <a:rPr sz="2800" dirty="0" smtClean="0">
                <a:solidFill>
                  <a:schemeClr val="accent2">
                    <a:lumMod val="50000"/>
                  </a:schemeClr>
                </a:solidFill>
              </a:rPr>
              <a:t>(članak 12.1/883, članak </a:t>
            </a:r>
            <a:r>
              <a:rPr sz="2800" dirty="0">
                <a:solidFill>
                  <a:schemeClr val="accent2">
                    <a:lumMod val="50000"/>
                  </a:schemeClr>
                </a:solidFill>
              </a:rPr>
              <a:t>14/987, Odluka A2 </a:t>
            </a:r>
            <a:r>
              <a:rPr sz="2800" dirty="0" smtClean="0">
                <a:solidFill>
                  <a:schemeClr val="accent2">
                    <a:lumMod val="50000"/>
                  </a:schemeClr>
                </a:solidFill>
              </a:rPr>
              <a:t>AC) </a:t>
            </a:r>
            <a:endParaRPr sz="2800" dirty="0">
              <a:solidFill>
                <a:schemeClr val="accent2">
                  <a:lumMod val="50000"/>
                </a:schemeClr>
              </a:solidFill>
            </a:endParaRPr>
          </a:p>
        </p:txBody>
      </p:sp>
      <p:sp>
        <p:nvSpPr>
          <p:cNvPr id="26627" name="Rezervirano mjesto sadržaja 2"/>
          <p:cNvSpPr>
            <a:spLocks noGrp="1"/>
          </p:cNvSpPr>
          <p:nvPr>
            <p:ph idx="1"/>
          </p:nvPr>
        </p:nvSpPr>
        <p:spPr/>
        <p:txBody>
          <a:bodyPr>
            <a:normAutofit/>
          </a:bodyPr>
          <a:lstStyle/>
          <a:p>
            <a:pPr fontAlgn="auto">
              <a:spcBef>
                <a:spcPts val="0"/>
              </a:spcBef>
              <a:spcAft>
                <a:spcPts val="0"/>
              </a:spcAft>
              <a:defRPr/>
            </a:pPr>
            <a:endParaRPr sz="2400" dirty="0" smtClean="0">
              <a:solidFill>
                <a:sysClr val="windowText" lastClr="000000"/>
              </a:solidFill>
              <a:latin typeface="Arial" charset="0"/>
            </a:endParaRPr>
          </a:p>
          <a:p>
            <a:pPr marL="457200" indent="-457200" fontAlgn="auto">
              <a:spcBef>
                <a:spcPts val="0"/>
              </a:spcBef>
              <a:spcAft>
                <a:spcPts val="0"/>
              </a:spcAft>
              <a:buClr>
                <a:srgbClr val="0000CC"/>
              </a:buClr>
              <a:buFont typeface="+mj-lt"/>
              <a:buAutoNum type="arabicPeriod"/>
              <a:defRPr/>
            </a:pPr>
            <a:r>
              <a:rPr dirty="0" smtClean="0">
                <a:solidFill>
                  <a:schemeClr val="accent2">
                    <a:lumMod val="75000"/>
                  </a:schemeClr>
                </a:solidFill>
              </a:rPr>
              <a:t>Razdoblje </a:t>
            </a:r>
            <a:r>
              <a:rPr dirty="0" err="1" smtClean="0">
                <a:solidFill>
                  <a:schemeClr val="accent2">
                    <a:lumMod val="75000"/>
                  </a:schemeClr>
                </a:solidFill>
              </a:rPr>
              <a:t>izaslanja</a:t>
            </a:r>
            <a:r>
              <a:rPr dirty="0" smtClean="0">
                <a:solidFill>
                  <a:schemeClr val="accent2">
                    <a:lumMod val="75000"/>
                  </a:schemeClr>
                </a:solidFill>
              </a:rPr>
              <a:t> – najdulje 24 mjeseca</a:t>
            </a:r>
          </a:p>
          <a:p>
            <a:pPr marL="457200" indent="-457200" fontAlgn="auto">
              <a:spcBef>
                <a:spcPts val="0"/>
              </a:spcBef>
              <a:spcAft>
                <a:spcPts val="0"/>
              </a:spcAft>
              <a:buClr>
                <a:srgbClr val="0000CC"/>
              </a:buClr>
              <a:buFont typeface="+mj-lt"/>
              <a:buAutoNum type="arabicPeriod"/>
              <a:defRPr/>
            </a:pPr>
            <a:r>
              <a:rPr dirty="0" smtClean="0">
                <a:solidFill>
                  <a:schemeClr val="accent2">
                    <a:lumMod val="75000"/>
                  </a:schemeClr>
                </a:solidFill>
              </a:rPr>
              <a:t>Osoba obuhvaćena zakonodavstvom 1 mjesec prije </a:t>
            </a:r>
            <a:r>
              <a:rPr dirty="0" err="1" smtClean="0">
                <a:solidFill>
                  <a:schemeClr val="accent2">
                    <a:lumMod val="75000"/>
                  </a:schemeClr>
                </a:solidFill>
              </a:rPr>
              <a:t>izaslanja</a:t>
            </a:r>
            <a:endParaRPr dirty="0" smtClean="0">
              <a:solidFill>
                <a:schemeClr val="accent2">
                  <a:lumMod val="75000"/>
                </a:schemeClr>
              </a:solidFill>
            </a:endParaRPr>
          </a:p>
          <a:p>
            <a:pPr marL="457200" indent="-457200" fontAlgn="auto">
              <a:spcBef>
                <a:spcPts val="0"/>
              </a:spcBef>
              <a:spcAft>
                <a:spcPts val="0"/>
              </a:spcAft>
              <a:buClr>
                <a:srgbClr val="0000CC"/>
              </a:buClr>
              <a:buFont typeface="+mj-lt"/>
              <a:buAutoNum type="arabicPeriod"/>
              <a:defRPr/>
            </a:pPr>
            <a:r>
              <a:rPr dirty="0" smtClean="0">
                <a:solidFill>
                  <a:schemeClr val="accent2">
                    <a:lumMod val="75000"/>
                  </a:schemeClr>
                </a:solidFill>
              </a:rPr>
              <a:t>Neposredna veza radnika i poslodavca za vrijeme </a:t>
            </a:r>
            <a:r>
              <a:rPr dirty="0" err="1" smtClean="0">
                <a:solidFill>
                  <a:schemeClr val="accent2">
                    <a:lumMod val="75000"/>
                  </a:schemeClr>
                </a:solidFill>
              </a:rPr>
              <a:t>izaslanja</a:t>
            </a:r>
            <a:endParaRPr dirty="0" smtClean="0">
              <a:solidFill>
                <a:schemeClr val="accent2">
                  <a:lumMod val="75000"/>
                </a:schemeClr>
              </a:solidFill>
            </a:endParaRPr>
          </a:p>
          <a:p>
            <a:pPr marL="457200" indent="-457200" fontAlgn="auto">
              <a:spcBef>
                <a:spcPts val="0"/>
              </a:spcBef>
              <a:spcAft>
                <a:spcPts val="0"/>
              </a:spcAft>
              <a:buClr>
                <a:srgbClr val="0000CC"/>
              </a:buClr>
              <a:buFont typeface="+mj-lt"/>
              <a:buAutoNum type="arabicPeriod"/>
              <a:defRPr/>
            </a:pPr>
            <a:r>
              <a:rPr dirty="0" smtClean="0">
                <a:solidFill>
                  <a:schemeClr val="accent2">
                    <a:lumMod val="75000"/>
                  </a:schemeClr>
                </a:solidFill>
              </a:rPr>
              <a:t>Osoba nije poslana da zamjeni drugu izaslanu osobu</a:t>
            </a:r>
          </a:p>
          <a:p>
            <a:pPr marL="457200" indent="-457200" fontAlgn="auto">
              <a:spcBef>
                <a:spcPts val="0"/>
              </a:spcBef>
              <a:spcAft>
                <a:spcPts val="0"/>
              </a:spcAft>
              <a:buClr>
                <a:srgbClr val="0000CC"/>
              </a:buClr>
              <a:buFont typeface="+mj-lt"/>
              <a:buAutoNum type="arabicPeriod"/>
              <a:defRPr/>
            </a:pPr>
            <a:r>
              <a:rPr dirty="0" smtClean="0">
                <a:solidFill>
                  <a:schemeClr val="accent2">
                    <a:lumMod val="75000"/>
                  </a:schemeClr>
                </a:solidFill>
              </a:rPr>
              <a:t>Poslodavac redovito obavlja svoju djelatnost u državi iz koje se osoba šalje</a:t>
            </a:r>
          </a:p>
        </p:txBody>
      </p:sp>
      <p:pic>
        <p:nvPicPr>
          <p:cNvPr id="23556"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15</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Effect transition="in" filter="fade">
                                      <p:cBhvr>
                                        <p:cTn id="13" dur="1000"/>
                                        <p:tgtEl>
                                          <p:spTgt spid="26627">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6627">
                                            <p:txEl>
                                              <p:pRg st="2" end="2"/>
                                            </p:txEl>
                                          </p:spTgt>
                                        </p:tgtEl>
                                        <p:attrNameLst>
                                          <p:attrName>style.visibility</p:attrName>
                                        </p:attrNameLst>
                                      </p:cBhvr>
                                      <p:to>
                                        <p:strVal val="visible"/>
                                      </p:to>
                                    </p:set>
                                    <p:animEffect transition="in" filter="fade">
                                      <p:cBhvr>
                                        <p:cTn id="16" dur="1000"/>
                                        <p:tgtEl>
                                          <p:spTgt spid="26627">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Effect transition="in" filter="fade">
                                      <p:cBhvr>
                                        <p:cTn id="19" dur="1000"/>
                                        <p:tgtEl>
                                          <p:spTgt spid="26627">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26627">
                                            <p:txEl>
                                              <p:pRg st="4" end="4"/>
                                            </p:txEl>
                                          </p:spTgt>
                                        </p:tgtEl>
                                        <p:attrNameLst>
                                          <p:attrName>style.visibility</p:attrName>
                                        </p:attrNameLst>
                                      </p:cBhvr>
                                      <p:to>
                                        <p:strVal val="visible"/>
                                      </p:to>
                                    </p:set>
                                    <p:animEffect transition="in" filter="fade">
                                      <p:cBhvr>
                                        <p:cTn id="22" dur="1000"/>
                                        <p:tgtEl>
                                          <p:spTgt spid="26627">
                                            <p:txEl>
                                              <p:pRg st="4" end="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26627">
                                            <p:txEl>
                                              <p:pRg st="5" end="5"/>
                                            </p:txEl>
                                          </p:spTgt>
                                        </p:tgtEl>
                                        <p:attrNameLst>
                                          <p:attrName>style.visibility</p:attrName>
                                        </p:attrNameLst>
                                      </p:cBhvr>
                                      <p:to>
                                        <p:strVal val="visible"/>
                                      </p:to>
                                    </p:set>
                                    <p:animEffect transition="in" filter="fade">
                                      <p:cBhvr>
                                        <p:cTn id="25" dur="1000"/>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288" y="260350"/>
            <a:ext cx="8062912" cy="1368425"/>
          </a:xfrm>
        </p:spPr>
        <p:txBody>
          <a:bodyPr>
            <a:normAutofit/>
          </a:bodyPr>
          <a:lstStyle/>
          <a:p>
            <a:pPr algn="r" fontAlgn="auto">
              <a:spcBef>
                <a:spcPts val="0"/>
              </a:spcBef>
              <a:spcAft>
                <a:spcPts val="0"/>
              </a:spcAft>
              <a:defRPr/>
            </a:pPr>
            <a:r>
              <a:rPr sz="2800" b="1" dirty="0" smtClean="0">
                <a:solidFill>
                  <a:schemeClr val="accent2">
                    <a:lumMod val="50000"/>
                  </a:schemeClr>
                </a:solidFill>
              </a:rPr>
              <a:t>5. Poslodavac redovito obavlja </a:t>
            </a:r>
            <a:br>
              <a:rPr sz="2800" b="1" dirty="0" smtClean="0">
                <a:solidFill>
                  <a:schemeClr val="accent2">
                    <a:lumMod val="50000"/>
                  </a:schemeClr>
                </a:solidFill>
              </a:rPr>
            </a:br>
            <a:r>
              <a:rPr sz="2800" b="1" dirty="0" smtClean="0">
                <a:solidFill>
                  <a:schemeClr val="accent2">
                    <a:lumMod val="50000"/>
                  </a:schemeClr>
                </a:solidFill>
              </a:rPr>
              <a:t>svoju djelatnost u državi iz koje se osoba šalje</a:t>
            </a:r>
          </a:p>
        </p:txBody>
      </p:sp>
      <p:sp>
        <p:nvSpPr>
          <p:cNvPr id="34819" name="Rezervirano mjesto sadržaja 2"/>
          <p:cNvSpPr>
            <a:spLocks noGrp="1"/>
          </p:cNvSpPr>
          <p:nvPr>
            <p:ph idx="1"/>
          </p:nvPr>
        </p:nvSpPr>
        <p:spPr>
          <a:xfrm>
            <a:off x="468313" y="2204293"/>
            <a:ext cx="8280400" cy="4537075"/>
          </a:xfrm>
        </p:spPr>
        <p:txBody>
          <a:bodyPr>
            <a:normAutofit/>
          </a:bodyPr>
          <a:lstStyle/>
          <a:p>
            <a:pPr fontAlgn="auto">
              <a:spcBef>
                <a:spcPts val="0"/>
              </a:spcBef>
              <a:spcAft>
                <a:spcPts val="0"/>
              </a:spcAft>
              <a:defRPr/>
            </a:pPr>
            <a:r>
              <a:rPr sz="2400" dirty="0" smtClean="0">
                <a:solidFill>
                  <a:schemeClr val="accent2">
                    <a:lumMod val="75000"/>
                  </a:schemeClr>
                </a:solidFill>
              </a:rPr>
              <a:t>Poslodavac </a:t>
            </a:r>
            <a:r>
              <a:rPr sz="2400" dirty="0">
                <a:solidFill>
                  <a:schemeClr val="accent2">
                    <a:lumMod val="75000"/>
                  </a:schemeClr>
                </a:solidFill>
              </a:rPr>
              <a:t>koji šalje radnika treba "redovito obavljati znatan dio djelatnosti, a ne samo poslove unutarnjeg </a:t>
            </a:r>
            <a:r>
              <a:rPr sz="2400" dirty="0" smtClean="0">
                <a:solidFill>
                  <a:schemeClr val="accent2">
                    <a:lumMod val="75000"/>
                  </a:schemeClr>
                </a:solidFill>
              </a:rPr>
              <a:t>upravljanja" </a:t>
            </a:r>
            <a:r>
              <a:rPr sz="2400" dirty="0">
                <a:solidFill>
                  <a:schemeClr val="accent2">
                    <a:lumMod val="75000"/>
                  </a:schemeClr>
                </a:solidFill>
              </a:rPr>
              <a:t>u državi članici u kojoj ima poslovni nastan </a:t>
            </a:r>
            <a:r>
              <a:rPr sz="2400" dirty="0" smtClean="0">
                <a:solidFill>
                  <a:schemeClr val="accent2">
                    <a:lumMod val="75000"/>
                  </a:schemeClr>
                </a:solidFill>
              </a:rPr>
              <a:t>(</a:t>
            </a:r>
            <a:r>
              <a:rPr sz="2400" dirty="0">
                <a:solidFill>
                  <a:schemeClr val="accent2">
                    <a:lumMod val="75000"/>
                  </a:schemeClr>
                </a:solidFill>
              </a:rPr>
              <a:t>članak </a:t>
            </a:r>
            <a:r>
              <a:rPr sz="2400" dirty="0" smtClean="0">
                <a:solidFill>
                  <a:schemeClr val="accent2">
                    <a:lumMod val="75000"/>
                  </a:schemeClr>
                </a:solidFill>
              </a:rPr>
              <a:t>14.2/987)</a:t>
            </a:r>
          </a:p>
          <a:p>
            <a:pPr fontAlgn="auto">
              <a:spcBef>
                <a:spcPts val="0"/>
              </a:spcBef>
              <a:spcAft>
                <a:spcPts val="0"/>
              </a:spcAft>
              <a:defRPr/>
            </a:pPr>
            <a:r>
              <a:rPr sz="2400" dirty="0" smtClean="0">
                <a:solidFill>
                  <a:schemeClr val="accent2">
                    <a:lumMod val="75000"/>
                  </a:schemeClr>
                </a:solidFill>
              </a:rPr>
              <a:t>veza </a:t>
            </a:r>
            <a:r>
              <a:rPr sz="2400" dirty="0">
                <a:solidFill>
                  <a:schemeClr val="accent2">
                    <a:lumMod val="75000"/>
                  </a:schemeClr>
                </a:solidFill>
              </a:rPr>
              <a:t>između poslodavca i države iz koje se osoba </a:t>
            </a:r>
            <a:r>
              <a:rPr sz="2400" dirty="0" smtClean="0">
                <a:solidFill>
                  <a:schemeClr val="accent2">
                    <a:lumMod val="75000"/>
                  </a:schemeClr>
                </a:solidFill>
              </a:rPr>
              <a:t>šalje</a:t>
            </a:r>
          </a:p>
          <a:p>
            <a:pPr fontAlgn="auto">
              <a:spcBef>
                <a:spcPts val="0"/>
              </a:spcBef>
              <a:spcAft>
                <a:spcPts val="0"/>
              </a:spcAft>
              <a:defRPr/>
            </a:pPr>
            <a:r>
              <a:rPr sz="2400" dirty="0">
                <a:solidFill>
                  <a:schemeClr val="accent2">
                    <a:lumMod val="75000"/>
                  </a:schemeClr>
                </a:solidFill>
              </a:rPr>
              <a:t>ne može </a:t>
            </a:r>
            <a:r>
              <a:rPr sz="2400" dirty="0" smtClean="0">
                <a:solidFill>
                  <a:schemeClr val="accent2">
                    <a:lumMod val="75000"/>
                  </a:schemeClr>
                </a:solidFill>
              </a:rPr>
              <a:t>se smatrati </a:t>
            </a:r>
            <a:r>
              <a:rPr sz="2400" dirty="0">
                <a:solidFill>
                  <a:schemeClr val="accent2">
                    <a:lumMod val="75000"/>
                  </a:schemeClr>
                </a:solidFill>
              </a:rPr>
              <a:t>kako poslodavac koji obavlja samo poslove unutarnjeg upravljanja, a ne obavlja nikakve stvarne djelatnosti,  obavlja znatan dio </a:t>
            </a:r>
            <a:r>
              <a:rPr sz="2400" dirty="0" smtClean="0">
                <a:solidFill>
                  <a:schemeClr val="accent2">
                    <a:lumMod val="75000"/>
                  </a:schemeClr>
                </a:solidFill>
              </a:rPr>
              <a:t>djelatnosti</a:t>
            </a:r>
          </a:p>
          <a:p>
            <a:pPr fontAlgn="auto">
              <a:spcBef>
                <a:spcPts val="0"/>
              </a:spcBef>
              <a:spcAft>
                <a:spcPts val="0"/>
              </a:spcAft>
              <a:defRPr/>
            </a:pPr>
            <a:r>
              <a:rPr sz="2400" dirty="0" smtClean="0">
                <a:solidFill>
                  <a:schemeClr val="accent2">
                    <a:lumMod val="75000"/>
                  </a:schemeClr>
                </a:solidFill>
              </a:rPr>
              <a:t>Presude suda (</a:t>
            </a:r>
            <a:r>
              <a:rPr sz="2400" dirty="0" err="1" smtClean="0">
                <a:solidFill>
                  <a:schemeClr val="accent2">
                    <a:lumMod val="75000"/>
                  </a:schemeClr>
                </a:solidFill>
              </a:rPr>
              <a:t>Fitzwilliam</a:t>
            </a:r>
            <a:r>
              <a:rPr sz="2400" dirty="0" smtClean="0">
                <a:solidFill>
                  <a:schemeClr val="accent2">
                    <a:lumMod val="75000"/>
                  </a:schemeClr>
                </a:solidFill>
              </a:rPr>
              <a:t> C-202/97, </a:t>
            </a:r>
            <a:r>
              <a:rPr sz="2400" dirty="0" err="1" smtClean="0">
                <a:solidFill>
                  <a:schemeClr val="accent2">
                    <a:lumMod val="75000"/>
                  </a:schemeClr>
                </a:solidFill>
              </a:rPr>
              <a:t>Plum</a:t>
            </a:r>
            <a:r>
              <a:rPr sz="2400" dirty="0" smtClean="0">
                <a:solidFill>
                  <a:schemeClr val="accent2">
                    <a:lumMod val="75000"/>
                  </a:schemeClr>
                </a:solidFill>
              </a:rPr>
              <a:t> C-404/98)</a:t>
            </a:r>
          </a:p>
          <a:p>
            <a:pPr fontAlgn="auto">
              <a:spcBef>
                <a:spcPts val="0"/>
              </a:spcBef>
              <a:spcAft>
                <a:spcPts val="0"/>
              </a:spcAft>
              <a:defRPr/>
            </a:pPr>
            <a:r>
              <a:rPr sz="2400" dirty="0">
                <a:solidFill>
                  <a:schemeClr val="accent2">
                    <a:lumMod val="75000"/>
                  </a:schemeClr>
                </a:solidFill>
              </a:rPr>
              <a:t>Kad je to potrebno i kad postoji dvojba,  postoje kriteriji </a:t>
            </a:r>
            <a:r>
              <a:rPr sz="2400" dirty="0" smtClean="0">
                <a:solidFill>
                  <a:schemeClr val="accent2">
                    <a:lumMod val="75000"/>
                  </a:schemeClr>
                </a:solidFill>
              </a:rPr>
              <a:t>pomoću kojih se utvrđuje</a:t>
            </a:r>
          </a:p>
        </p:txBody>
      </p:sp>
      <p:pic>
        <p:nvPicPr>
          <p:cNvPr id="24580"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16</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34819">
                                            <p:txEl>
                                              <p:pRg st="0" end="0"/>
                                            </p:txEl>
                                          </p:spTgt>
                                        </p:tgtEl>
                                        <p:attrNameLst>
                                          <p:attrName>style.visibility</p:attrName>
                                        </p:attrNameLst>
                                      </p:cBhvr>
                                      <p:to>
                                        <p:strVal val="visible"/>
                                      </p:to>
                                    </p:set>
                                    <p:animEffect transition="in" filter="fade">
                                      <p:cBhvr>
                                        <p:cTn id="13" dur="1000"/>
                                        <p:tgtEl>
                                          <p:spTgt spid="34819">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4819">
                                            <p:txEl>
                                              <p:pRg st="1" end="1"/>
                                            </p:txEl>
                                          </p:spTgt>
                                        </p:tgtEl>
                                        <p:attrNameLst>
                                          <p:attrName>style.visibility</p:attrName>
                                        </p:attrNameLst>
                                      </p:cBhvr>
                                      <p:to>
                                        <p:strVal val="visible"/>
                                      </p:to>
                                    </p:set>
                                    <p:animEffect transition="in" filter="fade">
                                      <p:cBhvr>
                                        <p:cTn id="16" dur="1000"/>
                                        <p:tgtEl>
                                          <p:spTgt spid="34819">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Effect transition="in" filter="fade">
                                      <p:cBhvr>
                                        <p:cTn id="19" dur="2000"/>
                                        <p:tgtEl>
                                          <p:spTgt spid="34819">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fade">
                                      <p:cBhvr>
                                        <p:cTn id="22" dur="2000"/>
                                        <p:tgtEl>
                                          <p:spTgt spid="348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fade">
                                      <p:cBhvr>
                                        <p:cTn id="27" dur="2000"/>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800" y="404813"/>
            <a:ext cx="7772400" cy="936625"/>
          </a:xfrm>
        </p:spPr>
        <p:txBody>
          <a:bodyPr>
            <a:normAutofit/>
          </a:bodyPr>
          <a:lstStyle/>
          <a:p>
            <a:pPr algn="r" fontAlgn="auto">
              <a:spcBef>
                <a:spcPts val="0"/>
              </a:spcBef>
              <a:spcAft>
                <a:spcPts val="0"/>
              </a:spcAft>
              <a:defRPr/>
            </a:pPr>
            <a:r>
              <a:rPr sz="3200" b="1" dirty="0" smtClean="0">
                <a:solidFill>
                  <a:schemeClr val="accent2">
                    <a:lumMod val="50000"/>
                  </a:schemeClr>
                </a:solidFill>
              </a:rPr>
              <a:t>Kratki prekidi i novo izaslanje</a:t>
            </a:r>
          </a:p>
        </p:txBody>
      </p:sp>
      <p:sp>
        <p:nvSpPr>
          <p:cNvPr id="3" name="Rezervirano mjesto sadržaja 2"/>
          <p:cNvSpPr>
            <a:spLocks noGrp="1"/>
          </p:cNvSpPr>
          <p:nvPr>
            <p:ph idx="1"/>
          </p:nvPr>
        </p:nvSpPr>
        <p:spPr>
          <a:xfrm>
            <a:off x="395288" y="1988840"/>
            <a:ext cx="8280400" cy="5040313"/>
          </a:xfrm>
        </p:spPr>
        <p:txBody>
          <a:bodyPr>
            <a:normAutofit/>
          </a:bodyPr>
          <a:lstStyle/>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Kratki </a:t>
            </a:r>
            <a:r>
              <a:rPr sz="2400" dirty="0">
                <a:solidFill>
                  <a:schemeClr val="accent2">
                    <a:lumMod val="75000"/>
                  </a:schemeClr>
                </a:solidFill>
              </a:rPr>
              <a:t>prekidi </a:t>
            </a:r>
            <a:r>
              <a:rPr sz="2400" dirty="0" smtClean="0">
                <a:solidFill>
                  <a:schemeClr val="accent2">
                    <a:lumMod val="75000"/>
                  </a:schemeClr>
                </a:solidFill>
              </a:rPr>
              <a:t>(godišnji </a:t>
            </a:r>
            <a:r>
              <a:rPr sz="2400" dirty="0">
                <a:solidFill>
                  <a:schemeClr val="accent2">
                    <a:lumMod val="75000"/>
                  </a:schemeClr>
                </a:solidFill>
              </a:rPr>
              <a:t>odmori, bolovanja </a:t>
            </a:r>
            <a:r>
              <a:rPr sz="2400" dirty="0" smtClean="0">
                <a:solidFill>
                  <a:schemeClr val="accent2">
                    <a:lumMod val="75000"/>
                  </a:schemeClr>
                </a:solidFill>
              </a:rPr>
              <a:t>ili </a:t>
            </a:r>
            <a:r>
              <a:rPr lang="pt-BR" sz="2400" dirty="0" smtClean="0">
                <a:solidFill>
                  <a:schemeClr val="accent2">
                    <a:lumMod val="75000"/>
                  </a:schemeClr>
                </a:solidFill>
              </a:rPr>
              <a:t>stručno usavršavanje</a:t>
            </a:r>
            <a:r>
              <a:rPr sz="2400" dirty="0" smtClean="0">
                <a:solidFill>
                  <a:schemeClr val="accent2">
                    <a:lumMod val="75000"/>
                  </a:schemeClr>
                </a:solidFill>
              </a:rPr>
              <a:t>)</a:t>
            </a:r>
            <a:r>
              <a:rPr lang="pt-BR" sz="2400" dirty="0" smtClean="0">
                <a:solidFill>
                  <a:schemeClr val="accent2">
                    <a:lumMod val="75000"/>
                  </a:schemeClr>
                </a:solidFill>
              </a:rPr>
              <a:t> </a:t>
            </a:r>
            <a:r>
              <a:rPr sz="2400" dirty="0" smtClean="0">
                <a:solidFill>
                  <a:schemeClr val="accent2">
                    <a:lumMod val="75000"/>
                  </a:schemeClr>
                </a:solidFill>
              </a:rPr>
              <a:t>– prekidi </a:t>
            </a:r>
            <a:r>
              <a:rPr lang="pt-BR" sz="2400" dirty="0" smtClean="0">
                <a:solidFill>
                  <a:schemeClr val="accent2">
                    <a:lumMod val="75000"/>
                  </a:schemeClr>
                </a:solidFill>
              </a:rPr>
              <a:t>u </a:t>
            </a:r>
            <a:r>
              <a:rPr lang="pt-BR" sz="2400" dirty="0">
                <a:solidFill>
                  <a:schemeClr val="accent2">
                    <a:lumMod val="75000"/>
                  </a:schemeClr>
                </a:solidFill>
              </a:rPr>
              <a:t>trajanju do najviše dva </a:t>
            </a:r>
            <a:r>
              <a:rPr lang="pt-BR" sz="2400" dirty="0" smtClean="0">
                <a:solidFill>
                  <a:schemeClr val="accent2">
                    <a:lumMod val="75000"/>
                  </a:schemeClr>
                </a:solidFill>
              </a:rPr>
              <a:t>mjeseca</a:t>
            </a:r>
            <a:endParaRPr sz="2400" dirty="0" smtClean="0">
              <a:solidFill>
                <a:schemeClr val="accent2">
                  <a:lumMod val="75000"/>
                </a:schemeClr>
              </a:solidFill>
            </a:endParaRP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N</a:t>
            </a:r>
            <a:r>
              <a:rPr lang="pt-BR" sz="2400" dirty="0" smtClean="0">
                <a:solidFill>
                  <a:schemeClr val="accent2">
                    <a:lumMod val="75000"/>
                  </a:schemeClr>
                </a:solidFill>
              </a:rPr>
              <a:t>e </a:t>
            </a:r>
            <a:r>
              <a:rPr lang="pt-BR" sz="2400" dirty="0">
                <a:solidFill>
                  <a:schemeClr val="accent2">
                    <a:lumMod val="75000"/>
                  </a:schemeClr>
                </a:solidFill>
              </a:rPr>
              <a:t>smatraju </a:t>
            </a:r>
            <a:r>
              <a:rPr lang="pt-BR" sz="2400" dirty="0" smtClean="0">
                <a:solidFill>
                  <a:schemeClr val="accent2">
                    <a:lumMod val="75000"/>
                  </a:schemeClr>
                </a:solidFill>
              </a:rPr>
              <a:t>se</a:t>
            </a:r>
            <a:r>
              <a:rPr sz="2400" dirty="0" smtClean="0">
                <a:solidFill>
                  <a:schemeClr val="accent2">
                    <a:lumMod val="75000"/>
                  </a:schemeClr>
                </a:solidFill>
              </a:rPr>
              <a:t> </a:t>
            </a:r>
            <a:r>
              <a:rPr lang="vi-VN" sz="2400" dirty="0" smtClean="0">
                <a:solidFill>
                  <a:schemeClr val="accent2">
                    <a:lumMod val="75000"/>
                  </a:schemeClr>
                </a:solidFill>
                <a:latin typeface="Corbel" pitchFamily="34" charset="0"/>
                <a:cs typeface="Calibri" pitchFamily="34" charset="0"/>
              </a:rPr>
              <a:t>prekidom </a:t>
            </a:r>
            <a:r>
              <a:rPr lang="vi-VN" sz="2400" dirty="0">
                <a:solidFill>
                  <a:schemeClr val="accent2">
                    <a:lumMod val="75000"/>
                  </a:schemeClr>
                </a:solidFill>
                <a:latin typeface="Corbel" pitchFamily="34" charset="0"/>
                <a:cs typeface="Calibri" pitchFamily="34" charset="0"/>
              </a:rPr>
              <a:t>izaslanja i ne </a:t>
            </a:r>
            <a:r>
              <a:rPr lang="vi-VN" sz="2400" dirty="0" smtClean="0">
                <a:solidFill>
                  <a:schemeClr val="accent2">
                    <a:lumMod val="75000"/>
                  </a:schemeClr>
                </a:solidFill>
                <a:latin typeface="Corbel" pitchFamily="34" charset="0"/>
                <a:cs typeface="Calibri" pitchFamily="34" charset="0"/>
              </a:rPr>
              <a:t>produ</a:t>
            </a:r>
            <a:r>
              <a:rPr sz="2400" dirty="0" err="1" smtClean="0">
                <a:solidFill>
                  <a:schemeClr val="accent2">
                    <a:lumMod val="75000"/>
                  </a:schemeClr>
                </a:solidFill>
                <a:latin typeface="Corbel" pitchFamily="34" charset="0"/>
                <a:cs typeface="Calibri" pitchFamily="34" charset="0"/>
              </a:rPr>
              <a:t>lj</a:t>
            </a:r>
            <a:r>
              <a:rPr lang="vi-VN" sz="2400" dirty="0" smtClean="0">
                <a:solidFill>
                  <a:schemeClr val="accent2">
                    <a:lumMod val="75000"/>
                  </a:schemeClr>
                </a:solidFill>
                <a:latin typeface="Corbel" pitchFamily="34" charset="0"/>
                <a:cs typeface="Calibri" pitchFamily="34" charset="0"/>
              </a:rPr>
              <a:t>uju postoje</a:t>
            </a:r>
            <a:r>
              <a:rPr sz="2400" dirty="0" smtClean="0">
                <a:solidFill>
                  <a:schemeClr val="accent2">
                    <a:lumMod val="75000"/>
                  </a:schemeClr>
                </a:solidFill>
                <a:latin typeface="Corbel" pitchFamily="34" charset="0"/>
                <a:cs typeface="Calibri" pitchFamily="34" charset="0"/>
              </a:rPr>
              <a:t>ć</a:t>
            </a:r>
            <a:r>
              <a:rPr lang="vi-VN" sz="2400" dirty="0" smtClean="0">
                <a:solidFill>
                  <a:schemeClr val="accent2">
                    <a:lumMod val="75000"/>
                  </a:schemeClr>
                </a:solidFill>
                <a:latin typeface="Corbel" pitchFamily="34" charset="0"/>
                <a:cs typeface="Calibri" pitchFamily="34" charset="0"/>
              </a:rPr>
              <a:t>e </a:t>
            </a:r>
            <a:r>
              <a:rPr lang="vi-VN" sz="2400" dirty="0">
                <a:solidFill>
                  <a:schemeClr val="accent2">
                    <a:lumMod val="75000"/>
                  </a:schemeClr>
                </a:solidFill>
                <a:latin typeface="Corbel" pitchFamily="34" charset="0"/>
                <a:cs typeface="Calibri" pitchFamily="34" charset="0"/>
              </a:rPr>
              <a:t>izaslanje čije je predviđeno </a:t>
            </a:r>
            <a:r>
              <a:rPr lang="vi-VN" sz="2400" dirty="0" smtClean="0">
                <a:solidFill>
                  <a:schemeClr val="accent2">
                    <a:lumMod val="75000"/>
                  </a:schemeClr>
                </a:solidFill>
                <a:latin typeface="Corbel" pitchFamily="34" charset="0"/>
                <a:cs typeface="Calibri" pitchFamily="34" charset="0"/>
              </a:rPr>
              <a:t>trajanje</a:t>
            </a:r>
            <a:r>
              <a:rPr sz="2400" dirty="0" smtClean="0">
                <a:solidFill>
                  <a:schemeClr val="accent2">
                    <a:lumMod val="75000"/>
                  </a:schemeClr>
                </a:solidFill>
                <a:cs typeface="Calibri" pitchFamily="34" charset="0"/>
              </a:rPr>
              <a:t> 24 </a:t>
            </a:r>
            <a:r>
              <a:rPr sz="2400" dirty="0" smtClean="0">
                <a:solidFill>
                  <a:schemeClr val="accent2">
                    <a:lumMod val="75000"/>
                  </a:schemeClr>
                </a:solidFill>
              </a:rPr>
              <a:t>mjeseca</a:t>
            </a: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Dva mjeseca računa se za svaki prekid (znači poslije 3 prekida po 1 mjesec, nema prekida)</a:t>
            </a:r>
          </a:p>
          <a:p>
            <a:pPr marL="274320" indent="-274320" fontAlgn="auto">
              <a:spcBef>
                <a:spcPts val="580"/>
              </a:spcBef>
              <a:spcAft>
                <a:spcPts val="0"/>
              </a:spcAft>
              <a:buClr>
                <a:schemeClr val="accent3"/>
              </a:buClr>
              <a:buFont typeface="Wingdings 2"/>
              <a:buChar char=""/>
              <a:defRPr/>
            </a:pPr>
            <a:endParaRPr sz="2400" dirty="0" smtClean="0">
              <a:solidFill>
                <a:schemeClr val="accent2">
                  <a:lumMod val="75000"/>
                </a:schemeClr>
              </a:solidFill>
            </a:endParaRP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Nakon </a:t>
            </a:r>
            <a:r>
              <a:rPr sz="2400" dirty="0">
                <a:solidFill>
                  <a:schemeClr val="accent2">
                    <a:lumMod val="75000"/>
                  </a:schemeClr>
                </a:solidFill>
              </a:rPr>
              <a:t>što razdoblje izaslanja završi, </a:t>
            </a:r>
            <a:r>
              <a:rPr sz="2400" dirty="0" smtClean="0">
                <a:solidFill>
                  <a:schemeClr val="accent2">
                    <a:lumMod val="75000"/>
                  </a:schemeClr>
                </a:solidFill>
              </a:rPr>
              <a:t>novo </a:t>
            </a:r>
            <a:r>
              <a:rPr sz="2400" dirty="0" err="1" smtClean="0">
                <a:solidFill>
                  <a:schemeClr val="accent2">
                    <a:lumMod val="75000"/>
                  </a:schemeClr>
                </a:solidFill>
              </a:rPr>
              <a:t>izaslanje</a:t>
            </a:r>
            <a:r>
              <a:rPr sz="2400" dirty="0" smtClean="0">
                <a:solidFill>
                  <a:schemeClr val="accent2">
                    <a:lumMod val="75000"/>
                  </a:schemeClr>
                </a:solidFill>
              </a:rPr>
              <a:t> najmanje </a:t>
            </a:r>
            <a:r>
              <a:rPr sz="2400" b="1" dirty="0">
                <a:solidFill>
                  <a:schemeClr val="accent2">
                    <a:lumMod val="75000"/>
                  </a:schemeClr>
                </a:solidFill>
              </a:rPr>
              <a:t>dva mjeseca </a:t>
            </a:r>
            <a:r>
              <a:rPr sz="2400" dirty="0">
                <a:solidFill>
                  <a:schemeClr val="accent2">
                    <a:lumMod val="75000"/>
                  </a:schemeClr>
                </a:solidFill>
              </a:rPr>
              <a:t>nakon završetka </a:t>
            </a:r>
            <a:r>
              <a:rPr sz="2400" dirty="0" smtClean="0">
                <a:solidFill>
                  <a:schemeClr val="accent2">
                    <a:lumMod val="75000"/>
                  </a:schemeClr>
                </a:solidFill>
              </a:rPr>
              <a:t>prethodnog. </a:t>
            </a:r>
            <a:endParaRPr sz="2400" dirty="0">
              <a:solidFill>
                <a:schemeClr val="accent2">
                  <a:lumMod val="75000"/>
                </a:schemeClr>
              </a:solidFill>
            </a:endParaRPr>
          </a:p>
          <a:p>
            <a:pPr marL="274320" indent="-274320" fontAlgn="auto">
              <a:spcBef>
                <a:spcPts val="580"/>
              </a:spcBef>
              <a:spcAft>
                <a:spcPts val="0"/>
              </a:spcAft>
              <a:buClr>
                <a:schemeClr val="accent3"/>
              </a:buClr>
              <a:buFont typeface="Wingdings 2"/>
              <a:buChar char=""/>
              <a:defRPr/>
            </a:pPr>
            <a:endParaRPr dirty="0">
              <a:solidFill>
                <a:sysClr val="windowText" lastClr="000000"/>
              </a:solidFill>
              <a:latin typeface="+mj-lt"/>
            </a:endParaRPr>
          </a:p>
        </p:txBody>
      </p:sp>
      <p:pic>
        <p:nvPicPr>
          <p:cNvPr id="27652"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17</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sadržaja 2"/>
          <p:cNvSpPr>
            <a:spLocks noGrp="1"/>
          </p:cNvSpPr>
          <p:nvPr>
            <p:ph idx="1"/>
          </p:nvPr>
        </p:nvSpPr>
        <p:spPr>
          <a:xfrm>
            <a:off x="179388" y="765175"/>
            <a:ext cx="8713787" cy="5688013"/>
          </a:xfrm>
        </p:spPr>
        <p:txBody>
          <a:bodyPr>
            <a:normAutofit/>
          </a:bodyPr>
          <a:lstStyle/>
          <a:p>
            <a:pPr algn="r" fontAlgn="auto">
              <a:spcBef>
                <a:spcPts val="0"/>
              </a:spcBef>
              <a:spcAft>
                <a:spcPts val="0"/>
              </a:spcAft>
              <a:buFontTx/>
              <a:buNone/>
              <a:defRPr/>
            </a:pPr>
            <a:r>
              <a:rPr sz="3200" b="1" i="1" dirty="0" smtClean="0">
                <a:solidFill>
                  <a:schemeClr val="accent2">
                    <a:lumMod val="50000"/>
                  </a:schemeClr>
                </a:solidFill>
                <a:latin typeface="+mj-lt"/>
              </a:rPr>
              <a:t>Izaslanje kod više poduzeća </a:t>
            </a:r>
          </a:p>
          <a:p>
            <a:pPr algn="r" fontAlgn="auto">
              <a:spcBef>
                <a:spcPts val="0"/>
              </a:spcBef>
              <a:spcAft>
                <a:spcPts val="0"/>
              </a:spcAft>
              <a:buFontTx/>
              <a:buNone/>
              <a:defRPr/>
            </a:pPr>
            <a:r>
              <a:rPr sz="3200" b="1" i="1" dirty="0" smtClean="0">
                <a:solidFill>
                  <a:schemeClr val="accent2">
                    <a:lumMod val="50000"/>
                  </a:schemeClr>
                </a:solidFill>
                <a:latin typeface="+mj-lt"/>
              </a:rPr>
              <a:t>ili poslodavaca</a:t>
            </a:r>
          </a:p>
          <a:p>
            <a:pPr fontAlgn="auto">
              <a:spcBef>
                <a:spcPts val="0"/>
              </a:spcBef>
              <a:spcAft>
                <a:spcPts val="0"/>
              </a:spcAft>
              <a:defRPr/>
            </a:pPr>
            <a:endParaRPr dirty="0" smtClean="0">
              <a:solidFill>
                <a:sysClr val="windowText" lastClr="000000"/>
              </a:solidFill>
              <a:latin typeface="+mj-lt"/>
            </a:endParaRPr>
          </a:p>
          <a:p>
            <a:pPr fontAlgn="auto">
              <a:spcBef>
                <a:spcPts val="0"/>
              </a:spcBef>
              <a:spcAft>
                <a:spcPts val="0"/>
              </a:spcAft>
              <a:defRPr/>
            </a:pPr>
            <a:r>
              <a:rPr sz="2400" dirty="0" smtClean="0">
                <a:solidFill>
                  <a:schemeClr val="accent2">
                    <a:lumMod val="75000"/>
                  </a:schemeClr>
                </a:solidFill>
              </a:rPr>
              <a:t>Izaslani radnik može </a:t>
            </a:r>
            <a:r>
              <a:rPr sz="2400" dirty="0">
                <a:solidFill>
                  <a:schemeClr val="accent2">
                    <a:lumMod val="75000"/>
                  </a:schemeClr>
                </a:solidFill>
              </a:rPr>
              <a:t>tijekom </a:t>
            </a:r>
            <a:r>
              <a:rPr sz="2400" dirty="0" smtClean="0">
                <a:solidFill>
                  <a:schemeClr val="accent2">
                    <a:lumMod val="75000"/>
                  </a:schemeClr>
                </a:solidFill>
              </a:rPr>
              <a:t>izaslanja </a:t>
            </a:r>
            <a:r>
              <a:rPr sz="2400" dirty="0">
                <a:solidFill>
                  <a:schemeClr val="accent2">
                    <a:lumMod val="75000"/>
                  </a:schemeClr>
                </a:solidFill>
              </a:rPr>
              <a:t>promijeniti radno mjesto u drugoj državi </a:t>
            </a:r>
            <a:r>
              <a:rPr sz="2400" dirty="0" smtClean="0">
                <a:solidFill>
                  <a:schemeClr val="accent2">
                    <a:lumMod val="75000"/>
                  </a:schemeClr>
                </a:solidFill>
              </a:rPr>
              <a:t>ako i dalje </a:t>
            </a:r>
            <a:r>
              <a:rPr sz="2400" dirty="0">
                <a:solidFill>
                  <a:schemeClr val="accent2">
                    <a:lumMod val="75000"/>
                  </a:schemeClr>
                </a:solidFill>
              </a:rPr>
              <a:t>radi za poslodavca koji ga je </a:t>
            </a:r>
            <a:r>
              <a:rPr sz="2400" dirty="0" smtClean="0">
                <a:solidFill>
                  <a:schemeClr val="accent2">
                    <a:lumMod val="75000"/>
                  </a:schemeClr>
                </a:solidFill>
              </a:rPr>
              <a:t>izaslao</a:t>
            </a:r>
          </a:p>
          <a:p>
            <a:pPr fontAlgn="auto">
              <a:spcBef>
                <a:spcPts val="0"/>
              </a:spcBef>
              <a:spcAft>
                <a:spcPts val="0"/>
              </a:spcAft>
              <a:defRPr/>
            </a:pPr>
            <a:r>
              <a:rPr sz="2400" dirty="0" smtClean="0">
                <a:solidFill>
                  <a:schemeClr val="accent2">
                    <a:lumMod val="75000"/>
                  </a:schemeClr>
                </a:solidFill>
              </a:rPr>
              <a:t>može obavljati </a:t>
            </a:r>
            <a:r>
              <a:rPr sz="2400" dirty="0">
                <a:solidFill>
                  <a:schemeClr val="accent2">
                    <a:lumMod val="75000"/>
                  </a:schemeClr>
                </a:solidFill>
              </a:rPr>
              <a:t>posao u različitim poduzećima u državi </a:t>
            </a:r>
            <a:r>
              <a:rPr sz="2400" dirty="0" smtClean="0">
                <a:solidFill>
                  <a:schemeClr val="accent2">
                    <a:lumMod val="75000"/>
                  </a:schemeClr>
                </a:solidFill>
              </a:rPr>
              <a:t>u </a:t>
            </a:r>
            <a:r>
              <a:rPr sz="2400" dirty="0">
                <a:solidFill>
                  <a:schemeClr val="accent2">
                    <a:lumMod val="75000"/>
                  </a:schemeClr>
                </a:solidFill>
              </a:rPr>
              <a:t>koju je izaslan, sve dok </a:t>
            </a:r>
            <a:r>
              <a:rPr sz="2400" dirty="0" smtClean="0">
                <a:solidFill>
                  <a:schemeClr val="accent2">
                    <a:lumMod val="75000"/>
                  </a:schemeClr>
                </a:solidFill>
              </a:rPr>
              <a:t>rad </a:t>
            </a:r>
            <a:r>
              <a:rPr sz="2400" dirty="0">
                <a:solidFill>
                  <a:schemeClr val="accent2">
                    <a:lumMod val="75000"/>
                  </a:schemeClr>
                </a:solidFill>
              </a:rPr>
              <a:t>obavlja za poslodavca u državi iz koje je </a:t>
            </a:r>
            <a:r>
              <a:rPr sz="2400" dirty="0" smtClean="0">
                <a:solidFill>
                  <a:schemeClr val="accent2">
                    <a:lumMod val="75000"/>
                  </a:schemeClr>
                </a:solidFill>
              </a:rPr>
              <a:t>izaslan</a:t>
            </a:r>
          </a:p>
          <a:p>
            <a:pPr fontAlgn="auto">
              <a:spcBef>
                <a:spcPts val="0"/>
              </a:spcBef>
              <a:spcAft>
                <a:spcPts val="0"/>
              </a:spcAft>
              <a:defRPr/>
            </a:pPr>
            <a:endParaRPr sz="2400" dirty="0" smtClean="0">
              <a:solidFill>
                <a:schemeClr val="accent2">
                  <a:lumMod val="75000"/>
                </a:schemeClr>
              </a:solidFill>
            </a:endParaRPr>
          </a:p>
          <a:p>
            <a:pPr fontAlgn="auto">
              <a:spcBef>
                <a:spcPts val="0"/>
              </a:spcBef>
              <a:spcAft>
                <a:spcPts val="0"/>
              </a:spcAft>
              <a:defRPr/>
            </a:pPr>
            <a:r>
              <a:rPr sz="2400" dirty="0" smtClean="0">
                <a:solidFill>
                  <a:schemeClr val="accent2">
                    <a:lumMod val="75000"/>
                  </a:schemeClr>
                </a:solidFill>
              </a:rPr>
              <a:t>Međutim</a:t>
            </a:r>
            <a:r>
              <a:rPr sz="2400" dirty="0">
                <a:solidFill>
                  <a:schemeClr val="accent2">
                    <a:lumMod val="75000"/>
                  </a:schemeClr>
                </a:solidFill>
              </a:rPr>
              <a:t>, ako dotični radnik počne </a:t>
            </a:r>
            <a:r>
              <a:rPr sz="2400" dirty="0" smtClean="0">
                <a:solidFill>
                  <a:schemeClr val="accent2">
                    <a:lumMod val="75000"/>
                  </a:schemeClr>
                </a:solidFill>
              </a:rPr>
              <a:t>raditi </a:t>
            </a:r>
            <a:r>
              <a:rPr sz="2400" dirty="0">
                <a:solidFill>
                  <a:schemeClr val="accent2">
                    <a:lumMod val="75000"/>
                  </a:schemeClr>
                </a:solidFill>
              </a:rPr>
              <a:t>u novoj državi članici za istog poslodavca to će se smatrati novim </a:t>
            </a:r>
            <a:r>
              <a:rPr sz="2400" dirty="0" smtClean="0">
                <a:solidFill>
                  <a:schemeClr val="accent2">
                    <a:lumMod val="75000"/>
                  </a:schemeClr>
                </a:solidFill>
              </a:rPr>
              <a:t>izaslanjem</a:t>
            </a:r>
          </a:p>
        </p:txBody>
      </p:sp>
      <p:pic>
        <p:nvPicPr>
          <p:cNvPr id="28675"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18</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8"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333375"/>
            <a:ext cx="7772400" cy="1008063"/>
          </a:xfrm>
        </p:spPr>
        <p:txBody>
          <a:bodyPr>
            <a:normAutofit/>
          </a:bodyPr>
          <a:lstStyle/>
          <a:p>
            <a:pPr algn="r" fontAlgn="auto">
              <a:spcBef>
                <a:spcPts val="0"/>
              </a:spcBef>
              <a:spcAft>
                <a:spcPts val="0"/>
              </a:spcAft>
              <a:defRPr/>
            </a:pPr>
            <a:r>
              <a:rPr b="1" i="1" dirty="0" smtClean="0">
                <a:solidFill>
                  <a:schemeClr val="accent2">
                    <a:lumMod val="50000"/>
                  </a:schemeClr>
                </a:solidFill>
              </a:rPr>
              <a:t>Postupak</a:t>
            </a:r>
          </a:p>
        </p:txBody>
      </p:sp>
      <p:sp>
        <p:nvSpPr>
          <p:cNvPr id="44035" name="Rectangle 3"/>
          <p:cNvSpPr>
            <a:spLocks noGrp="1" noChangeArrowheads="1"/>
          </p:cNvSpPr>
          <p:nvPr>
            <p:ph idx="1"/>
          </p:nvPr>
        </p:nvSpPr>
        <p:spPr>
          <a:xfrm>
            <a:off x="685800" y="1912938"/>
            <a:ext cx="7772400" cy="4611687"/>
          </a:xfrm>
        </p:spPr>
        <p:txBody>
          <a:bodyPr>
            <a:normAutofit/>
          </a:bodyPr>
          <a:lstStyle/>
          <a:p>
            <a:pPr fontAlgn="auto">
              <a:spcBef>
                <a:spcPct val="0"/>
              </a:spcBef>
              <a:spcAft>
                <a:spcPts val="0"/>
              </a:spcAft>
              <a:buClr>
                <a:schemeClr val="tx2"/>
              </a:buClr>
              <a:buSzPct val="120000"/>
              <a:defRPr/>
            </a:pPr>
            <a:r>
              <a:rPr sz="2400" dirty="0" smtClean="0">
                <a:solidFill>
                  <a:schemeClr val="accent2">
                    <a:lumMod val="75000"/>
                  </a:schemeClr>
                </a:solidFill>
              </a:rPr>
              <a:t>Poslodavac ili samozaposlena osoba obavještava nadležnu ustanovu države čije se zakonodavstvo primjenjuje (kad je moguće unaprijed, članak 15.1/987)</a:t>
            </a:r>
          </a:p>
          <a:p>
            <a:pPr fontAlgn="auto">
              <a:spcBef>
                <a:spcPct val="0"/>
              </a:spcBef>
              <a:spcAft>
                <a:spcPts val="0"/>
              </a:spcAft>
              <a:defRPr/>
            </a:pPr>
            <a:endParaRPr sz="2400" dirty="0" smtClean="0">
              <a:solidFill>
                <a:schemeClr val="accent2">
                  <a:lumMod val="75000"/>
                </a:schemeClr>
              </a:solidFill>
            </a:endParaRPr>
          </a:p>
          <a:p>
            <a:pPr fontAlgn="auto">
              <a:spcBef>
                <a:spcPct val="0"/>
              </a:spcBef>
              <a:spcAft>
                <a:spcPts val="0"/>
              </a:spcAft>
              <a:buClr>
                <a:schemeClr val="tx2"/>
              </a:buClr>
              <a:buSzPct val="120000"/>
              <a:defRPr/>
            </a:pPr>
            <a:r>
              <a:rPr sz="2400" dirty="0" smtClean="0">
                <a:solidFill>
                  <a:schemeClr val="accent2">
                    <a:lumMod val="75000"/>
                  </a:schemeClr>
                </a:solidFill>
              </a:rPr>
              <a:t>Navedena ustanova bez odlaganja dostavlja informaciju nadležnoj ustanovi države u kojoj se djelatnost obavlja (ne žele svi takvu obavijest)</a:t>
            </a:r>
          </a:p>
          <a:p>
            <a:pPr fontAlgn="auto">
              <a:spcBef>
                <a:spcPct val="0"/>
              </a:spcBef>
              <a:spcAft>
                <a:spcPts val="0"/>
              </a:spcAft>
              <a:defRPr/>
            </a:pPr>
            <a:endParaRPr sz="2400" dirty="0" smtClean="0">
              <a:solidFill>
                <a:schemeClr val="accent2">
                  <a:lumMod val="75000"/>
                </a:schemeClr>
              </a:solidFill>
            </a:endParaRPr>
          </a:p>
          <a:p>
            <a:pPr fontAlgn="auto">
              <a:spcBef>
                <a:spcPct val="0"/>
              </a:spcBef>
              <a:spcAft>
                <a:spcPts val="0"/>
              </a:spcAft>
              <a:buClr>
                <a:schemeClr val="tx2"/>
              </a:buClr>
              <a:buSzPct val="120000"/>
              <a:defRPr/>
            </a:pPr>
            <a:r>
              <a:rPr sz="2400" dirty="0" smtClean="0">
                <a:solidFill>
                  <a:schemeClr val="accent2">
                    <a:lumMod val="75000"/>
                  </a:schemeClr>
                </a:solidFill>
              </a:rPr>
              <a:t>Osobi izdaje odgovarajuću potvrdu (potvrda A1)</a:t>
            </a:r>
          </a:p>
        </p:txBody>
      </p:sp>
      <p:pic>
        <p:nvPicPr>
          <p:cNvPr id="29700"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19</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44035">
                                            <p:txEl>
                                              <p:pRg st="0" end="0"/>
                                            </p:txEl>
                                          </p:spTgt>
                                        </p:tgtEl>
                                        <p:attrNameLst>
                                          <p:attrName>style.visibility</p:attrName>
                                        </p:attrNameLst>
                                      </p:cBhvr>
                                      <p:to>
                                        <p:strVal val="visible"/>
                                      </p:to>
                                    </p:set>
                                    <p:animEffect transition="in" filter="fade">
                                      <p:cBhvr>
                                        <p:cTn id="13" dur="1000"/>
                                        <p:tgtEl>
                                          <p:spTgt spid="44035">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4035">
                                            <p:txEl>
                                              <p:pRg st="2" end="2"/>
                                            </p:txEl>
                                          </p:spTgt>
                                        </p:tgtEl>
                                        <p:attrNameLst>
                                          <p:attrName>style.visibility</p:attrName>
                                        </p:attrNameLst>
                                      </p:cBhvr>
                                      <p:to>
                                        <p:strVal val="visible"/>
                                      </p:to>
                                    </p:set>
                                    <p:animEffect transition="in" filter="fade">
                                      <p:cBhvr>
                                        <p:cTn id="16" dur="1000"/>
                                        <p:tgtEl>
                                          <p:spTgt spid="44035">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4035">
                                            <p:txEl>
                                              <p:pRg st="4" end="4"/>
                                            </p:txEl>
                                          </p:spTgt>
                                        </p:tgtEl>
                                        <p:attrNameLst>
                                          <p:attrName>style.visibility</p:attrName>
                                        </p:attrNameLst>
                                      </p:cBhvr>
                                      <p:to>
                                        <p:strVal val="visible"/>
                                      </p:to>
                                    </p:set>
                                    <p:animEffect transition="in" filter="fade">
                                      <p:cBhvr>
                                        <p:cTn id="19" dur="2000"/>
                                        <p:tgtEl>
                                          <p:spTgt spid="440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11188" y="333375"/>
            <a:ext cx="7920037" cy="1079500"/>
          </a:xfrm>
        </p:spPr>
        <p:txBody>
          <a:bodyPr>
            <a:normAutofit/>
          </a:bodyPr>
          <a:lstStyle/>
          <a:p>
            <a:pPr algn="r" fontAlgn="auto">
              <a:spcBef>
                <a:spcPts val="0"/>
              </a:spcBef>
              <a:spcAft>
                <a:spcPts val="0"/>
              </a:spcAft>
              <a:defRPr/>
            </a:pPr>
            <a:r>
              <a:rPr sz="3200" b="1" i="1" dirty="0" smtClean="0">
                <a:solidFill>
                  <a:schemeClr val="accent2">
                    <a:lumMod val="50000"/>
                  </a:schemeClr>
                </a:solidFill>
              </a:rPr>
              <a:t>Struktura izlaganja:</a:t>
            </a:r>
          </a:p>
        </p:txBody>
      </p:sp>
      <p:sp>
        <p:nvSpPr>
          <p:cNvPr id="5123" name="Rectangle 3"/>
          <p:cNvSpPr>
            <a:spLocks noGrp="1" noChangeArrowheads="1"/>
          </p:cNvSpPr>
          <p:nvPr>
            <p:ph idx="1"/>
          </p:nvPr>
        </p:nvSpPr>
        <p:spPr>
          <a:xfrm>
            <a:off x="684213" y="1844675"/>
            <a:ext cx="7773987" cy="4608513"/>
          </a:xfrm>
        </p:spPr>
        <p:txBody>
          <a:bodyPr>
            <a:normAutofit/>
          </a:bodyPr>
          <a:lstStyle/>
          <a:p>
            <a:pPr marL="274320" indent="-274320" fontAlgn="auto">
              <a:spcBef>
                <a:spcPts val="580"/>
              </a:spcBef>
              <a:spcAft>
                <a:spcPts val="0"/>
              </a:spcAft>
              <a:buClr>
                <a:srgbClr val="0000CC"/>
              </a:buClr>
              <a:buSzPct val="120000"/>
              <a:buFont typeface="Wingdings 2"/>
              <a:buChar char=""/>
              <a:defRPr/>
            </a:pPr>
            <a:r>
              <a:rPr dirty="0" smtClean="0">
                <a:solidFill>
                  <a:schemeClr val="accent2">
                    <a:lumMod val="75000"/>
                  </a:schemeClr>
                </a:solidFill>
                <a:cs typeface="Arial" pitchFamily="34" charset="0"/>
              </a:rPr>
              <a:t>Koordinacija i pravila za određivanje mjerodavnog zakonodavstva</a:t>
            </a:r>
          </a:p>
          <a:p>
            <a:pPr marL="274320" indent="-274320" fontAlgn="auto">
              <a:spcBef>
                <a:spcPts val="580"/>
              </a:spcBef>
              <a:spcAft>
                <a:spcPts val="0"/>
              </a:spcAft>
              <a:buClr>
                <a:srgbClr val="0000CC"/>
              </a:buClr>
              <a:buSzPct val="120000"/>
              <a:buFont typeface="Wingdings 2"/>
              <a:buChar char=""/>
              <a:defRPr/>
            </a:pPr>
            <a:endParaRPr dirty="0" smtClean="0">
              <a:solidFill>
                <a:schemeClr val="accent2">
                  <a:lumMod val="75000"/>
                </a:schemeClr>
              </a:solidFill>
              <a:cs typeface="Arial" pitchFamily="34" charset="0"/>
            </a:endParaRPr>
          </a:p>
          <a:p>
            <a:pPr marL="274320" indent="-274320" fontAlgn="auto">
              <a:spcBef>
                <a:spcPts val="580"/>
              </a:spcBef>
              <a:spcAft>
                <a:spcPts val="0"/>
              </a:spcAft>
              <a:buClr>
                <a:srgbClr val="0000CC"/>
              </a:buClr>
              <a:buSzPct val="120000"/>
              <a:buFont typeface="Wingdings 2"/>
              <a:buChar char=""/>
              <a:defRPr/>
            </a:pPr>
            <a:r>
              <a:rPr dirty="0" smtClean="0">
                <a:solidFill>
                  <a:schemeClr val="accent2">
                    <a:lumMod val="75000"/>
                  </a:schemeClr>
                </a:solidFill>
                <a:cs typeface="Arial" pitchFamily="34" charset="0"/>
              </a:rPr>
              <a:t>Izaslani radnici prema uredbama EU</a:t>
            </a:r>
          </a:p>
          <a:p>
            <a:pPr marL="274320" indent="-274320" fontAlgn="auto">
              <a:spcBef>
                <a:spcPts val="580"/>
              </a:spcBef>
              <a:spcAft>
                <a:spcPts val="0"/>
              </a:spcAft>
              <a:buClr>
                <a:srgbClr val="0000CC"/>
              </a:buClr>
              <a:buSzPct val="120000"/>
              <a:buFont typeface="Wingdings 2"/>
              <a:buChar char=""/>
              <a:defRPr/>
            </a:pPr>
            <a:endParaRPr dirty="0" smtClean="0">
              <a:solidFill>
                <a:schemeClr val="accent2">
                  <a:lumMod val="75000"/>
                </a:schemeClr>
              </a:solidFill>
              <a:cs typeface="Arial" pitchFamily="34" charset="0"/>
            </a:endParaRPr>
          </a:p>
          <a:p>
            <a:pPr marL="274320" indent="-274320" fontAlgn="auto">
              <a:spcBef>
                <a:spcPts val="580"/>
              </a:spcBef>
              <a:spcAft>
                <a:spcPts val="0"/>
              </a:spcAft>
              <a:buClr>
                <a:srgbClr val="0000CC"/>
              </a:buClr>
              <a:buSzPct val="120000"/>
              <a:buFont typeface="Wingdings 2"/>
              <a:buChar char=""/>
              <a:defRPr/>
            </a:pPr>
            <a:r>
              <a:rPr dirty="0" smtClean="0">
                <a:solidFill>
                  <a:schemeClr val="accent2">
                    <a:lumMod val="75000"/>
                  </a:schemeClr>
                </a:solidFill>
                <a:cs typeface="Arial" pitchFamily="34" charset="0"/>
              </a:rPr>
              <a:t>Rad u dvije ili više država članica EU</a:t>
            </a:r>
          </a:p>
          <a:p>
            <a:pPr marL="274320" indent="-274320" fontAlgn="auto">
              <a:spcBef>
                <a:spcPts val="580"/>
              </a:spcBef>
              <a:spcAft>
                <a:spcPts val="0"/>
              </a:spcAft>
              <a:buClr>
                <a:srgbClr val="0000CC"/>
              </a:buClr>
              <a:buSzPct val="120000"/>
              <a:buFont typeface="Wingdings 2"/>
              <a:buChar char=""/>
              <a:defRPr/>
            </a:pPr>
            <a:endParaRPr dirty="0" smtClean="0">
              <a:solidFill>
                <a:schemeClr val="accent2">
                  <a:lumMod val="75000"/>
                </a:schemeClr>
              </a:solidFill>
              <a:cs typeface="Arial" pitchFamily="34" charset="0"/>
            </a:endParaRPr>
          </a:p>
          <a:p>
            <a:pPr marL="274320" indent="-274320" fontAlgn="auto">
              <a:spcBef>
                <a:spcPts val="580"/>
              </a:spcBef>
              <a:spcAft>
                <a:spcPts val="0"/>
              </a:spcAft>
              <a:buClr>
                <a:srgbClr val="0000CC"/>
              </a:buClr>
              <a:buSzPct val="120000"/>
              <a:buFont typeface="Wingdings 2"/>
              <a:buChar char=""/>
              <a:defRPr/>
            </a:pPr>
            <a:r>
              <a:rPr dirty="0" smtClean="0">
                <a:solidFill>
                  <a:schemeClr val="accent2">
                    <a:lumMod val="75000"/>
                  </a:schemeClr>
                </a:solidFill>
                <a:cs typeface="Arial" pitchFamily="34" charset="0"/>
              </a:rPr>
              <a:t>Potvrda A1, postupak izdavanja</a:t>
            </a:r>
          </a:p>
          <a:p>
            <a:pPr marL="274320" indent="-274320" fontAlgn="auto">
              <a:spcBef>
                <a:spcPts val="580"/>
              </a:spcBef>
              <a:spcAft>
                <a:spcPts val="0"/>
              </a:spcAft>
              <a:buClr>
                <a:schemeClr val="accent3"/>
              </a:buClr>
              <a:buFont typeface="Wingdings 2"/>
              <a:buChar char=""/>
              <a:defRPr/>
            </a:pPr>
            <a:endParaRPr sz="2400" dirty="0" smtClean="0">
              <a:solidFill>
                <a:sysClr val="windowText" lastClr="000000"/>
              </a:solidFill>
              <a:latin typeface="+mj-lt"/>
            </a:endParaRPr>
          </a:p>
          <a:p>
            <a:pPr marL="274320" indent="-274320" fontAlgn="auto">
              <a:spcBef>
                <a:spcPts val="580"/>
              </a:spcBef>
              <a:spcAft>
                <a:spcPts val="0"/>
              </a:spcAft>
              <a:buClr>
                <a:schemeClr val="accent3"/>
              </a:buClr>
              <a:buFont typeface="Wingdings 2"/>
              <a:buChar char=""/>
              <a:defRPr/>
            </a:pPr>
            <a:endParaRPr sz="2400" dirty="0" smtClean="0">
              <a:solidFill>
                <a:sysClr val="windowText" lastClr="000000"/>
              </a:solidFill>
              <a:latin typeface="+mj-lt"/>
            </a:endParaRPr>
          </a:p>
          <a:p>
            <a:pPr marL="274320" indent="-274320" fontAlgn="auto">
              <a:spcBef>
                <a:spcPts val="580"/>
              </a:spcBef>
              <a:spcAft>
                <a:spcPts val="0"/>
              </a:spcAft>
              <a:buClr>
                <a:schemeClr val="tx2"/>
              </a:buClr>
              <a:buSzPct val="120000"/>
              <a:buFont typeface="Wingdings 2"/>
              <a:buChar char=""/>
              <a:defRPr/>
            </a:pPr>
            <a:endParaRPr sz="2400" dirty="0" smtClean="0">
              <a:solidFill>
                <a:sysClr val="windowText" lastClr="000000"/>
              </a:solidFill>
              <a:latin typeface="Arial" charset="0"/>
            </a:endParaRPr>
          </a:p>
        </p:txBody>
      </p:sp>
      <p:pic>
        <p:nvPicPr>
          <p:cNvPr id="8196"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2</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16" name="Text Box 12"/>
          <p:cNvSpPr txBox="1">
            <a:spLocks noChangeArrowheads="1"/>
          </p:cNvSpPr>
          <p:nvPr/>
        </p:nvSpPr>
        <p:spPr bwMode="auto">
          <a:xfrm>
            <a:off x="250825" y="5227638"/>
            <a:ext cx="2068513" cy="523875"/>
          </a:xfrm>
          <a:prstGeom prst="rect">
            <a:avLst/>
          </a:prstGeom>
          <a:noFill/>
          <a:ln w="9525">
            <a:noFill/>
            <a:miter lim="800000"/>
            <a:headEnd/>
            <a:tailEnd/>
          </a:ln>
        </p:spPr>
        <p:txBody>
          <a:bodyPr wrap="none">
            <a:spAutoFit/>
          </a:bodyPr>
          <a:lstStyle/>
          <a:p>
            <a:pPr>
              <a:defRPr/>
            </a:pPr>
            <a:r>
              <a:rPr lang="hr-HR" sz="2800" b="1" dirty="0">
                <a:solidFill>
                  <a:schemeClr val="accent2">
                    <a:lumMod val="75000"/>
                  </a:schemeClr>
                </a:solidFill>
                <a:latin typeface="Arial" charset="0"/>
              </a:rPr>
              <a:t>Potvrda A1</a:t>
            </a:r>
          </a:p>
        </p:txBody>
      </p:sp>
      <p:pic>
        <p:nvPicPr>
          <p:cNvPr id="4" name="Slika 3" descr="Zaslonski isječci"/>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1280658">
            <a:off x="1927225" y="350838"/>
            <a:ext cx="4819650" cy="7345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Slika 4" descr="Zaslonski isječci"/>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057400" y="-274638"/>
            <a:ext cx="5610225" cy="77057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Slika 5" descr="Zaslonski isječci"/>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928929">
            <a:off x="2179638" y="971550"/>
            <a:ext cx="6350000" cy="7559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26" name="Slika 6"/>
          <p:cNvPicPr>
            <a:picLocks noChangeAspect="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47650" y="260350"/>
            <a:ext cx="1778000"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20</a:t>
            </a:fld>
            <a:endParaRPr lang="hr-HR" sz="1600" b="1" dirty="0">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7116"/>
                                        </p:tgtEl>
                                        <p:attrNameLst>
                                          <p:attrName>style.visibility</p:attrName>
                                        </p:attrNameLst>
                                      </p:cBhvr>
                                      <p:to>
                                        <p:strVal val="visible"/>
                                      </p:to>
                                    </p:set>
                                    <p:anim calcmode="lin" valueType="num">
                                      <p:cBhvr additive="base">
                                        <p:cTn id="7" dur="500" fill="hold"/>
                                        <p:tgtEl>
                                          <p:spTgt spid="47116"/>
                                        </p:tgtEl>
                                        <p:attrNameLst>
                                          <p:attrName>ppt_x</p:attrName>
                                        </p:attrNameLst>
                                      </p:cBhvr>
                                      <p:tavLst>
                                        <p:tav tm="0">
                                          <p:val>
                                            <p:strVal val="#ppt_x"/>
                                          </p:val>
                                        </p:tav>
                                        <p:tav tm="100000">
                                          <p:val>
                                            <p:strVal val="#ppt_x"/>
                                          </p:val>
                                        </p:tav>
                                      </p:tavLst>
                                    </p:anim>
                                    <p:anim calcmode="lin" valueType="num">
                                      <p:cBhvr additive="base">
                                        <p:cTn id="8" dur="500" fill="hold"/>
                                        <p:tgtEl>
                                          <p:spTgt spid="471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800" y="260350"/>
            <a:ext cx="7772400" cy="720725"/>
          </a:xfrm>
        </p:spPr>
        <p:txBody>
          <a:bodyPr>
            <a:normAutofit/>
          </a:bodyPr>
          <a:lstStyle/>
          <a:p>
            <a:pPr algn="r" fontAlgn="auto">
              <a:spcBef>
                <a:spcPts val="0"/>
              </a:spcBef>
              <a:spcAft>
                <a:spcPts val="0"/>
              </a:spcAft>
              <a:defRPr/>
            </a:pPr>
            <a:r>
              <a:rPr sz="3200" b="1" i="1" dirty="0" smtClean="0">
                <a:solidFill>
                  <a:schemeClr val="accent2">
                    <a:lumMod val="50000"/>
                  </a:schemeClr>
                </a:solidFill>
              </a:rPr>
              <a:t>Kad je potrebna potvrda A1</a:t>
            </a:r>
          </a:p>
        </p:txBody>
      </p:sp>
      <p:sp>
        <p:nvSpPr>
          <p:cNvPr id="3" name="Rezervirano mjesto sadržaja 2"/>
          <p:cNvSpPr>
            <a:spLocks noGrp="1"/>
          </p:cNvSpPr>
          <p:nvPr>
            <p:ph idx="1"/>
          </p:nvPr>
        </p:nvSpPr>
        <p:spPr>
          <a:xfrm>
            <a:off x="685800" y="1268413"/>
            <a:ext cx="8062913" cy="5256212"/>
          </a:xfrm>
        </p:spPr>
        <p:txBody>
          <a:bodyPr>
            <a:normAutofit/>
          </a:bodyPr>
          <a:lstStyle/>
          <a:p>
            <a:pPr marL="274320" indent="-274320" fontAlgn="auto">
              <a:spcBef>
                <a:spcPts val="580"/>
              </a:spcBef>
              <a:spcAft>
                <a:spcPts val="0"/>
              </a:spcAft>
              <a:buClr>
                <a:schemeClr val="accent3"/>
              </a:buClr>
              <a:buFont typeface="Wingdings" pitchFamily="2" charset="2"/>
              <a:buChar char="v"/>
              <a:defRPr/>
            </a:pPr>
            <a:r>
              <a:rPr sz="2400" dirty="0" smtClean="0">
                <a:solidFill>
                  <a:schemeClr val="accent2">
                    <a:lumMod val="75000"/>
                  </a:schemeClr>
                </a:solidFill>
              </a:rPr>
              <a:t>Izdaje se za sve osobe koje rade u državi članici različitoj od nadležne države članice</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Izaslane osobe (članak 12)</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Državni službenici (članak 11(3)(</a:t>
            </a:r>
            <a:r>
              <a:rPr sz="2400" dirty="0" err="1" smtClean="0">
                <a:solidFill>
                  <a:schemeClr val="accent2">
                    <a:lumMod val="75000"/>
                  </a:schemeClr>
                </a:solidFill>
              </a:rPr>
              <a:t>b</a:t>
            </a:r>
            <a:r>
              <a:rPr sz="2400" dirty="0" smtClean="0">
                <a:solidFill>
                  <a:schemeClr val="accent2">
                    <a:lumMod val="75000"/>
                  </a:schemeClr>
                </a:solidFill>
              </a:rPr>
              <a:t>))</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Pomorci (članak 11(4))</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Letačko i kabinsko osoblje (članak 11(5))</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Rad u dvije ili više država članica (članak 13)</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Ugovorno osoblje EU (članak 15)</a:t>
            </a:r>
          </a:p>
          <a:p>
            <a:pPr marL="274320" indent="-274320" fontAlgn="auto">
              <a:spcBef>
                <a:spcPts val="580"/>
              </a:spcBef>
              <a:spcAft>
                <a:spcPts val="0"/>
              </a:spcAft>
              <a:buClr>
                <a:schemeClr val="accent3"/>
              </a:buClr>
              <a:buFont typeface="Wingdings" pitchFamily="2" charset="2"/>
              <a:buChar char="ü"/>
              <a:defRPr/>
            </a:pPr>
            <a:r>
              <a:rPr sz="2400" dirty="0" smtClean="0">
                <a:solidFill>
                  <a:schemeClr val="accent2">
                    <a:lumMod val="75000"/>
                  </a:schemeClr>
                </a:solidFill>
              </a:rPr>
              <a:t>Odstupanje prema članku 16.</a:t>
            </a:r>
          </a:p>
          <a:p>
            <a:pPr marL="274320" indent="-274320" fontAlgn="auto">
              <a:spcBef>
                <a:spcPts val="580"/>
              </a:spcBef>
              <a:spcAft>
                <a:spcPts val="0"/>
              </a:spcAft>
              <a:buClr>
                <a:schemeClr val="accent3"/>
              </a:buClr>
              <a:buFont typeface="Wingdings 2"/>
              <a:buChar char=""/>
              <a:defRPr/>
            </a:pPr>
            <a:endParaRPr sz="2400" dirty="0" smtClean="0">
              <a:solidFill>
                <a:schemeClr val="accent2">
                  <a:lumMod val="75000"/>
                </a:schemeClr>
              </a:solidFill>
            </a:endParaRPr>
          </a:p>
          <a:p>
            <a:pPr marL="274320" indent="-274320" fontAlgn="auto">
              <a:spcBef>
                <a:spcPts val="580"/>
              </a:spcBef>
              <a:spcAft>
                <a:spcPts val="0"/>
              </a:spcAft>
              <a:buClr>
                <a:schemeClr val="accent3"/>
              </a:buClr>
              <a:buFont typeface="Wingdings" pitchFamily="2" charset="2"/>
              <a:buChar char="§"/>
              <a:defRPr/>
            </a:pPr>
            <a:r>
              <a:rPr sz="2400" dirty="0" smtClean="0">
                <a:solidFill>
                  <a:schemeClr val="accent2">
                    <a:lumMod val="75000"/>
                  </a:schemeClr>
                </a:solidFill>
              </a:rPr>
              <a:t>Potvrda A1 nije uvjet za primjenu pojedinog pravila te se može izdavati i retroaktivno (C-178/97 </a:t>
            </a:r>
            <a:r>
              <a:rPr sz="2400" dirty="0" err="1" smtClean="0">
                <a:solidFill>
                  <a:schemeClr val="accent2">
                    <a:lumMod val="75000"/>
                  </a:schemeClr>
                </a:solidFill>
              </a:rPr>
              <a:t>Barry</a:t>
            </a:r>
            <a:r>
              <a:rPr sz="2400" dirty="0" smtClean="0">
                <a:solidFill>
                  <a:schemeClr val="accent2">
                    <a:lumMod val="75000"/>
                  </a:schemeClr>
                </a:solidFill>
              </a:rPr>
              <a:t> </a:t>
            </a:r>
            <a:r>
              <a:rPr sz="2400" dirty="0" err="1" smtClean="0">
                <a:solidFill>
                  <a:schemeClr val="accent2">
                    <a:lumMod val="75000"/>
                  </a:schemeClr>
                </a:solidFill>
              </a:rPr>
              <a:t>Banks</a:t>
            </a:r>
            <a:r>
              <a:rPr sz="2400" dirty="0" smtClean="0">
                <a:solidFill>
                  <a:schemeClr val="accent2">
                    <a:lumMod val="75000"/>
                  </a:schemeClr>
                </a:solidFill>
              </a:rPr>
              <a:t>)</a:t>
            </a:r>
            <a:endParaRPr sz="2400" dirty="0">
              <a:solidFill>
                <a:schemeClr val="accent2">
                  <a:lumMod val="75000"/>
                </a:schemeClr>
              </a:solidFill>
            </a:endParaRPr>
          </a:p>
        </p:txBody>
      </p:sp>
      <p:pic>
        <p:nvPicPr>
          <p:cNvPr id="31748"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381750"/>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21</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5800" y="333375"/>
            <a:ext cx="7772400" cy="935038"/>
          </a:xfrm>
        </p:spPr>
        <p:txBody>
          <a:bodyPr>
            <a:normAutofit/>
          </a:bodyPr>
          <a:lstStyle/>
          <a:p>
            <a:pPr algn="r" fontAlgn="auto">
              <a:spcBef>
                <a:spcPts val="0"/>
              </a:spcBef>
              <a:spcAft>
                <a:spcPts val="0"/>
              </a:spcAft>
              <a:defRPr/>
            </a:pPr>
            <a:r>
              <a:rPr sz="3200" b="1" dirty="0" smtClean="0">
                <a:solidFill>
                  <a:schemeClr val="accent2">
                    <a:lumMod val="50000"/>
                  </a:schemeClr>
                </a:solidFill>
              </a:rPr>
              <a:t>Pravna snaga potvrde A1</a:t>
            </a:r>
          </a:p>
        </p:txBody>
      </p:sp>
      <p:sp>
        <p:nvSpPr>
          <p:cNvPr id="3" name="Rezervirano mjesto sadržaja 2"/>
          <p:cNvSpPr>
            <a:spLocks noGrp="1"/>
          </p:cNvSpPr>
          <p:nvPr>
            <p:ph idx="1"/>
          </p:nvPr>
        </p:nvSpPr>
        <p:spPr>
          <a:xfrm>
            <a:off x="684213" y="1628775"/>
            <a:ext cx="8064500" cy="4895850"/>
          </a:xfrm>
        </p:spPr>
        <p:txBody>
          <a:bodyPr>
            <a:normAutofit/>
          </a:bodyPr>
          <a:lstStyle/>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Izdana potvrda A1 je </a:t>
            </a:r>
            <a:r>
              <a:rPr sz="2400" b="1" u="sng" dirty="0" smtClean="0">
                <a:solidFill>
                  <a:schemeClr val="accent2">
                    <a:lumMod val="75000"/>
                  </a:schemeClr>
                </a:solidFill>
                <a:effectLst>
                  <a:outerShdw blurRad="38100" dist="38100" dir="2700000" algn="tl">
                    <a:srgbClr val="000000">
                      <a:alpha val="43137"/>
                    </a:srgbClr>
                  </a:outerShdw>
                </a:effectLst>
              </a:rPr>
              <a:t>obvezujuća</a:t>
            </a:r>
            <a:r>
              <a:rPr sz="2400" dirty="0" smtClean="0">
                <a:solidFill>
                  <a:schemeClr val="accent2">
                    <a:lumMod val="75000"/>
                  </a:schemeClr>
                </a:solidFill>
              </a:rPr>
              <a:t> za drugu državu članicu (C-202/97 </a:t>
            </a:r>
            <a:r>
              <a:rPr sz="2400" dirty="0" err="1" smtClean="0">
                <a:solidFill>
                  <a:schemeClr val="accent2">
                    <a:lumMod val="75000"/>
                  </a:schemeClr>
                </a:solidFill>
              </a:rPr>
              <a:t>Fitzwilliam</a:t>
            </a:r>
            <a:r>
              <a:rPr sz="2400" dirty="0" smtClean="0">
                <a:solidFill>
                  <a:schemeClr val="accent2">
                    <a:lumMod val="75000"/>
                  </a:schemeClr>
                </a:solidFill>
              </a:rPr>
              <a:t>, C-178/97 </a:t>
            </a:r>
            <a:r>
              <a:rPr sz="2400" dirty="0" err="1" smtClean="0">
                <a:solidFill>
                  <a:schemeClr val="accent2">
                    <a:lumMod val="75000"/>
                  </a:schemeClr>
                </a:solidFill>
              </a:rPr>
              <a:t>Barry</a:t>
            </a:r>
            <a:r>
              <a:rPr sz="2400" dirty="0" smtClean="0">
                <a:solidFill>
                  <a:schemeClr val="accent2">
                    <a:lumMod val="75000"/>
                  </a:schemeClr>
                </a:solidFill>
              </a:rPr>
              <a:t> </a:t>
            </a:r>
            <a:r>
              <a:rPr sz="2400" dirty="0" err="1" smtClean="0">
                <a:solidFill>
                  <a:schemeClr val="accent2">
                    <a:lumMod val="75000"/>
                  </a:schemeClr>
                </a:solidFill>
              </a:rPr>
              <a:t>Banks</a:t>
            </a:r>
            <a:r>
              <a:rPr sz="2400" dirty="0" smtClean="0">
                <a:solidFill>
                  <a:schemeClr val="accent2">
                    <a:lumMod val="75000"/>
                  </a:schemeClr>
                </a:solidFill>
              </a:rPr>
              <a:t>)</a:t>
            </a: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Povući ili proglasiti nevažećom izdanu potvrdu može jedino nadležna ustanova koja ju je izdala</a:t>
            </a: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Na zahtjev nadležne ustanove druge države članice (u slučaju sumnje u valjanost činjenica i dokumenata) ustanova </a:t>
            </a:r>
            <a:r>
              <a:rPr sz="2400" dirty="0">
                <a:solidFill>
                  <a:schemeClr val="accent2">
                    <a:lumMod val="75000"/>
                  </a:schemeClr>
                </a:solidFill>
              </a:rPr>
              <a:t>koja je izdala ispravu ispitat će, kad to bude zatraženo, osnovu za izdavanje i, kad je to odgovarajuće, povući </a:t>
            </a:r>
            <a:r>
              <a:rPr sz="2400" dirty="0" smtClean="0">
                <a:solidFill>
                  <a:schemeClr val="accent2">
                    <a:lumMod val="75000"/>
                  </a:schemeClr>
                </a:solidFill>
              </a:rPr>
              <a:t>ispravu</a:t>
            </a:r>
          </a:p>
          <a:p>
            <a:pPr marL="274320" indent="-274320" fontAlgn="auto">
              <a:spcBef>
                <a:spcPts val="580"/>
              </a:spcBef>
              <a:spcAft>
                <a:spcPts val="0"/>
              </a:spcAft>
              <a:buClr>
                <a:schemeClr val="accent3"/>
              </a:buClr>
              <a:buFont typeface="Wingdings 2"/>
              <a:buChar char=""/>
              <a:defRPr/>
            </a:pPr>
            <a:r>
              <a:rPr sz="2400" dirty="0" smtClean="0">
                <a:solidFill>
                  <a:schemeClr val="accent2">
                    <a:lumMod val="75000"/>
                  </a:schemeClr>
                </a:solidFill>
              </a:rPr>
              <a:t>U slučaju različitih stavova (ako se nadležne ustanove ne dogovore), primjenjuje se postupak dijaloga i usuglašavanja (Odluka A1 AC)   </a:t>
            </a:r>
          </a:p>
          <a:p>
            <a:pPr marL="274320" indent="-274320" fontAlgn="auto">
              <a:spcBef>
                <a:spcPts val="580"/>
              </a:spcBef>
              <a:spcAft>
                <a:spcPts val="0"/>
              </a:spcAft>
              <a:buClr>
                <a:schemeClr val="accent3"/>
              </a:buClr>
              <a:buFont typeface="Wingdings 2"/>
              <a:buChar char=""/>
              <a:defRPr/>
            </a:pPr>
            <a:endParaRPr dirty="0">
              <a:solidFill>
                <a:sysClr val="windowText" lastClr="000000"/>
              </a:solidFill>
            </a:endParaRPr>
          </a:p>
        </p:txBody>
      </p:sp>
      <p:pic>
        <p:nvPicPr>
          <p:cNvPr id="32772"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22</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55650" y="2420938"/>
            <a:ext cx="7772400" cy="1143000"/>
          </a:xfrm>
          <a:extLst/>
        </p:spPr>
        <p:txBody>
          <a:bodyPr/>
          <a:lstStyle/>
          <a:p>
            <a:pPr fontAlgn="auto">
              <a:spcAft>
                <a:spcPts val="0"/>
              </a:spcAft>
              <a:defRPr/>
            </a:pPr>
            <a:r>
              <a:rPr sz="6000" b="1" dirty="0" smtClean="0">
                <a:solidFill>
                  <a:schemeClr val="accent2">
                    <a:lumMod val="75000"/>
                  </a:schemeClr>
                </a:solidFill>
              </a:rPr>
              <a:t>Hvala na pažnji!</a:t>
            </a:r>
          </a:p>
        </p:txBody>
      </p:sp>
      <p:pic>
        <p:nvPicPr>
          <p:cNvPr id="3"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23</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9750" y="333375"/>
            <a:ext cx="8135938" cy="863600"/>
          </a:xfrm>
        </p:spPr>
        <p:txBody>
          <a:bodyPr>
            <a:normAutofit/>
          </a:bodyPr>
          <a:lstStyle/>
          <a:p>
            <a:pPr algn="r" fontAlgn="auto">
              <a:spcBef>
                <a:spcPts val="0"/>
              </a:spcBef>
              <a:spcAft>
                <a:spcPts val="0"/>
              </a:spcAft>
              <a:defRPr/>
            </a:pPr>
            <a:r>
              <a:rPr sz="3200" b="1" i="1" dirty="0" smtClean="0">
                <a:solidFill>
                  <a:schemeClr val="accent2">
                    <a:lumMod val="50000"/>
                  </a:schemeClr>
                </a:solidFill>
              </a:rPr>
              <a:t>Zašto nam treba koordinacija? </a:t>
            </a:r>
          </a:p>
        </p:txBody>
      </p:sp>
      <p:sp>
        <p:nvSpPr>
          <p:cNvPr id="6147" name="Rectangle 3"/>
          <p:cNvSpPr>
            <a:spLocks noGrp="1" noChangeArrowheads="1"/>
          </p:cNvSpPr>
          <p:nvPr>
            <p:ph idx="1"/>
          </p:nvPr>
        </p:nvSpPr>
        <p:spPr>
          <a:xfrm>
            <a:off x="395288" y="1844501"/>
            <a:ext cx="8353425" cy="4968875"/>
          </a:xfrm>
        </p:spPr>
        <p:txBody>
          <a:bodyPr>
            <a:normAutofit/>
          </a:bodyPr>
          <a:lstStyle/>
          <a:p>
            <a:pPr marL="457200" indent="-457200" fontAlgn="auto">
              <a:lnSpc>
                <a:spcPct val="80000"/>
              </a:lnSpc>
              <a:spcBef>
                <a:spcPts val="580"/>
              </a:spcBef>
              <a:spcAft>
                <a:spcPts val="0"/>
              </a:spcAft>
              <a:buClr>
                <a:schemeClr val="tx2"/>
              </a:buClr>
              <a:buSzPct val="120000"/>
              <a:buFont typeface="Wingdings 2"/>
              <a:buChar char=""/>
              <a:defRPr/>
            </a:pPr>
            <a:r>
              <a:rPr sz="2400" dirty="0" smtClean="0">
                <a:solidFill>
                  <a:schemeClr val="accent2">
                    <a:lumMod val="75000"/>
                  </a:schemeClr>
                </a:solidFill>
                <a:cs typeface="Arial" pitchFamily="34" charset="0"/>
              </a:rPr>
              <a:t>Države članice samostalno uređuju svoje sustave socijalne sigurnosti</a:t>
            </a:r>
          </a:p>
          <a:p>
            <a:pPr fontAlgn="auto">
              <a:lnSpc>
                <a:spcPct val="80000"/>
              </a:lnSpc>
              <a:spcBef>
                <a:spcPts val="580"/>
              </a:spcBef>
              <a:spcAft>
                <a:spcPts val="0"/>
              </a:spcAft>
              <a:buClr>
                <a:schemeClr val="tx2"/>
              </a:buClr>
              <a:buSzPct val="120000"/>
              <a:buFont typeface="Wingdings" pitchFamily="2" charset="2"/>
              <a:buChar char="Ø"/>
              <a:defRPr/>
            </a:pPr>
            <a:r>
              <a:rPr sz="2400" i="1" dirty="0" smtClean="0">
                <a:solidFill>
                  <a:schemeClr val="accent2">
                    <a:lumMod val="75000"/>
                  </a:schemeClr>
                </a:solidFill>
                <a:cs typeface="Arial" pitchFamily="34" charset="0"/>
              </a:rPr>
              <a:t>Potrebno je poštovati posebne značajke nacionalnih zakonodavstava o socijalnoj sigurnosti te izraditi samo sustav koordinacije - preambula 4/883 </a:t>
            </a:r>
          </a:p>
          <a:p>
            <a:pPr fontAlgn="auto">
              <a:lnSpc>
                <a:spcPct val="80000"/>
              </a:lnSpc>
              <a:spcBef>
                <a:spcPts val="580"/>
              </a:spcBef>
              <a:spcAft>
                <a:spcPts val="0"/>
              </a:spcAft>
              <a:buClr>
                <a:schemeClr val="tx2"/>
              </a:buClr>
              <a:buSzPct val="120000"/>
              <a:buFont typeface="Wingdings" pitchFamily="2" charset="2"/>
              <a:buChar char="Ø"/>
              <a:defRPr/>
            </a:pPr>
            <a:r>
              <a:rPr sz="2400" i="1" dirty="0" smtClean="0">
                <a:solidFill>
                  <a:schemeClr val="accent2">
                    <a:lumMod val="75000"/>
                  </a:schemeClr>
                </a:solidFill>
                <a:cs typeface="Arial" pitchFamily="34" charset="0"/>
              </a:rPr>
              <a:t>Cilj instrumenata koordinacije je zaštita osoba koje koriste pravo slobode kretanja unutar EU - preambula 1/883  </a:t>
            </a:r>
          </a:p>
          <a:p>
            <a:pPr marL="457200" indent="-457200" fontAlgn="auto">
              <a:lnSpc>
                <a:spcPct val="80000"/>
              </a:lnSpc>
              <a:spcBef>
                <a:spcPts val="580"/>
              </a:spcBef>
              <a:spcAft>
                <a:spcPts val="0"/>
              </a:spcAft>
              <a:buClr>
                <a:schemeClr val="tx2"/>
              </a:buClr>
              <a:buSzPct val="120000"/>
              <a:buFont typeface="Wingdings 2"/>
              <a:buChar char=""/>
              <a:defRPr/>
            </a:pPr>
            <a:endParaRPr sz="2400" dirty="0" smtClean="0">
              <a:solidFill>
                <a:schemeClr val="accent2">
                  <a:lumMod val="75000"/>
                </a:schemeClr>
              </a:solidFill>
              <a:cs typeface="Arial" pitchFamily="34" charset="0"/>
            </a:endParaRPr>
          </a:p>
          <a:p>
            <a:pPr marL="457200" indent="-457200" fontAlgn="auto">
              <a:lnSpc>
                <a:spcPct val="80000"/>
              </a:lnSpc>
              <a:spcBef>
                <a:spcPts val="580"/>
              </a:spcBef>
              <a:spcAft>
                <a:spcPts val="0"/>
              </a:spcAft>
              <a:buClr>
                <a:schemeClr val="tx2"/>
              </a:buClr>
              <a:buSzPct val="120000"/>
              <a:buFont typeface="Wingdings 2"/>
              <a:buChar char=""/>
              <a:defRPr/>
            </a:pPr>
            <a:r>
              <a:rPr sz="2400" dirty="0" smtClean="0">
                <a:solidFill>
                  <a:schemeClr val="accent2">
                    <a:lumMod val="75000"/>
                  </a:schemeClr>
                </a:solidFill>
                <a:cs typeface="Arial" pitchFamily="34" charset="0"/>
              </a:rPr>
              <a:t>Različiti sustavi socijalne sigurnosti, različite poveznice i uvjeti – osobe koje koriste slobodu kretanja mogu doći u nepovoljniji položaj, mogu izgubiti dio ili sva socijalna prava</a:t>
            </a:r>
          </a:p>
          <a:p>
            <a:pPr marL="457200" indent="-457200" fontAlgn="auto">
              <a:lnSpc>
                <a:spcPct val="80000"/>
              </a:lnSpc>
              <a:spcBef>
                <a:spcPts val="580"/>
              </a:spcBef>
              <a:spcAft>
                <a:spcPts val="0"/>
              </a:spcAft>
              <a:buClr>
                <a:schemeClr val="tx2"/>
              </a:buClr>
              <a:buSzPct val="120000"/>
              <a:buFont typeface="Wingdings 2"/>
              <a:buChar char=""/>
              <a:defRPr/>
            </a:pPr>
            <a:r>
              <a:rPr sz="2400" dirty="0" smtClean="0">
                <a:solidFill>
                  <a:schemeClr val="accent2">
                    <a:lumMod val="75000"/>
                  </a:schemeClr>
                </a:solidFill>
                <a:cs typeface="Arial" pitchFamily="34" charset="0"/>
              </a:rPr>
              <a:t>Zakonodavstvo koje države članice se primjenjuje (gdje se plaćaju doprinosi i tko pruža davanja)?</a:t>
            </a:r>
          </a:p>
          <a:p>
            <a:pPr marL="457200" indent="-457200" fontAlgn="auto">
              <a:lnSpc>
                <a:spcPct val="80000"/>
              </a:lnSpc>
              <a:spcBef>
                <a:spcPts val="580"/>
              </a:spcBef>
              <a:spcAft>
                <a:spcPts val="0"/>
              </a:spcAft>
              <a:buClr>
                <a:schemeClr val="tx2"/>
              </a:buClr>
              <a:buSzPct val="120000"/>
              <a:buFont typeface="Wingdings 2"/>
              <a:buChar char=""/>
              <a:defRPr/>
            </a:pPr>
            <a:endParaRPr sz="1800" dirty="0" smtClean="0">
              <a:solidFill>
                <a:sysClr val="windowText" lastClr="000000"/>
              </a:solidFill>
              <a:latin typeface="Arial" charset="0"/>
            </a:endParaRPr>
          </a:p>
          <a:p>
            <a:pPr marL="914400" lvl="1" indent="-457200" fontAlgn="auto">
              <a:lnSpc>
                <a:spcPct val="80000"/>
              </a:lnSpc>
              <a:spcBef>
                <a:spcPts val="370"/>
              </a:spcBef>
              <a:spcAft>
                <a:spcPts val="0"/>
              </a:spcAft>
              <a:buClr>
                <a:schemeClr val="tx2"/>
              </a:buClr>
              <a:buFont typeface="Wingdings" pitchFamily="2" charset="2"/>
              <a:buNone/>
              <a:defRPr/>
            </a:pPr>
            <a:endParaRPr sz="1800" dirty="0" smtClean="0">
              <a:solidFill>
                <a:sysClr val="windowText" lastClr="000000"/>
              </a:solidFill>
              <a:latin typeface="Arial" charset="0"/>
            </a:endParaRPr>
          </a:p>
        </p:txBody>
      </p:sp>
      <p:pic>
        <p:nvPicPr>
          <p:cNvPr id="10244"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3</a:t>
            </a:fld>
            <a:endParaRPr lang="hr-HR" sz="1600" b="1" dirty="0">
              <a:latin typeface="Arial" pitchFamily="34" charset="0"/>
              <a:cs typeface="Arial" pitchFamily="34"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0898"/>
                                        </p:tgtEl>
                                        <p:attrNameLst>
                                          <p:attrName>style.visibility</p:attrName>
                                        </p:attrNameLst>
                                      </p:cBhvr>
                                      <p:to>
                                        <p:strVal val="visible"/>
                                      </p:to>
                                    </p:set>
                                    <p:anim calcmode="lin" valueType="num">
                                      <p:cBhvr additive="base">
                                        <p:cTn id="7" dur="500" fill="hold"/>
                                        <p:tgtEl>
                                          <p:spTgt spid="80898"/>
                                        </p:tgtEl>
                                        <p:attrNameLst>
                                          <p:attrName>ppt_x</p:attrName>
                                        </p:attrNameLst>
                                      </p:cBhvr>
                                      <p:tavLst>
                                        <p:tav tm="0">
                                          <p:val>
                                            <p:strVal val="0-#ppt_w/2"/>
                                          </p:val>
                                        </p:tav>
                                        <p:tav tm="100000">
                                          <p:val>
                                            <p:strVal val="#ppt_x"/>
                                          </p:val>
                                        </p:tav>
                                      </p:tavLst>
                                    </p:anim>
                                    <p:anim calcmode="lin" valueType="num">
                                      <p:cBhvr additive="base">
                                        <p:cTn id="8" dur="500" fill="hold"/>
                                        <p:tgtEl>
                                          <p:spTgt spid="808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7">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685800" y="549275"/>
            <a:ext cx="7772400" cy="792163"/>
          </a:xfrm>
        </p:spPr>
        <p:txBody>
          <a:bodyPr>
            <a:normAutofit/>
          </a:bodyPr>
          <a:lstStyle/>
          <a:p>
            <a:pPr algn="r" fontAlgn="auto">
              <a:spcBef>
                <a:spcPts val="0"/>
              </a:spcBef>
              <a:spcAft>
                <a:spcPts val="0"/>
              </a:spcAft>
              <a:defRPr/>
            </a:pPr>
            <a:r>
              <a:rPr sz="2800" b="1" i="1" dirty="0" smtClean="0">
                <a:solidFill>
                  <a:schemeClr val="accent2">
                    <a:lumMod val="50000"/>
                  </a:schemeClr>
                </a:solidFill>
              </a:rPr>
              <a:t>Određivanje mjerodavnog zakonodavstva </a:t>
            </a:r>
          </a:p>
        </p:txBody>
      </p:sp>
      <p:sp>
        <p:nvSpPr>
          <p:cNvPr id="7171" name="Rectangle 5"/>
          <p:cNvSpPr>
            <a:spLocks noGrp="1" noChangeArrowheads="1"/>
          </p:cNvSpPr>
          <p:nvPr>
            <p:ph idx="1"/>
          </p:nvPr>
        </p:nvSpPr>
        <p:spPr>
          <a:xfrm>
            <a:off x="685800" y="1701800"/>
            <a:ext cx="7772400" cy="5040313"/>
          </a:xfrm>
        </p:spPr>
        <p:txBody>
          <a:bodyPr>
            <a:normAutofit/>
          </a:bodyPr>
          <a:lstStyle/>
          <a:p>
            <a:pPr fontAlgn="auto">
              <a:lnSpc>
                <a:spcPct val="90000"/>
              </a:lnSpc>
              <a:spcBef>
                <a:spcPct val="0"/>
              </a:spcBef>
              <a:spcAft>
                <a:spcPts val="0"/>
              </a:spcAft>
              <a:buClr>
                <a:schemeClr val="tx2"/>
              </a:buClr>
              <a:buSzPct val="120000"/>
              <a:defRPr/>
            </a:pPr>
            <a:r>
              <a:rPr sz="2400" b="1" dirty="0" smtClean="0">
                <a:solidFill>
                  <a:schemeClr val="accent2">
                    <a:lumMod val="75000"/>
                  </a:schemeClr>
                </a:solidFill>
              </a:rPr>
              <a:t>Jedno od temeljnih načela koordinacije</a:t>
            </a:r>
          </a:p>
          <a:p>
            <a:pPr fontAlgn="auto">
              <a:lnSpc>
                <a:spcPct val="90000"/>
              </a:lnSpc>
              <a:spcBef>
                <a:spcPct val="0"/>
              </a:spcBef>
              <a:spcAft>
                <a:spcPts val="0"/>
              </a:spcAft>
              <a:buClr>
                <a:schemeClr val="tx2"/>
              </a:buClr>
              <a:buSzPct val="120000"/>
              <a:defRPr/>
            </a:pPr>
            <a:r>
              <a:rPr sz="2400" b="1" dirty="0" smtClean="0">
                <a:solidFill>
                  <a:schemeClr val="accent2">
                    <a:lumMod val="75000"/>
                  </a:schemeClr>
                </a:solidFill>
              </a:rPr>
              <a:t>Pravni okvir</a:t>
            </a:r>
          </a:p>
          <a:p>
            <a:pPr lvl="1"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Glava II, članak 11 – 16 Uredbe 883/2004 </a:t>
            </a:r>
          </a:p>
          <a:p>
            <a:pPr lvl="1"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Glava II, članak 14 – 21 Uredbe 987/2009</a:t>
            </a:r>
          </a:p>
          <a:p>
            <a:pPr lvl="1"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Uredba 465/2012</a:t>
            </a:r>
          </a:p>
          <a:p>
            <a:pPr lvl="1"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Odluka A2 AC, Praktični vodič za primjenu AC</a:t>
            </a:r>
          </a:p>
          <a:p>
            <a:pPr lvl="1" fontAlgn="auto">
              <a:lnSpc>
                <a:spcPct val="90000"/>
              </a:lnSpc>
              <a:spcBef>
                <a:spcPct val="0"/>
              </a:spcBef>
              <a:spcAft>
                <a:spcPts val="0"/>
              </a:spcAft>
              <a:buClr>
                <a:schemeClr val="tx2"/>
              </a:buClr>
              <a:buFont typeface="Wingdings" pitchFamily="2" charset="2"/>
              <a:buChar char="Ø"/>
              <a:defRPr/>
            </a:pPr>
            <a:r>
              <a:rPr dirty="0" smtClean="0">
                <a:solidFill>
                  <a:schemeClr val="accent2">
                    <a:lumMod val="75000"/>
                  </a:schemeClr>
                </a:solidFill>
              </a:rPr>
              <a:t>Presude suda</a:t>
            </a:r>
          </a:p>
          <a:p>
            <a:pPr fontAlgn="auto">
              <a:lnSpc>
                <a:spcPct val="90000"/>
              </a:lnSpc>
              <a:spcBef>
                <a:spcPct val="0"/>
              </a:spcBef>
              <a:spcAft>
                <a:spcPts val="0"/>
              </a:spcAft>
              <a:defRPr/>
            </a:pPr>
            <a:endParaRPr sz="2400" dirty="0" smtClean="0">
              <a:solidFill>
                <a:schemeClr val="accent2">
                  <a:lumMod val="75000"/>
                </a:schemeClr>
              </a:solidFill>
            </a:endParaRPr>
          </a:p>
          <a:p>
            <a:pPr fontAlgn="auto">
              <a:lnSpc>
                <a:spcPct val="90000"/>
              </a:lnSpc>
              <a:spcBef>
                <a:spcPct val="0"/>
              </a:spcBef>
              <a:spcAft>
                <a:spcPts val="0"/>
              </a:spcAft>
              <a:buClr>
                <a:schemeClr val="tx2"/>
              </a:buClr>
              <a:buSzPct val="125000"/>
              <a:buFont typeface="Wingdings" pitchFamily="2" charset="2"/>
              <a:buChar char="v"/>
              <a:defRPr/>
            </a:pPr>
            <a:r>
              <a:rPr sz="2400" b="1" i="1" dirty="0" smtClean="0">
                <a:solidFill>
                  <a:schemeClr val="accent2">
                    <a:lumMod val="75000"/>
                  </a:schemeClr>
                </a:solidFill>
              </a:rPr>
              <a:t>Osnovno pravilo:</a:t>
            </a:r>
            <a:r>
              <a:rPr sz="2400" dirty="0" smtClean="0">
                <a:solidFill>
                  <a:schemeClr val="accent2">
                    <a:lumMod val="75000"/>
                  </a:schemeClr>
                </a:solidFill>
              </a:rPr>
              <a:t> Primjenjuje se zakonodavstvo    samo jedne države članice</a:t>
            </a:r>
          </a:p>
          <a:p>
            <a:pPr lvl="2" fontAlgn="auto">
              <a:lnSpc>
                <a:spcPct val="90000"/>
              </a:lnSpc>
              <a:spcBef>
                <a:spcPct val="0"/>
              </a:spcBef>
              <a:spcAft>
                <a:spcPts val="0"/>
              </a:spcAft>
              <a:buSzPct val="120000"/>
              <a:buFont typeface="Wingdings" pitchFamily="2" charset="2"/>
              <a:buChar char="Ø"/>
              <a:defRPr/>
            </a:pPr>
            <a:r>
              <a:rPr dirty="0" smtClean="0">
                <a:solidFill>
                  <a:schemeClr val="accent2">
                    <a:lumMod val="75000"/>
                  </a:schemeClr>
                </a:solidFill>
              </a:rPr>
              <a:t>Rješava pozitivan i negativan sukob zakona </a:t>
            </a:r>
          </a:p>
          <a:p>
            <a:pPr lvl="2" fontAlgn="auto">
              <a:lnSpc>
                <a:spcPct val="90000"/>
              </a:lnSpc>
              <a:spcBef>
                <a:spcPct val="0"/>
              </a:spcBef>
              <a:spcAft>
                <a:spcPts val="0"/>
              </a:spcAft>
              <a:buSzPct val="120000"/>
              <a:buFont typeface="Wingdings" pitchFamily="2" charset="2"/>
              <a:buChar char="Ø"/>
              <a:defRPr/>
            </a:pPr>
            <a:r>
              <a:rPr dirty="0" smtClean="0">
                <a:solidFill>
                  <a:schemeClr val="accent2">
                    <a:lumMod val="75000"/>
                  </a:schemeClr>
                </a:solidFill>
              </a:rPr>
              <a:t>Pravilo ima neutralan, obvezujući i isključiv učinak</a:t>
            </a:r>
          </a:p>
          <a:p>
            <a:pPr lvl="1" fontAlgn="auto">
              <a:lnSpc>
                <a:spcPct val="90000"/>
              </a:lnSpc>
              <a:spcBef>
                <a:spcPct val="0"/>
              </a:spcBef>
              <a:spcAft>
                <a:spcPts val="0"/>
              </a:spcAft>
              <a:buFont typeface="Wingdings" pitchFamily="2" charset="2"/>
              <a:buNone/>
              <a:defRPr/>
            </a:pPr>
            <a:endParaRPr dirty="0" smtClean="0">
              <a:solidFill>
                <a:srgbClr val="000000"/>
              </a:solidFill>
              <a:latin typeface="Arial" charset="0"/>
            </a:endParaRPr>
          </a:p>
        </p:txBody>
      </p:sp>
      <p:pic>
        <p:nvPicPr>
          <p:cNvPr id="11268"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4</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0-#ppt_w/2"/>
                                          </p:val>
                                        </p:tav>
                                        <p:tav tm="100000">
                                          <p:val>
                                            <p:strVal val="#ppt_x"/>
                                          </p:val>
                                        </p:tav>
                                      </p:tavLst>
                                    </p:anim>
                                    <p:anim calcmode="lin" valueType="num">
                                      <p:cBhvr additive="base">
                                        <p:cTn id="8" dur="500" fill="hold"/>
                                        <p:tgtEl>
                                          <p:spTgt spid="717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Effect transition="in" filter="fade">
                                      <p:cBhvr>
                                        <p:cTn id="13" dur="1000"/>
                                        <p:tgtEl>
                                          <p:spTgt spid="7171">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7171">
                                            <p:txEl>
                                              <p:pRg st="1" end="1"/>
                                            </p:txEl>
                                          </p:spTgt>
                                        </p:tgtEl>
                                        <p:attrNameLst>
                                          <p:attrName>style.visibility</p:attrName>
                                        </p:attrNameLst>
                                      </p:cBhvr>
                                      <p:to>
                                        <p:strVal val="visible"/>
                                      </p:to>
                                    </p:set>
                                    <p:animEffect transition="in" filter="fade">
                                      <p:cBhvr>
                                        <p:cTn id="18" dur="1000"/>
                                        <p:tgtEl>
                                          <p:spTgt spid="7171">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7171">
                                            <p:txEl>
                                              <p:pRg st="2" end="2"/>
                                            </p:txEl>
                                          </p:spTgt>
                                        </p:tgtEl>
                                        <p:attrNameLst>
                                          <p:attrName>style.visibility</p:attrName>
                                        </p:attrNameLst>
                                      </p:cBhvr>
                                      <p:to>
                                        <p:strVal val="visible"/>
                                      </p:to>
                                    </p:set>
                                    <p:animEffect transition="in" filter="fade">
                                      <p:cBhvr>
                                        <p:cTn id="21" dur="1000"/>
                                        <p:tgtEl>
                                          <p:spTgt spid="7171">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7171">
                                            <p:txEl>
                                              <p:pRg st="3" end="3"/>
                                            </p:txEl>
                                          </p:spTgt>
                                        </p:tgtEl>
                                        <p:attrNameLst>
                                          <p:attrName>style.visibility</p:attrName>
                                        </p:attrNameLst>
                                      </p:cBhvr>
                                      <p:to>
                                        <p:strVal val="visible"/>
                                      </p:to>
                                    </p:set>
                                    <p:animEffect transition="in" filter="fade">
                                      <p:cBhvr>
                                        <p:cTn id="24" dur="1000"/>
                                        <p:tgtEl>
                                          <p:spTgt spid="7171">
                                            <p:txEl>
                                              <p:pRg st="3" end="3"/>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fade">
                                      <p:cBhvr>
                                        <p:cTn id="27" dur="1000"/>
                                        <p:tgtEl>
                                          <p:spTgt spid="7171">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7171">
                                            <p:txEl>
                                              <p:pRg st="5" end="5"/>
                                            </p:txEl>
                                          </p:spTgt>
                                        </p:tgtEl>
                                        <p:attrNameLst>
                                          <p:attrName>style.visibility</p:attrName>
                                        </p:attrNameLst>
                                      </p:cBhvr>
                                      <p:to>
                                        <p:strVal val="visible"/>
                                      </p:to>
                                    </p:set>
                                    <p:animEffect transition="in" filter="fade">
                                      <p:cBhvr>
                                        <p:cTn id="30" dur="1000"/>
                                        <p:tgtEl>
                                          <p:spTgt spid="7171">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7171">
                                            <p:txEl>
                                              <p:pRg st="6" end="6"/>
                                            </p:txEl>
                                          </p:spTgt>
                                        </p:tgtEl>
                                        <p:attrNameLst>
                                          <p:attrName>style.visibility</p:attrName>
                                        </p:attrNameLst>
                                      </p:cBhvr>
                                      <p:to>
                                        <p:strVal val="visible"/>
                                      </p:to>
                                    </p:set>
                                    <p:animEffect transition="in" filter="fade">
                                      <p:cBhvr>
                                        <p:cTn id="33" dur="1000"/>
                                        <p:tgtEl>
                                          <p:spTgt spid="7171">
                                            <p:txEl>
                                              <p:pRg st="6" end="6"/>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0" presetClass="entr" presetSubtype="0" fill="hold" nodeType="clickEffect">
                                  <p:stCondLst>
                                    <p:cond delay="0"/>
                                  </p:stCondLst>
                                  <p:childTnLst>
                                    <p:set>
                                      <p:cBhvr>
                                        <p:cTn id="37" dur="1" fill="hold">
                                          <p:stCondLst>
                                            <p:cond delay="0"/>
                                          </p:stCondLst>
                                        </p:cTn>
                                        <p:tgtEl>
                                          <p:spTgt spid="7171">
                                            <p:txEl>
                                              <p:pRg st="8" end="8"/>
                                            </p:txEl>
                                          </p:spTgt>
                                        </p:tgtEl>
                                        <p:attrNameLst>
                                          <p:attrName>style.visibility</p:attrName>
                                        </p:attrNameLst>
                                      </p:cBhvr>
                                      <p:to>
                                        <p:strVal val="visible"/>
                                      </p:to>
                                    </p:set>
                                    <p:animEffect transition="in" filter="fade">
                                      <p:cBhvr>
                                        <p:cTn id="38" dur="1000"/>
                                        <p:tgtEl>
                                          <p:spTgt spid="7171">
                                            <p:txEl>
                                              <p:pRg st="8" end="8"/>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7171">
                                            <p:txEl>
                                              <p:pRg st="9" end="9"/>
                                            </p:txEl>
                                          </p:spTgt>
                                        </p:tgtEl>
                                        <p:attrNameLst>
                                          <p:attrName>style.visibility</p:attrName>
                                        </p:attrNameLst>
                                      </p:cBhvr>
                                      <p:to>
                                        <p:strVal val="visible"/>
                                      </p:to>
                                    </p:set>
                                    <p:animEffect transition="in" filter="fade">
                                      <p:cBhvr>
                                        <p:cTn id="41" dur="1000"/>
                                        <p:tgtEl>
                                          <p:spTgt spid="7171">
                                            <p:txEl>
                                              <p:pRg st="9" end="9"/>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7171">
                                            <p:txEl>
                                              <p:pRg st="10" end="10"/>
                                            </p:txEl>
                                          </p:spTgt>
                                        </p:tgtEl>
                                        <p:attrNameLst>
                                          <p:attrName>style.visibility</p:attrName>
                                        </p:attrNameLst>
                                      </p:cBhvr>
                                      <p:to>
                                        <p:strVal val="visible"/>
                                      </p:to>
                                    </p:set>
                                    <p:animEffect transition="in" filter="fade">
                                      <p:cBhvr>
                                        <p:cTn id="44" dur="1000"/>
                                        <p:tgtEl>
                                          <p:spTgt spid="717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260350"/>
            <a:ext cx="7772400" cy="865188"/>
          </a:xfrm>
        </p:spPr>
        <p:txBody>
          <a:bodyPr>
            <a:normAutofit/>
          </a:bodyPr>
          <a:lstStyle/>
          <a:p>
            <a:pPr algn="r" fontAlgn="auto">
              <a:spcBef>
                <a:spcPts val="0"/>
              </a:spcBef>
              <a:spcAft>
                <a:spcPts val="0"/>
              </a:spcAft>
              <a:defRPr/>
            </a:pPr>
            <a:r>
              <a:rPr sz="2800" b="1" i="1" dirty="0" smtClean="0">
                <a:solidFill>
                  <a:schemeClr val="accent2">
                    <a:lumMod val="50000"/>
                  </a:schemeClr>
                </a:solidFill>
              </a:rPr>
              <a:t>Opća pravila – članak 11/883</a:t>
            </a:r>
          </a:p>
        </p:txBody>
      </p:sp>
      <p:sp>
        <p:nvSpPr>
          <p:cNvPr id="8195" name="Rectangle 3"/>
          <p:cNvSpPr>
            <a:spLocks noGrp="1" noChangeArrowheads="1"/>
          </p:cNvSpPr>
          <p:nvPr>
            <p:ph idx="1"/>
          </p:nvPr>
        </p:nvSpPr>
        <p:spPr>
          <a:xfrm>
            <a:off x="395288" y="1484585"/>
            <a:ext cx="8424862" cy="5184775"/>
          </a:xfrm>
        </p:spPr>
        <p:txBody>
          <a:bodyPr>
            <a:normAutofit/>
          </a:bodyPr>
          <a:lstStyle/>
          <a:p>
            <a:pPr fontAlgn="auto">
              <a:spcBef>
                <a:spcPct val="0"/>
              </a:spcBef>
              <a:spcAft>
                <a:spcPts val="0"/>
              </a:spcAft>
              <a:buClr>
                <a:schemeClr val="tx2"/>
              </a:buClr>
              <a:buFont typeface="Wingdings" pitchFamily="2" charset="2"/>
              <a:buChar char="§"/>
              <a:defRPr/>
            </a:pPr>
            <a:endParaRPr b="1" i="1" dirty="0" smtClean="0">
              <a:solidFill>
                <a:srgbClr val="000000"/>
              </a:solidFill>
              <a:latin typeface="Arial" charset="0"/>
            </a:endParaRPr>
          </a:p>
          <a:p>
            <a:pPr fontAlgn="auto">
              <a:spcBef>
                <a:spcPct val="0"/>
              </a:spcBef>
              <a:spcAft>
                <a:spcPts val="0"/>
              </a:spcAft>
              <a:buClr>
                <a:schemeClr val="tx2"/>
              </a:buClr>
              <a:buFont typeface="Wingdings" pitchFamily="2" charset="2"/>
              <a:buChar char="§"/>
              <a:defRPr/>
            </a:pPr>
            <a:r>
              <a:rPr b="1" i="1" dirty="0" smtClean="0">
                <a:solidFill>
                  <a:schemeClr val="accent2">
                    <a:lumMod val="75000"/>
                  </a:schemeClr>
                </a:solidFill>
              </a:rPr>
              <a:t>Aktivne osobe</a:t>
            </a:r>
            <a:r>
              <a:rPr dirty="0" smtClean="0">
                <a:solidFill>
                  <a:schemeClr val="accent2">
                    <a:lumMod val="75000"/>
                  </a:schemeClr>
                </a:solidFill>
              </a:rPr>
              <a:t> – </a:t>
            </a:r>
            <a:r>
              <a:rPr sz="2400" dirty="0" smtClean="0">
                <a:solidFill>
                  <a:schemeClr val="accent2">
                    <a:lumMod val="75000"/>
                  </a:schemeClr>
                </a:solidFill>
              </a:rPr>
              <a:t>zaposlene i samozaposlene osobe </a:t>
            </a:r>
          </a:p>
          <a:p>
            <a:pPr fontAlgn="auto">
              <a:spcBef>
                <a:spcPct val="0"/>
              </a:spcBef>
              <a:spcAft>
                <a:spcPts val="0"/>
              </a:spcAft>
              <a:buFont typeface="Wingdings" pitchFamily="2" charset="2"/>
              <a:buNone/>
              <a:defRPr/>
            </a:pPr>
            <a:r>
              <a:rPr sz="2400" dirty="0" smtClean="0">
                <a:solidFill>
                  <a:schemeClr val="accent2">
                    <a:lumMod val="75000"/>
                  </a:schemeClr>
                </a:solidFill>
              </a:rPr>
              <a:t>                                      </a:t>
            </a:r>
            <a:r>
              <a:rPr sz="2400" dirty="0" err="1" smtClean="0">
                <a:solidFill>
                  <a:schemeClr val="accent2">
                    <a:lumMod val="75000"/>
                  </a:schemeClr>
                </a:solidFill>
              </a:rPr>
              <a:t>lex</a:t>
            </a:r>
            <a:r>
              <a:rPr sz="2400" dirty="0" smtClean="0">
                <a:solidFill>
                  <a:schemeClr val="accent2">
                    <a:lumMod val="75000"/>
                  </a:schemeClr>
                </a:solidFill>
              </a:rPr>
              <a:t> </a:t>
            </a:r>
            <a:r>
              <a:rPr sz="2400" dirty="0" err="1" smtClean="0">
                <a:solidFill>
                  <a:schemeClr val="accent2">
                    <a:lumMod val="75000"/>
                  </a:schemeClr>
                </a:solidFill>
              </a:rPr>
              <a:t>loci</a:t>
            </a:r>
            <a:r>
              <a:rPr sz="2400" dirty="0" smtClean="0">
                <a:solidFill>
                  <a:schemeClr val="accent2">
                    <a:lumMod val="75000"/>
                  </a:schemeClr>
                </a:solidFill>
              </a:rPr>
              <a:t> </a:t>
            </a:r>
            <a:r>
              <a:rPr sz="2400" dirty="0" err="1" smtClean="0">
                <a:solidFill>
                  <a:schemeClr val="accent2">
                    <a:lumMod val="75000"/>
                  </a:schemeClr>
                </a:solidFill>
              </a:rPr>
              <a:t>laboris</a:t>
            </a:r>
            <a:r>
              <a:rPr sz="2400" dirty="0" smtClean="0">
                <a:solidFill>
                  <a:schemeClr val="accent2">
                    <a:lumMod val="75000"/>
                  </a:schemeClr>
                </a:solidFill>
              </a:rPr>
              <a:t>, država mjesta rada</a:t>
            </a:r>
          </a:p>
          <a:p>
            <a:pPr fontAlgn="auto">
              <a:spcBef>
                <a:spcPct val="0"/>
              </a:spcBef>
              <a:spcAft>
                <a:spcPts val="0"/>
              </a:spcAft>
              <a:buFont typeface="Wingdings" pitchFamily="2" charset="2"/>
              <a:buNone/>
              <a:defRPr/>
            </a:pPr>
            <a:r>
              <a:rPr sz="2400" dirty="0" smtClean="0">
                <a:solidFill>
                  <a:schemeClr val="accent2">
                    <a:lumMod val="75000"/>
                  </a:schemeClr>
                </a:solidFill>
              </a:rPr>
              <a:t>	(bez obzira gdje osoba živi/gdje je sjedište poslodavca)</a:t>
            </a:r>
          </a:p>
          <a:p>
            <a:pPr fontAlgn="auto">
              <a:spcBef>
                <a:spcPct val="0"/>
              </a:spcBef>
              <a:spcAft>
                <a:spcPts val="0"/>
              </a:spcAft>
              <a:buClr>
                <a:schemeClr val="tx2"/>
              </a:buClr>
              <a:buFont typeface="Wingdings" pitchFamily="2" charset="2"/>
              <a:buChar char="§"/>
              <a:defRPr/>
            </a:pPr>
            <a:endParaRPr b="1" i="1" dirty="0" smtClean="0">
              <a:solidFill>
                <a:schemeClr val="accent2">
                  <a:lumMod val="75000"/>
                </a:schemeClr>
              </a:solidFill>
            </a:endParaRPr>
          </a:p>
          <a:p>
            <a:pPr fontAlgn="auto">
              <a:spcBef>
                <a:spcPct val="0"/>
              </a:spcBef>
              <a:spcAft>
                <a:spcPts val="0"/>
              </a:spcAft>
              <a:buClr>
                <a:schemeClr val="tx2"/>
              </a:buClr>
              <a:buFont typeface="Wingdings" pitchFamily="2" charset="2"/>
              <a:buChar char="§"/>
              <a:defRPr/>
            </a:pPr>
            <a:r>
              <a:rPr b="1" i="1" dirty="0" smtClean="0">
                <a:solidFill>
                  <a:schemeClr val="accent2">
                    <a:lumMod val="75000"/>
                  </a:schemeClr>
                </a:solidFill>
              </a:rPr>
              <a:t>Neaktivne osobe</a:t>
            </a:r>
            <a:r>
              <a:rPr dirty="0" smtClean="0">
                <a:solidFill>
                  <a:schemeClr val="accent2">
                    <a:lumMod val="75000"/>
                  </a:schemeClr>
                </a:solidFill>
              </a:rPr>
              <a:t> – </a:t>
            </a:r>
            <a:r>
              <a:rPr sz="2400" dirty="0" smtClean="0">
                <a:solidFill>
                  <a:schemeClr val="accent2">
                    <a:lumMod val="75000"/>
                  </a:schemeClr>
                </a:solidFill>
              </a:rPr>
              <a:t>prebivalište</a:t>
            </a:r>
          </a:p>
          <a:p>
            <a:pPr fontAlgn="auto">
              <a:spcBef>
                <a:spcPct val="0"/>
              </a:spcBef>
              <a:spcAft>
                <a:spcPts val="0"/>
              </a:spcAft>
              <a:defRPr/>
            </a:pPr>
            <a:endParaRPr sz="2400" dirty="0" smtClean="0">
              <a:solidFill>
                <a:schemeClr val="accent2">
                  <a:lumMod val="75000"/>
                </a:schemeClr>
              </a:solidFill>
            </a:endParaRPr>
          </a:p>
          <a:p>
            <a:pPr fontAlgn="auto">
              <a:spcBef>
                <a:spcPct val="0"/>
              </a:spcBef>
              <a:spcAft>
                <a:spcPts val="0"/>
              </a:spcAft>
              <a:buClr>
                <a:schemeClr val="tx2"/>
              </a:buClr>
              <a:buSzPct val="120000"/>
              <a:defRPr/>
            </a:pPr>
            <a:endParaRPr sz="2400" b="1" dirty="0" smtClean="0">
              <a:solidFill>
                <a:schemeClr val="accent2">
                  <a:lumMod val="75000"/>
                </a:schemeClr>
              </a:solidFill>
            </a:endParaRPr>
          </a:p>
          <a:p>
            <a:pPr fontAlgn="auto">
              <a:spcBef>
                <a:spcPct val="0"/>
              </a:spcBef>
              <a:spcAft>
                <a:spcPts val="0"/>
              </a:spcAft>
              <a:buClr>
                <a:schemeClr val="tx2"/>
              </a:buClr>
              <a:buSzPct val="120000"/>
              <a:defRPr/>
            </a:pPr>
            <a:r>
              <a:rPr sz="2400" b="1" dirty="0" smtClean="0">
                <a:solidFill>
                  <a:schemeClr val="accent2">
                    <a:lumMod val="75000"/>
                  </a:schemeClr>
                </a:solidFill>
              </a:rPr>
              <a:t>Pravila za određene kategorije: državni službenici,</a:t>
            </a:r>
            <a:r>
              <a:rPr sz="2400" dirty="0" smtClean="0">
                <a:solidFill>
                  <a:schemeClr val="accent2">
                    <a:lumMod val="75000"/>
                  </a:schemeClr>
                </a:solidFill>
              </a:rPr>
              <a:t> </a:t>
            </a:r>
            <a:r>
              <a:rPr sz="2400" b="1" dirty="0" smtClean="0">
                <a:solidFill>
                  <a:schemeClr val="accent2">
                    <a:lumMod val="75000"/>
                  </a:schemeClr>
                </a:solidFill>
              </a:rPr>
              <a:t>pomorci, letačko i kabinsko osoblje </a:t>
            </a:r>
            <a:endParaRPr sz="2400" dirty="0" smtClean="0">
              <a:solidFill>
                <a:schemeClr val="accent2">
                  <a:lumMod val="75000"/>
                </a:schemeClr>
              </a:solidFill>
            </a:endParaRPr>
          </a:p>
        </p:txBody>
      </p:sp>
      <p:pic>
        <p:nvPicPr>
          <p:cNvPr id="12292"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5</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0-#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Effect transition="in" filter="fade">
                                      <p:cBhvr>
                                        <p:cTn id="13" dur="1000"/>
                                        <p:tgtEl>
                                          <p:spTgt spid="819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195">
                                            <p:txEl>
                                              <p:pRg st="2" end="2"/>
                                            </p:txEl>
                                          </p:spTgt>
                                        </p:tgtEl>
                                        <p:attrNameLst>
                                          <p:attrName>style.visibility</p:attrName>
                                        </p:attrNameLst>
                                      </p:cBhvr>
                                      <p:to>
                                        <p:strVal val="visible"/>
                                      </p:to>
                                    </p:set>
                                    <p:animEffect transition="in" filter="fade">
                                      <p:cBhvr>
                                        <p:cTn id="16" dur="2000"/>
                                        <p:tgtEl>
                                          <p:spTgt spid="8195">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animEffect transition="in" filter="fade">
                                      <p:cBhvr>
                                        <p:cTn id="19" dur="2000"/>
                                        <p:tgtEl>
                                          <p:spTgt spid="8195">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195">
                                            <p:txEl>
                                              <p:pRg st="5" end="5"/>
                                            </p:txEl>
                                          </p:spTgt>
                                        </p:tgtEl>
                                        <p:attrNameLst>
                                          <p:attrName>style.visibility</p:attrName>
                                        </p:attrNameLst>
                                      </p:cBhvr>
                                      <p:to>
                                        <p:strVal val="visible"/>
                                      </p:to>
                                    </p:set>
                                    <p:animEffect transition="in" filter="fade">
                                      <p:cBhvr>
                                        <p:cTn id="22" dur="1000"/>
                                        <p:tgtEl>
                                          <p:spTgt spid="819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5">
                                            <p:txEl>
                                              <p:pRg st="8" end="8"/>
                                            </p:txEl>
                                          </p:spTgt>
                                        </p:tgtEl>
                                        <p:attrNameLst>
                                          <p:attrName>style.visibility</p:attrName>
                                        </p:attrNameLst>
                                      </p:cBhvr>
                                      <p:to>
                                        <p:strVal val="visible"/>
                                      </p:to>
                                    </p:set>
                                    <p:animEffect transition="in" filter="fade">
                                      <p:cBhvr>
                                        <p:cTn id="27" dur="1000"/>
                                        <p:tgtEl>
                                          <p:spTgt spid="819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a:bodyPr>
          <a:lstStyle/>
          <a:p>
            <a:pPr algn="r" fontAlgn="auto">
              <a:spcBef>
                <a:spcPts val="0"/>
              </a:spcBef>
              <a:spcAft>
                <a:spcPts val="0"/>
              </a:spcAft>
              <a:defRPr/>
            </a:pPr>
            <a:r>
              <a:rPr sz="3200" b="1" i="1" dirty="0" smtClean="0">
                <a:solidFill>
                  <a:schemeClr val="accent2">
                    <a:lumMod val="50000"/>
                  </a:schemeClr>
                </a:solidFill>
              </a:rPr>
              <a:t>Posebna pravila:</a:t>
            </a:r>
          </a:p>
        </p:txBody>
      </p:sp>
      <p:sp>
        <p:nvSpPr>
          <p:cNvPr id="9219" name="Rectangle 3"/>
          <p:cNvSpPr>
            <a:spLocks noGrp="1" noChangeArrowheads="1"/>
          </p:cNvSpPr>
          <p:nvPr>
            <p:ph idx="1"/>
          </p:nvPr>
        </p:nvSpPr>
        <p:spPr>
          <a:xfrm>
            <a:off x="457200" y="1927373"/>
            <a:ext cx="8229600" cy="4525963"/>
          </a:xfrm>
        </p:spPr>
        <p:txBody>
          <a:bodyPr>
            <a:normAutofit/>
          </a:bodyPr>
          <a:lstStyle/>
          <a:p>
            <a:pPr fontAlgn="auto">
              <a:spcBef>
                <a:spcPct val="0"/>
              </a:spcBef>
              <a:spcAft>
                <a:spcPts val="0"/>
              </a:spcAft>
              <a:buSzPct val="125000"/>
              <a:buFont typeface="Wingdings" pitchFamily="2" charset="2"/>
              <a:buNone/>
              <a:defRPr/>
            </a:pPr>
            <a:r>
              <a:rPr dirty="0" smtClean="0">
                <a:solidFill>
                  <a:srgbClr val="000000"/>
                </a:solidFill>
                <a:latin typeface="Arial" charset="0"/>
              </a:rPr>
              <a:t> </a:t>
            </a:r>
          </a:p>
          <a:p>
            <a:pPr fontAlgn="auto">
              <a:spcBef>
                <a:spcPct val="0"/>
              </a:spcBef>
              <a:spcAft>
                <a:spcPts val="0"/>
              </a:spcAft>
              <a:buClr>
                <a:schemeClr val="tx2"/>
              </a:buClr>
              <a:buSzPct val="125000"/>
              <a:buFont typeface="Wingdings" pitchFamily="2" charset="2"/>
              <a:buChar char="§"/>
              <a:defRPr/>
            </a:pPr>
            <a:r>
              <a:rPr b="1" dirty="0" smtClean="0">
                <a:solidFill>
                  <a:schemeClr val="accent1">
                    <a:lumMod val="75000"/>
                  </a:schemeClr>
                </a:solidFill>
              </a:rPr>
              <a:t>Izaslani radnici</a:t>
            </a:r>
            <a:r>
              <a:rPr dirty="0" smtClean="0">
                <a:solidFill>
                  <a:schemeClr val="accent1">
                    <a:lumMod val="75000"/>
                  </a:schemeClr>
                </a:solidFill>
              </a:rPr>
              <a:t> </a:t>
            </a:r>
            <a:r>
              <a:rPr i="1" dirty="0" smtClean="0">
                <a:solidFill>
                  <a:schemeClr val="accent1">
                    <a:lumMod val="75000"/>
                  </a:schemeClr>
                </a:solidFill>
              </a:rPr>
              <a:t>(članak 12/833, </a:t>
            </a:r>
            <a:r>
              <a:rPr dirty="0" smtClean="0">
                <a:solidFill>
                  <a:schemeClr val="accent1">
                    <a:lumMod val="75000"/>
                  </a:schemeClr>
                </a:solidFill>
              </a:rPr>
              <a:t>članak 14/987, Odluka A2 AC</a:t>
            </a:r>
            <a:r>
              <a:rPr i="1" dirty="0" smtClean="0">
                <a:solidFill>
                  <a:schemeClr val="accent1">
                    <a:lumMod val="75000"/>
                  </a:schemeClr>
                </a:solidFill>
              </a:rPr>
              <a:t>)</a:t>
            </a:r>
          </a:p>
          <a:p>
            <a:pPr fontAlgn="auto">
              <a:spcBef>
                <a:spcPct val="0"/>
              </a:spcBef>
              <a:spcAft>
                <a:spcPts val="0"/>
              </a:spcAft>
              <a:buSzPct val="120000"/>
              <a:buFont typeface="Wingdings" pitchFamily="2" charset="2"/>
              <a:buChar char="v"/>
              <a:defRPr/>
            </a:pPr>
            <a:endParaRPr i="1" dirty="0" smtClean="0">
              <a:solidFill>
                <a:schemeClr val="accent1">
                  <a:lumMod val="75000"/>
                </a:schemeClr>
              </a:solidFill>
            </a:endParaRPr>
          </a:p>
          <a:p>
            <a:pPr fontAlgn="auto">
              <a:spcBef>
                <a:spcPct val="0"/>
              </a:spcBef>
              <a:spcAft>
                <a:spcPts val="0"/>
              </a:spcAft>
              <a:buClr>
                <a:schemeClr val="tx2"/>
              </a:buClr>
              <a:buSzPct val="125000"/>
              <a:buFont typeface="Wingdings" pitchFamily="2" charset="2"/>
              <a:buChar char="§"/>
              <a:defRPr/>
            </a:pPr>
            <a:r>
              <a:rPr b="1" dirty="0" smtClean="0">
                <a:solidFill>
                  <a:schemeClr val="accent1">
                    <a:lumMod val="75000"/>
                  </a:schemeClr>
                </a:solidFill>
              </a:rPr>
              <a:t>Istodoban rad u dvije ili više država članica</a:t>
            </a:r>
            <a:r>
              <a:rPr dirty="0" smtClean="0">
                <a:solidFill>
                  <a:schemeClr val="accent1">
                    <a:lumMod val="75000"/>
                  </a:schemeClr>
                </a:solidFill>
              </a:rPr>
              <a:t> </a:t>
            </a:r>
            <a:r>
              <a:rPr i="1" dirty="0" smtClean="0">
                <a:solidFill>
                  <a:schemeClr val="accent1">
                    <a:lumMod val="75000"/>
                  </a:schemeClr>
                </a:solidFill>
              </a:rPr>
              <a:t>(članak 13/883, članak 16/987)</a:t>
            </a:r>
          </a:p>
        </p:txBody>
      </p:sp>
      <p:pic>
        <p:nvPicPr>
          <p:cNvPr id="13316"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6</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additive="base">
                                        <p:cTn id="7" dur="500" fill="hold"/>
                                        <p:tgtEl>
                                          <p:spTgt spid="72706"/>
                                        </p:tgtEl>
                                        <p:attrNameLst>
                                          <p:attrName>ppt_x</p:attrName>
                                        </p:attrNameLst>
                                      </p:cBhvr>
                                      <p:tavLst>
                                        <p:tav tm="0">
                                          <p:val>
                                            <p:strVal val="0-#ppt_w/2"/>
                                          </p:val>
                                        </p:tav>
                                        <p:tav tm="100000">
                                          <p:val>
                                            <p:strVal val="#ppt_x"/>
                                          </p:val>
                                        </p:tav>
                                      </p:tavLst>
                                    </p:anim>
                                    <p:anim calcmode="lin" valueType="num">
                                      <p:cBhvr additive="base">
                                        <p:cTn id="8" dur="500" fill="hold"/>
                                        <p:tgtEl>
                                          <p:spTgt spid="727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Effect transition="in" filter="fade">
                                      <p:cBhvr>
                                        <p:cTn id="13" dur="1000"/>
                                        <p:tgtEl>
                                          <p:spTgt spid="9219">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219">
                                            <p:txEl>
                                              <p:pRg st="3" end="3"/>
                                            </p:txEl>
                                          </p:spTgt>
                                        </p:tgtEl>
                                        <p:attrNameLst>
                                          <p:attrName>style.visibility</p:attrName>
                                        </p:attrNameLst>
                                      </p:cBhvr>
                                      <p:to>
                                        <p:strVal val="visible"/>
                                      </p:to>
                                    </p:set>
                                    <p:animEffect transition="in" filter="fade">
                                      <p:cBhvr>
                                        <p:cTn id="16" dur="1000"/>
                                        <p:tgtEl>
                                          <p:spTgt spid="9219">
                                            <p:txEl>
                                              <p:pRg st="3" end="3"/>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xit" presetSubtype="2" fill="hold" nodeType="clickEffect">
                                  <p:stCondLst>
                                    <p:cond delay="0"/>
                                  </p:stCondLst>
                                  <p:childTnLst>
                                    <p:anim calcmode="lin" valueType="num">
                                      <p:cBhvr additive="base">
                                        <p:cTn id="20" dur="500"/>
                                        <p:tgtEl>
                                          <p:spTgt spid="9219">
                                            <p:txEl>
                                              <p:pRg st="3" end="3"/>
                                            </p:txEl>
                                          </p:spTgt>
                                        </p:tgtEl>
                                        <p:attrNameLst>
                                          <p:attrName>ppt_x</p:attrName>
                                        </p:attrNameLst>
                                      </p:cBhvr>
                                      <p:tavLst>
                                        <p:tav tm="0">
                                          <p:val>
                                            <p:strVal val="ppt_x"/>
                                          </p:val>
                                        </p:tav>
                                        <p:tav tm="100000">
                                          <p:val>
                                            <p:strVal val="1+ppt_w/2"/>
                                          </p:val>
                                        </p:tav>
                                      </p:tavLst>
                                    </p:anim>
                                    <p:anim calcmode="lin" valueType="num">
                                      <p:cBhvr additive="base">
                                        <p:cTn id="21" dur="500"/>
                                        <p:tgtEl>
                                          <p:spTgt spid="9219">
                                            <p:txEl>
                                              <p:pRg st="3" end="3"/>
                                            </p:txEl>
                                          </p:spTgt>
                                        </p:tgtEl>
                                        <p:attrNameLst>
                                          <p:attrName>ppt_y</p:attrName>
                                        </p:attrNameLst>
                                      </p:cBhvr>
                                      <p:tavLst>
                                        <p:tav tm="0">
                                          <p:val>
                                            <p:strVal val="ppt_y"/>
                                          </p:val>
                                        </p:tav>
                                        <p:tav tm="100000">
                                          <p:val>
                                            <p:strVal val="ppt_y"/>
                                          </p:val>
                                        </p:tav>
                                      </p:tavLst>
                                    </p:anim>
                                    <p:set>
                                      <p:cBhvr>
                                        <p:cTn id="22" dur="1" fill="hold">
                                          <p:stCondLst>
                                            <p:cond delay="499"/>
                                          </p:stCondLst>
                                        </p:cTn>
                                        <p:tgtEl>
                                          <p:spTgt spid="921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549275"/>
            <a:ext cx="7772400" cy="1079500"/>
          </a:xfrm>
        </p:spPr>
        <p:txBody>
          <a:bodyPr>
            <a:normAutofit/>
          </a:bodyPr>
          <a:lstStyle/>
          <a:p>
            <a:pPr algn="r" fontAlgn="auto">
              <a:spcBef>
                <a:spcPts val="0"/>
              </a:spcBef>
              <a:spcAft>
                <a:spcPts val="0"/>
              </a:spcAft>
              <a:defRPr/>
            </a:pPr>
            <a:r>
              <a:rPr sz="2800" b="1" i="1" dirty="0" smtClean="0">
                <a:solidFill>
                  <a:schemeClr val="accent2">
                    <a:lumMod val="50000"/>
                  </a:schemeClr>
                </a:solidFill>
              </a:rPr>
              <a:t>Posebno pravilo – Izaslani radnici</a:t>
            </a:r>
            <a:br>
              <a:rPr sz="2800" b="1" i="1" dirty="0" smtClean="0">
                <a:solidFill>
                  <a:schemeClr val="accent2">
                    <a:lumMod val="50000"/>
                  </a:schemeClr>
                </a:solidFill>
              </a:rPr>
            </a:br>
            <a:r>
              <a:rPr sz="2800" i="1" dirty="0" smtClean="0">
                <a:solidFill>
                  <a:schemeClr val="accent2">
                    <a:lumMod val="50000"/>
                  </a:schemeClr>
                </a:solidFill>
              </a:rPr>
              <a:t>(članak 12/833)</a:t>
            </a:r>
            <a:endParaRPr sz="2800" b="1" i="1" dirty="0" smtClean="0">
              <a:solidFill>
                <a:schemeClr val="accent2">
                  <a:lumMod val="50000"/>
                </a:schemeClr>
              </a:solidFill>
            </a:endParaRPr>
          </a:p>
        </p:txBody>
      </p:sp>
      <p:sp>
        <p:nvSpPr>
          <p:cNvPr id="10243" name="Rectangle 3"/>
          <p:cNvSpPr>
            <a:spLocks noGrp="1" noChangeArrowheads="1"/>
          </p:cNvSpPr>
          <p:nvPr>
            <p:ph idx="1"/>
          </p:nvPr>
        </p:nvSpPr>
        <p:spPr>
          <a:xfrm>
            <a:off x="685800" y="2132285"/>
            <a:ext cx="7772400" cy="4537075"/>
          </a:xfrm>
        </p:spPr>
        <p:txBody>
          <a:bodyPr>
            <a:normAutofit/>
          </a:bodyPr>
          <a:lstStyle/>
          <a:p>
            <a:pPr fontAlgn="auto">
              <a:spcBef>
                <a:spcPct val="0"/>
              </a:spcBef>
              <a:spcAft>
                <a:spcPts val="0"/>
              </a:spcAft>
              <a:buClr>
                <a:schemeClr val="tx2"/>
              </a:buClr>
              <a:buSzPct val="125000"/>
              <a:buFont typeface="Wingdings" pitchFamily="2" charset="2"/>
              <a:buChar char="§"/>
              <a:defRPr/>
            </a:pPr>
            <a:r>
              <a:rPr sz="2400" b="1" dirty="0" smtClean="0">
                <a:solidFill>
                  <a:schemeClr val="accent2">
                    <a:lumMod val="75000"/>
                  </a:schemeClr>
                </a:solidFill>
              </a:rPr>
              <a:t>Definicija:</a:t>
            </a:r>
          </a:p>
          <a:p>
            <a:pPr lvl="1" fontAlgn="auto">
              <a:spcBef>
                <a:spcPct val="0"/>
              </a:spcBef>
              <a:spcAft>
                <a:spcPts val="0"/>
              </a:spcAft>
              <a:buClr>
                <a:schemeClr val="tx2"/>
              </a:buClr>
              <a:buSzPct val="120000"/>
              <a:defRPr/>
            </a:pPr>
            <a:r>
              <a:rPr dirty="0" smtClean="0">
                <a:solidFill>
                  <a:schemeClr val="accent2">
                    <a:lumMod val="75000"/>
                  </a:schemeClr>
                </a:solidFill>
              </a:rPr>
              <a:t>Zaposlene i samozaposlene osobe</a:t>
            </a:r>
          </a:p>
          <a:p>
            <a:pPr lvl="1" fontAlgn="auto">
              <a:spcBef>
                <a:spcPct val="0"/>
              </a:spcBef>
              <a:spcAft>
                <a:spcPts val="0"/>
              </a:spcAft>
              <a:buClr>
                <a:schemeClr val="tx2"/>
              </a:buClr>
              <a:buSzPct val="120000"/>
              <a:defRPr/>
            </a:pPr>
            <a:r>
              <a:rPr dirty="0" smtClean="0">
                <a:solidFill>
                  <a:schemeClr val="accent2">
                    <a:lumMod val="75000"/>
                  </a:schemeClr>
                </a:solidFill>
              </a:rPr>
              <a:t>Koje je poslodavac izaslao u drugu državu članicu</a:t>
            </a:r>
          </a:p>
          <a:p>
            <a:pPr lvl="1" fontAlgn="auto">
              <a:spcBef>
                <a:spcPct val="0"/>
              </a:spcBef>
              <a:spcAft>
                <a:spcPts val="0"/>
              </a:spcAft>
              <a:buClr>
                <a:schemeClr val="tx2"/>
              </a:buClr>
              <a:buSzPct val="120000"/>
              <a:defRPr/>
            </a:pPr>
            <a:r>
              <a:rPr dirty="0" smtClean="0">
                <a:solidFill>
                  <a:schemeClr val="accent2">
                    <a:lumMod val="75000"/>
                  </a:schemeClr>
                </a:solidFill>
              </a:rPr>
              <a:t>Radi obavljanja određenog posla za tog poslodavca</a:t>
            </a:r>
          </a:p>
          <a:p>
            <a:pPr lvl="1" fontAlgn="auto">
              <a:spcBef>
                <a:spcPct val="0"/>
              </a:spcBef>
              <a:spcAft>
                <a:spcPts val="0"/>
              </a:spcAft>
              <a:buClr>
                <a:schemeClr val="tx2"/>
              </a:buClr>
              <a:buSzPct val="120000"/>
              <a:defRPr/>
            </a:pPr>
            <a:r>
              <a:rPr dirty="0" smtClean="0">
                <a:solidFill>
                  <a:schemeClr val="accent2">
                    <a:lumMod val="75000"/>
                  </a:schemeClr>
                </a:solidFill>
              </a:rPr>
              <a:t>Privremeno, u određenom razdoblju</a:t>
            </a:r>
          </a:p>
          <a:p>
            <a:pPr fontAlgn="auto">
              <a:spcBef>
                <a:spcPct val="0"/>
              </a:spcBef>
              <a:spcAft>
                <a:spcPts val="0"/>
              </a:spcAft>
              <a:defRPr/>
            </a:pPr>
            <a:endParaRPr i="1" dirty="0" smtClean="0">
              <a:solidFill>
                <a:schemeClr val="accent2">
                  <a:lumMod val="75000"/>
                </a:schemeClr>
              </a:solidFill>
            </a:endParaRPr>
          </a:p>
          <a:p>
            <a:pPr fontAlgn="auto">
              <a:spcBef>
                <a:spcPct val="0"/>
              </a:spcBef>
              <a:spcAft>
                <a:spcPts val="0"/>
              </a:spcAft>
              <a:buClr>
                <a:schemeClr val="tx2"/>
              </a:buClr>
              <a:buSzPct val="130000"/>
              <a:buFont typeface="Wingdings" pitchFamily="2" charset="2"/>
              <a:buChar char="§"/>
              <a:defRPr/>
            </a:pPr>
            <a:r>
              <a:rPr sz="2400" b="1" i="1" dirty="0" smtClean="0">
                <a:solidFill>
                  <a:schemeClr val="accent2">
                    <a:lumMod val="75000"/>
                  </a:schemeClr>
                </a:solidFill>
              </a:rPr>
              <a:t>Primjenjuje se i nadalje zakonodavstvo prve države članice</a:t>
            </a:r>
            <a:endParaRPr sz="2400" dirty="0" smtClean="0">
              <a:solidFill>
                <a:schemeClr val="accent2">
                  <a:lumMod val="75000"/>
                </a:schemeClr>
              </a:solidFill>
            </a:endParaRPr>
          </a:p>
        </p:txBody>
      </p:sp>
      <p:pic>
        <p:nvPicPr>
          <p:cNvPr id="14340"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7</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0-#ppt_w/2"/>
                                          </p:val>
                                        </p:tav>
                                        <p:tav tm="100000">
                                          <p:val>
                                            <p:strVal val="#ppt_x"/>
                                          </p:val>
                                        </p:tav>
                                      </p:tavLst>
                                    </p:anim>
                                    <p:anim calcmode="lin" valueType="num">
                                      <p:cBhvr additive="base">
                                        <p:cTn id="8" dur="5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0243">
                                            <p:txEl>
                                              <p:pRg st="0" end="0"/>
                                            </p:txEl>
                                          </p:spTgt>
                                        </p:tgtEl>
                                        <p:attrNameLst>
                                          <p:attrName>style.visibility</p:attrName>
                                        </p:attrNameLst>
                                      </p:cBhvr>
                                      <p:to>
                                        <p:strVal val="visible"/>
                                      </p:to>
                                    </p:set>
                                    <p:animEffect transition="in" filter="fade">
                                      <p:cBhvr>
                                        <p:cTn id="13" dur="1000"/>
                                        <p:tgtEl>
                                          <p:spTgt spid="1024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0243">
                                            <p:txEl>
                                              <p:pRg st="1" end="1"/>
                                            </p:txEl>
                                          </p:spTgt>
                                        </p:tgtEl>
                                        <p:attrNameLst>
                                          <p:attrName>style.visibility</p:attrName>
                                        </p:attrNameLst>
                                      </p:cBhvr>
                                      <p:to>
                                        <p:strVal val="visible"/>
                                      </p:to>
                                    </p:set>
                                    <p:animEffect transition="in" filter="fade">
                                      <p:cBhvr>
                                        <p:cTn id="16" dur="1000"/>
                                        <p:tgtEl>
                                          <p:spTgt spid="10243">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Effect transition="in" filter="fade">
                                      <p:cBhvr>
                                        <p:cTn id="19" dur="1000"/>
                                        <p:tgtEl>
                                          <p:spTgt spid="1024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fade">
                                      <p:cBhvr>
                                        <p:cTn id="22" dur="1000"/>
                                        <p:tgtEl>
                                          <p:spTgt spid="1024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0243">
                                            <p:txEl>
                                              <p:pRg st="4" end="4"/>
                                            </p:txEl>
                                          </p:spTgt>
                                        </p:tgtEl>
                                        <p:attrNameLst>
                                          <p:attrName>style.visibility</p:attrName>
                                        </p:attrNameLst>
                                      </p:cBhvr>
                                      <p:to>
                                        <p:strVal val="visible"/>
                                      </p:to>
                                    </p:set>
                                    <p:animEffect transition="in" filter="fade">
                                      <p:cBhvr>
                                        <p:cTn id="25" dur="1000"/>
                                        <p:tgtEl>
                                          <p:spTgt spid="1024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0243">
                                            <p:txEl>
                                              <p:pRg st="6" end="6"/>
                                            </p:txEl>
                                          </p:spTgt>
                                        </p:tgtEl>
                                        <p:attrNameLst>
                                          <p:attrName>style.visibility</p:attrName>
                                        </p:attrNameLst>
                                      </p:cBhvr>
                                      <p:to>
                                        <p:strVal val="visible"/>
                                      </p:to>
                                    </p:set>
                                    <p:animEffect transition="in" filter="fade">
                                      <p:cBhvr>
                                        <p:cTn id="30" dur="10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algn="r" fontAlgn="auto">
              <a:spcBef>
                <a:spcPts val="0"/>
              </a:spcBef>
              <a:spcAft>
                <a:spcPts val="0"/>
              </a:spcAft>
              <a:defRPr/>
            </a:pPr>
            <a:r>
              <a:rPr sz="3200" b="1" i="1" dirty="0" smtClean="0">
                <a:solidFill>
                  <a:schemeClr val="accent2">
                    <a:lumMod val="50000"/>
                  </a:schemeClr>
                </a:solidFill>
              </a:rPr>
              <a:t>Posebna pravila:</a:t>
            </a:r>
          </a:p>
        </p:txBody>
      </p:sp>
      <p:sp>
        <p:nvSpPr>
          <p:cNvPr id="81923" name="Rectangle 3"/>
          <p:cNvSpPr>
            <a:spLocks noGrp="1" noChangeArrowheads="1"/>
          </p:cNvSpPr>
          <p:nvPr>
            <p:ph idx="1"/>
          </p:nvPr>
        </p:nvSpPr>
        <p:spPr>
          <a:xfrm>
            <a:off x="457200" y="1927373"/>
            <a:ext cx="8229600" cy="4525963"/>
          </a:xfrm>
        </p:spPr>
        <p:txBody>
          <a:bodyPr>
            <a:normAutofit/>
          </a:bodyPr>
          <a:lstStyle/>
          <a:p>
            <a:pPr fontAlgn="auto">
              <a:spcBef>
                <a:spcPct val="0"/>
              </a:spcBef>
              <a:spcAft>
                <a:spcPts val="0"/>
              </a:spcAft>
              <a:buSzPct val="125000"/>
              <a:buFont typeface="Wingdings" pitchFamily="2" charset="2"/>
              <a:buNone/>
              <a:defRPr/>
            </a:pPr>
            <a:r>
              <a:rPr dirty="0" smtClean="0">
                <a:solidFill>
                  <a:srgbClr val="000000"/>
                </a:solidFill>
                <a:latin typeface="Arial" charset="0"/>
              </a:rPr>
              <a:t> </a:t>
            </a:r>
          </a:p>
          <a:p>
            <a:pPr fontAlgn="auto">
              <a:spcBef>
                <a:spcPct val="0"/>
              </a:spcBef>
              <a:spcAft>
                <a:spcPts val="0"/>
              </a:spcAft>
              <a:buClr>
                <a:srgbClr val="00CCFF"/>
              </a:buClr>
              <a:buSzPct val="125000"/>
              <a:buFont typeface="Wingdings" pitchFamily="2" charset="2"/>
              <a:buChar char="§"/>
              <a:defRPr/>
            </a:pPr>
            <a:r>
              <a:rPr b="1" dirty="0" smtClean="0">
                <a:solidFill>
                  <a:srgbClr val="00CCFF"/>
                </a:solidFill>
              </a:rPr>
              <a:t>Izaslani radnici</a:t>
            </a:r>
            <a:r>
              <a:rPr dirty="0" smtClean="0">
                <a:solidFill>
                  <a:srgbClr val="00CCFF"/>
                </a:solidFill>
              </a:rPr>
              <a:t> </a:t>
            </a:r>
            <a:r>
              <a:rPr i="1" dirty="0" smtClean="0">
                <a:solidFill>
                  <a:srgbClr val="00CCFF"/>
                </a:solidFill>
              </a:rPr>
              <a:t>(članak 12/833, </a:t>
            </a:r>
            <a:r>
              <a:rPr dirty="0" smtClean="0">
                <a:solidFill>
                  <a:srgbClr val="00CCFF"/>
                </a:solidFill>
              </a:rPr>
              <a:t>članak  14/987, Odluka A2 AC</a:t>
            </a:r>
            <a:r>
              <a:rPr i="1" dirty="0" smtClean="0">
                <a:solidFill>
                  <a:srgbClr val="00CCFF"/>
                </a:solidFill>
              </a:rPr>
              <a:t>)</a:t>
            </a:r>
          </a:p>
          <a:p>
            <a:pPr fontAlgn="auto">
              <a:spcBef>
                <a:spcPct val="0"/>
              </a:spcBef>
              <a:spcAft>
                <a:spcPts val="0"/>
              </a:spcAft>
              <a:buSzPct val="120000"/>
              <a:buFont typeface="Wingdings" pitchFamily="2" charset="2"/>
              <a:buChar char="v"/>
              <a:defRPr/>
            </a:pPr>
            <a:endParaRPr i="1" dirty="0" smtClean="0">
              <a:solidFill>
                <a:srgbClr val="00CCFF"/>
              </a:solidFill>
            </a:endParaRPr>
          </a:p>
          <a:p>
            <a:pPr fontAlgn="auto">
              <a:spcBef>
                <a:spcPct val="0"/>
              </a:spcBef>
              <a:spcAft>
                <a:spcPts val="0"/>
              </a:spcAft>
              <a:buClr>
                <a:schemeClr val="tx2"/>
              </a:buClr>
              <a:buSzPct val="125000"/>
              <a:buFont typeface="Wingdings" pitchFamily="2" charset="2"/>
              <a:buChar char="§"/>
              <a:defRPr/>
            </a:pPr>
            <a:r>
              <a:rPr b="1" dirty="0" smtClean="0">
                <a:solidFill>
                  <a:schemeClr val="accent2">
                    <a:lumMod val="75000"/>
                  </a:schemeClr>
                </a:solidFill>
              </a:rPr>
              <a:t>Istodoban rad u dvije ili više država članica</a:t>
            </a:r>
            <a:r>
              <a:rPr dirty="0" smtClean="0">
                <a:solidFill>
                  <a:schemeClr val="accent2">
                    <a:lumMod val="75000"/>
                  </a:schemeClr>
                </a:solidFill>
              </a:rPr>
              <a:t> </a:t>
            </a:r>
            <a:r>
              <a:rPr i="1" dirty="0" smtClean="0">
                <a:solidFill>
                  <a:schemeClr val="accent2">
                    <a:lumMod val="75000"/>
                  </a:schemeClr>
                </a:solidFill>
              </a:rPr>
              <a:t>(članak 13/883, članak 14/987)</a:t>
            </a:r>
          </a:p>
        </p:txBody>
      </p:sp>
      <p:pic>
        <p:nvPicPr>
          <p:cNvPr id="15364" name="Slika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8</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2" fill="hold" nodeType="clickEffect">
                                  <p:stCondLst>
                                    <p:cond delay="0"/>
                                  </p:stCondLst>
                                  <p:childTnLst>
                                    <p:anim calcmode="lin" valueType="num">
                                      <p:cBhvr additive="base">
                                        <p:cTn id="6" dur="500"/>
                                        <p:tgtEl>
                                          <p:spTgt spid="81923">
                                            <p:txEl>
                                              <p:pRg st="1" end="1"/>
                                            </p:txEl>
                                          </p:spTgt>
                                        </p:tgtEl>
                                        <p:attrNameLst>
                                          <p:attrName>ppt_x</p:attrName>
                                        </p:attrNameLst>
                                      </p:cBhvr>
                                      <p:tavLst>
                                        <p:tav tm="0">
                                          <p:val>
                                            <p:strVal val="ppt_x"/>
                                          </p:val>
                                        </p:tav>
                                        <p:tav tm="100000">
                                          <p:val>
                                            <p:strVal val="1+ppt_w/2"/>
                                          </p:val>
                                        </p:tav>
                                      </p:tavLst>
                                    </p:anim>
                                    <p:anim calcmode="lin" valueType="num">
                                      <p:cBhvr additive="base">
                                        <p:cTn id="7" dur="500"/>
                                        <p:tgtEl>
                                          <p:spTgt spid="81923">
                                            <p:txEl>
                                              <p:pRg st="1" end="1"/>
                                            </p:txEl>
                                          </p:spTgt>
                                        </p:tgtEl>
                                        <p:attrNameLst>
                                          <p:attrName>ppt_y</p:attrName>
                                        </p:attrNameLst>
                                      </p:cBhvr>
                                      <p:tavLst>
                                        <p:tav tm="0">
                                          <p:val>
                                            <p:strVal val="ppt_y"/>
                                          </p:val>
                                        </p:tav>
                                        <p:tav tm="100000">
                                          <p:val>
                                            <p:strVal val="ppt_y"/>
                                          </p:val>
                                        </p:tav>
                                      </p:tavLst>
                                    </p:anim>
                                    <p:set>
                                      <p:cBhvr>
                                        <p:cTn id="8" dur="1" fill="hold">
                                          <p:stCondLst>
                                            <p:cond delay="499"/>
                                          </p:stCondLst>
                                        </p:cTn>
                                        <p:tgtEl>
                                          <p:spTgt spid="8192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23850" y="404813"/>
            <a:ext cx="8424863" cy="1439862"/>
          </a:xfrm>
        </p:spPr>
        <p:txBody>
          <a:bodyPr>
            <a:normAutofit/>
          </a:bodyPr>
          <a:lstStyle/>
          <a:p>
            <a:pPr algn="r" fontAlgn="auto">
              <a:spcBef>
                <a:spcPts val="0"/>
              </a:spcBef>
              <a:spcAft>
                <a:spcPts val="0"/>
              </a:spcAft>
              <a:defRPr/>
            </a:pPr>
            <a:r>
              <a:rPr sz="2800" b="1" i="1" dirty="0" smtClean="0">
                <a:solidFill>
                  <a:schemeClr val="accent2">
                    <a:lumMod val="50000"/>
                  </a:schemeClr>
                </a:solidFill>
              </a:rPr>
              <a:t>Posebna pravila – </a:t>
            </a:r>
            <a:r>
              <a:rPr sz="2800" i="1" dirty="0" smtClean="0">
                <a:solidFill>
                  <a:schemeClr val="accent2">
                    <a:lumMod val="50000"/>
                  </a:schemeClr>
                </a:solidFill>
              </a:rPr>
              <a:t>istodoban rad u dvije ili više država članica (članak 13/883, članak 14/987, Uredba 465/2012)</a:t>
            </a:r>
          </a:p>
        </p:txBody>
      </p:sp>
      <p:sp>
        <p:nvSpPr>
          <p:cNvPr id="15363" name="Rectangle 3"/>
          <p:cNvSpPr>
            <a:spLocks noGrp="1" noChangeArrowheads="1"/>
          </p:cNvSpPr>
          <p:nvPr>
            <p:ph idx="1"/>
          </p:nvPr>
        </p:nvSpPr>
        <p:spPr>
          <a:xfrm>
            <a:off x="395288" y="1916113"/>
            <a:ext cx="8280400" cy="4537075"/>
          </a:xfrm>
        </p:spPr>
        <p:txBody>
          <a:bodyPr>
            <a:normAutofit/>
          </a:bodyPr>
          <a:lstStyle/>
          <a:p>
            <a:pPr marL="609600" indent="-609600" fontAlgn="auto">
              <a:spcBef>
                <a:spcPts val="580"/>
              </a:spcBef>
              <a:spcAft>
                <a:spcPts val="0"/>
              </a:spcAft>
              <a:buClr>
                <a:srgbClr val="FFCC00"/>
              </a:buClr>
              <a:buSzPct val="120000"/>
              <a:buFont typeface="Wingdings" pitchFamily="2" charset="2"/>
              <a:buChar char="§"/>
              <a:defRPr/>
            </a:pPr>
            <a:r>
              <a:rPr b="1" i="1" dirty="0" smtClean="0">
                <a:solidFill>
                  <a:schemeClr val="accent2">
                    <a:lumMod val="75000"/>
                  </a:schemeClr>
                </a:solidFill>
              </a:rPr>
              <a:t>Zaposlene osobe:</a:t>
            </a:r>
          </a:p>
          <a:p>
            <a:pPr marL="1524000" lvl="2" indent="-609600" fontAlgn="auto">
              <a:spcBef>
                <a:spcPts val="370"/>
              </a:spcBef>
              <a:spcAft>
                <a:spcPts val="0"/>
              </a:spcAft>
              <a:buClr>
                <a:srgbClr val="0000CC"/>
              </a:buClr>
              <a:buSzPct val="110000"/>
              <a:buFontTx/>
              <a:buAutoNum type="alphaUcPeriod"/>
              <a:defRPr/>
            </a:pPr>
            <a:r>
              <a:rPr b="1" i="1" dirty="0" smtClean="0">
                <a:solidFill>
                  <a:schemeClr val="accent2">
                    <a:lumMod val="75000"/>
                  </a:schemeClr>
                </a:solidFill>
              </a:rPr>
              <a:t>Prebivalište </a:t>
            </a:r>
          </a:p>
          <a:p>
            <a:pPr marL="1981200" lvl="3" indent="-609600" fontAlgn="auto">
              <a:spcBef>
                <a:spcPts val="370"/>
              </a:spcBef>
              <a:spcAft>
                <a:spcPts val="0"/>
              </a:spcAft>
              <a:buClr>
                <a:srgbClr val="0000CC"/>
              </a:buClr>
              <a:buFont typeface="Wingdings" pitchFamily="2" charset="2"/>
              <a:buAutoNum type="arabicPeriod"/>
              <a:defRPr/>
            </a:pPr>
            <a:r>
              <a:rPr dirty="0" smtClean="0">
                <a:solidFill>
                  <a:schemeClr val="accent2">
                    <a:lumMod val="75000"/>
                  </a:schemeClr>
                </a:solidFill>
              </a:rPr>
              <a:t>ako</a:t>
            </a:r>
            <a:r>
              <a:rPr b="1" i="1" dirty="0" smtClean="0">
                <a:solidFill>
                  <a:schemeClr val="accent2">
                    <a:lumMod val="75000"/>
                  </a:schemeClr>
                </a:solidFill>
              </a:rPr>
              <a:t> </a:t>
            </a:r>
            <a:r>
              <a:rPr dirty="0" smtClean="0">
                <a:solidFill>
                  <a:schemeClr val="accent2">
                    <a:lumMod val="75000"/>
                  </a:schemeClr>
                </a:solidFill>
              </a:rPr>
              <a:t>obavlja </a:t>
            </a:r>
            <a:r>
              <a:rPr b="1" dirty="0" smtClean="0">
                <a:solidFill>
                  <a:schemeClr val="accent2">
                    <a:lumMod val="75000"/>
                  </a:schemeClr>
                </a:solidFill>
              </a:rPr>
              <a:t>znatan dio </a:t>
            </a:r>
            <a:r>
              <a:rPr dirty="0" smtClean="0">
                <a:solidFill>
                  <a:schemeClr val="accent2">
                    <a:lumMod val="75000"/>
                  </a:schemeClr>
                </a:solidFill>
              </a:rPr>
              <a:t>svog rada u toj državi (količinski znatan, ako je manji od 25% smatra se da nije znatan)</a:t>
            </a:r>
          </a:p>
          <a:p>
            <a:pPr marL="1981200" lvl="3" indent="-609600" fontAlgn="auto">
              <a:spcBef>
                <a:spcPts val="370"/>
              </a:spcBef>
              <a:spcAft>
                <a:spcPts val="0"/>
              </a:spcAft>
              <a:buClr>
                <a:srgbClr val="0000CC"/>
              </a:buClr>
              <a:buFont typeface="Wingdings" pitchFamily="2" charset="2"/>
              <a:buAutoNum type="arabicPeriod"/>
              <a:defRPr/>
            </a:pPr>
            <a:r>
              <a:rPr dirty="0" smtClean="0">
                <a:solidFill>
                  <a:schemeClr val="accent2">
                    <a:lumMod val="75000"/>
                  </a:schemeClr>
                </a:solidFill>
              </a:rPr>
              <a:t>zaposlena kod </a:t>
            </a:r>
            <a:r>
              <a:rPr b="1" dirty="0" smtClean="0">
                <a:solidFill>
                  <a:schemeClr val="accent2">
                    <a:lumMod val="75000"/>
                  </a:schemeClr>
                </a:solidFill>
              </a:rPr>
              <a:t>više poslodavaca </a:t>
            </a:r>
            <a:r>
              <a:rPr dirty="0" smtClean="0">
                <a:solidFill>
                  <a:schemeClr val="accent2">
                    <a:lumMod val="75000"/>
                  </a:schemeClr>
                </a:solidFill>
              </a:rPr>
              <a:t>čija su registrirana sjedišta ili mjesta poslovanja u </a:t>
            </a:r>
            <a:r>
              <a:rPr b="1" dirty="0" smtClean="0">
                <a:solidFill>
                  <a:schemeClr val="accent2">
                    <a:lumMod val="75000"/>
                  </a:schemeClr>
                </a:solidFill>
              </a:rPr>
              <a:t>različitim državama </a:t>
            </a:r>
          </a:p>
          <a:p>
            <a:pPr marL="1371600" lvl="3" indent="0" fontAlgn="auto">
              <a:spcBef>
                <a:spcPts val="370"/>
              </a:spcBef>
              <a:spcAft>
                <a:spcPts val="0"/>
              </a:spcAft>
              <a:buClr>
                <a:srgbClr val="FFCC00"/>
              </a:buClr>
              <a:buFontTx/>
              <a:buNone/>
              <a:defRPr/>
            </a:pPr>
            <a:r>
              <a:rPr dirty="0">
                <a:solidFill>
                  <a:schemeClr val="accent2">
                    <a:lumMod val="75000"/>
                  </a:schemeClr>
                </a:solidFill>
              </a:rPr>
              <a:t> </a:t>
            </a:r>
            <a:r>
              <a:rPr dirty="0" smtClean="0">
                <a:solidFill>
                  <a:schemeClr val="accent2">
                    <a:lumMod val="75000"/>
                  </a:schemeClr>
                </a:solidFill>
              </a:rPr>
              <a:t>        (ili nije iz EU)</a:t>
            </a:r>
          </a:p>
          <a:p>
            <a:pPr marL="1524000" lvl="2" indent="-609600" fontAlgn="auto">
              <a:spcBef>
                <a:spcPts val="370"/>
              </a:spcBef>
              <a:spcAft>
                <a:spcPts val="0"/>
              </a:spcAft>
              <a:buClr>
                <a:srgbClr val="0000CC"/>
              </a:buClr>
              <a:buSzPct val="110000"/>
              <a:buFontTx/>
              <a:buAutoNum type="alphaUcPeriod"/>
              <a:defRPr/>
            </a:pPr>
            <a:r>
              <a:rPr b="1" i="1" dirty="0" smtClean="0">
                <a:solidFill>
                  <a:schemeClr val="accent2">
                    <a:lumMod val="75000"/>
                  </a:schemeClr>
                </a:solidFill>
              </a:rPr>
              <a:t>Registrirano sjedište ili mjesto poslovanja poslodavca</a:t>
            </a:r>
          </a:p>
        </p:txBody>
      </p:sp>
      <p:sp>
        <p:nvSpPr>
          <p:cNvPr id="12292" name="Text Box 4"/>
          <p:cNvSpPr txBox="1">
            <a:spLocks noChangeArrowheads="1"/>
          </p:cNvSpPr>
          <p:nvPr/>
        </p:nvSpPr>
        <p:spPr bwMode="auto">
          <a:xfrm>
            <a:off x="2699792" y="4941168"/>
            <a:ext cx="6773862"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Times New Roman" pitchFamily="18" charset="0"/>
                <a:cs typeface="Arial" charset="0"/>
              </a:defRPr>
            </a:lvl1pPr>
            <a:lvl2pPr marL="742950" indent="-285750" eaLnBrk="0" hangingPunct="0">
              <a:defRPr>
                <a:solidFill>
                  <a:schemeClr val="tx1"/>
                </a:solidFill>
                <a:latin typeface="Times New Roman" pitchFamily="18" charset="0"/>
                <a:cs typeface="Arial" charset="0"/>
              </a:defRPr>
            </a:lvl2pPr>
            <a:lvl3pPr marL="1371600" indent="-457200" eaLnBrk="0" hangingPunct="0">
              <a:defRPr>
                <a:solidFill>
                  <a:schemeClr val="tx1"/>
                </a:solidFill>
                <a:latin typeface="Times New Roman" pitchFamily="18" charset="0"/>
                <a:cs typeface="Arial" charset="0"/>
              </a:defRPr>
            </a:lvl3pPr>
            <a:lvl4pPr marL="1600200" indent="-228600" eaLnBrk="0" hangingPunct="0">
              <a:defRPr>
                <a:solidFill>
                  <a:schemeClr val="tx1"/>
                </a:solidFill>
                <a:latin typeface="Times New Roman" pitchFamily="18" charset="0"/>
                <a:cs typeface="Arial" charset="0"/>
              </a:defRPr>
            </a:lvl4pPr>
            <a:lvl5pPr marL="2057400" indent="-228600" eaLnBrk="0" hangingPunct="0">
              <a:defRPr>
                <a:solidFill>
                  <a:schemeClr val="tx1"/>
                </a:solidFill>
                <a:latin typeface="Times New Roman" pitchFamily="18" charset="0"/>
                <a:cs typeface="Arial" charset="0"/>
              </a:defRPr>
            </a:lvl5pPr>
            <a:lvl6pPr marL="2514600" indent="-228600" eaLnBrk="0" fontAlgn="base" hangingPunct="0">
              <a:spcBef>
                <a:spcPct val="0"/>
              </a:spcBef>
              <a:spcAft>
                <a:spcPct val="0"/>
              </a:spcAft>
              <a:defRPr>
                <a:solidFill>
                  <a:schemeClr val="tx1"/>
                </a:solidFill>
                <a:latin typeface="Times New Roman" pitchFamily="18" charset="0"/>
                <a:cs typeface="Arial" charset="0"/>
              </a:defRPr>
            </a:lvl6pPr>
            <a:lvl7pPr marL="2971800" indent="-228600" eaLnBrk="0" fontAlgn="base" hangingPunct="0">
              <a:spcBef>
                <a:spcPct val="0"/>
              </a:spcBef>
              <a:spcAft>
                <a:spcPct val="0"/>
              </a:spcAft>
              <a:defRPr>
                <a:solidFill>
                  <a:schemeClr val="tx1"/>
                </a:solidFill>
                <a:latin typeface="Times New Roman" pitchFamily="18" charset="0"/>
                <a:cs typeface="Arial" charset="0"/>
              </a:defRPr>
            </a:lvl7pPr>
            <a:lvl8pPr marL="3429000" indent="-228600" eaLnBrk="0" fontAlgn="base" hangingPunct="0">
              <a:spcBef>
                <a:spcPct val="0"/>
              </a:spcBef>
              <a:spcAft>
                <a:spcPct val="0"/>
              </a:spcAft>
              <a:defRPr>
                <a:solidFill>
                  <a:schemeClr val="tx1"/>
                </a:solidFill>
                <a:latin typeface="Times New Roman" pitchFamily="18" charset="0"/>
                <a:cs typeface="Arial" charset="0"/>
              </a:defRPr>
            </a:lvl8pPr>
            <a:lvl9pPr marL="3886200" indent="-228600" eaLnBrk="0" fontAlgn="base" hangingPunct="0">
              <a:spcBef>
                <a:spcPct val="0"/>
              </a:spcBef>
              <a:spcAft>
                <a:spcPct val="0"/>
              </a:spcAft>
              <a:defRPr>
                <a:solidFill>
                  <a:schemeClr val="tx1"/>
                </a:solidFill>
                <a:latin typeface="Times New Roman" pitchFamily="18" charset="0"/>
                <a:cs typeface="Arial" charset="0"/>
              </a:defRPr>
            </a:lvl9pPr>
          </a:lstStyle>
          <a:p>
            <a:pPr lvl="2" eaLnBrk="1" hangingPunct="1">
              <a:lnSpc>
                <a:spcPct val="90000"/>
              </a:lnSpc>
              <a:spcBef>
                <a:spcPct val="20000"/>
              </a:spcBef>
              <a:buClr>
                <a:srgbClr val="FFCC00"/>
              </a:buClr>
              <a:buSzPct val="110000"/>
              <a:defRPr/>
            </a:pPr>
            <a:r>
              <a:rPr lang="hr-HR" sz="2000" b="1" i="1" dirty="0" smtClean="0">
                <a:solidFill>
                  <a:schemeClr val="accent2">
                    <a:lumMod val="75000"/>
                  </a:schemeClr>
                </a:solidFill>
                <a:latin typeface="+mn-lt"/>
              </a:rPr>
              <a:t>– </a:t>
            </a:r>
            <a:r>
              <a:rPr lang="hr-HR" sz="2000" dirty="0" smtClean="0">
                <a:solidFill>
                  <a:schemeClr val="accent2">
                    <a:lumMod val="75000"/>
                  </a:schemeClr>
                </a:solidFill>
                <a:latin typeface="+mn-lt"/>
              </a:rPr>
              <a:t>ako ne obavlja znatan dio svoga </a:t>
            </a:r>
          </a:p>
          <a:p>
            <a:pPr lvl="2" eaLnBrk="1" hangingPunct="1">
              <a:lnSpc>
                <a:spcPct val="90000"/>
              </a:lnSpc>
              <a:spcBef>
                <a:spcPct val="20000"/>
              </a:spcBef>
              <a:buClr>
                <a:srgbClr val="FFCC00"/>
              </a:buClr>
              <a:buSzPct val="110000"/>
              <a:defRPr/>
            </a:pPr>
            <a:r>
              <a:rPr lang="hr-HR" sz="2000" dirty="0" smtClean="0">
                <a:solidFill>
                  <a:schemeClr val="accent2">
                    <a:lumMod val="75000"/>
                  </a:schemeClr>
                </a:solidFill>
                <a:latin typeface="+mn-lt"/>
              </a:rPr>
              <a:t>   rada u državi prebivališta</a:t>
            </a:r>
            <a:endParaRPr lang="hr-HR" sz="2000" b="1" i="1" dirty="0" smtClean="0">
              <a:solidFill>
                <a:schemeClr val="accent2">
                  <a:lumMod val="75000"/>
                </a:schemeClr>
              </a:solidFill>
              <a:latin typeface="+mn-lt"/>
            </a:endParaRPr>
          </a:p>
          <a:p>
            <a:pPr eaLnBrk="1" hangingPunct="1">
              <a:defRPr/>
            </a:pPr>
            <a:endParaRPr lang="hr-HR" sz="2000" dirty="0" smtClean="0">
              <a:latin typeface="+mn-lt"/>
            </a:endParaRPr>
          </a:p>
        </p:txBody>
      </p:sp>
      <p:pic>
        <p:nvPicPr>
          <p:cNvPr id="16389" name="Slika 4"/>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8313" y="260350"/>
            <a:ext cx="1776412" cy="458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Slide Number Placeholder 4"/>
          <p:cNvSpPr>
            <a:spLocks noGrp="1"/>
          </p:cNvSpPr>
          <p:nvPr>
            <p:ph type="sldNum" sz="quarter" idx="12"/>
          </p:nvPr>
        </p:nvSpPr>
        <p:spPr>
          <a:xfrm>
            <a:off x="3491880" y="6165304"/>
            <a:ext cx="2133600" cy="476250"/>
          </a:xfrm>
        </p:spPr>
        <p:txBody>
          <a:bodyPr/>
          <a:lstStyle/>
          <a:p>
            <a:pPr algn="ctr">
              <a:defRPr/>
            </a:pPr>
            <a:fld id="{10209237-6A2F-4ACD-BFD7-79561B920A65}" type="slidenum">
              <a:rPr lang="hr-HR" sz="1600" b="1" smtClean="0">
                <a:latin typeface="Arial" pitchFamily="34" charset="0"/>
                <a:cs typeface="Arial" pitchFamily="34" charset="0"/>
              </a:rPr>
              <a:pPr algn="ctr">
                <a:defRPr/>
              </a:pPr>
              <a:t>9</a:t>
            </a:fld>
            <a:endParaRPr lang="hr-HR" sz="16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0-#ppt_w/2"/>
                                          </p:val>
                                        </p:tav>
                                        <p:tav tm="100000">
                                          <p:val>
                                            <p:strVal val="#ppt_x"/>
                                          </p:val>
                                        </p:tav>
                                      </p:tavLst>
                                    </p:anim>
                                    <p:anim calcmode="lin" valueType="num">
                                      <p:cBhvr additive="base">
                                        <p:cTn id="8" dur="5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0" presetClass="entr" presetSubtype="0" fill="hold" nodeType="clickEffect">
                                  <p:stCondLst>
                                    <p:cond delay="0"/>
                                  </p:stCondLst>
                                  <p:childTnLst>
                                    <p:set>
                                      <p:cBhvr>
                                        <p:cTn id="12" dur="1" fill="hold">
                                          <p:stCondLst>
                                            <p:cond delay="0"/>
                                          </p:stCondLst>
                                        </p:cTn>
                                        <p:tgtEl>
                                          <p:spTgt spid="15363">
                                            <p:txEl>
                                              <p:pRg st="0" end="0"/>
                                            </p:txEl>
                                          </p:spTgt>
                                        </p:tgtEl>
                                        <p:attrNameLst>
                                          <p:attrName>style.visibility</p:attrName>
                                        </p:attrNameLst>
                                      </p:cBhvr>
                                      <p:to>
                                        <p:strVal val="visible"/>
                                      </p:to>
                                    </p:set>
                                    <p:animEffect transition="in" filter="fade">
                                      <p:cBhvr>
                                        <p:cTn id="13" dur="1000"/>
                                        <p:tgtEl>
                                          <p:spTgt spid="15363">
                                            <p:txEl>
                                              <p:pRg st="0" end="0"/>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5363">
                                            <p:txEl>
                                              <p:pRg st="1" end="1"/>
                                            </p:txEl>
                                          </p:spTgt>
                                        </p:tgtEl>
                                        <p:attrNameLst>
                                          <p:attrName>style.visibility</p:attrName>
                                        </p:attrNameLst>
                                      </p:cBhvr>
                                      <p:to>
                                        <p:strVal val="visible"/>
                                      </p:to>
                                    </p:set>
                                    <p:animEffect transition="in" filter="fade">
                                      <p:cBhvr>
                                        <p:cTn id="16" dur="1000"/>
                                        <p:tgtEl>
                                          <p:spTgt spid="15363">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Effect transition="in" filter="fade">
                                      <p:cBhvr>
                                        <p:cTn id="19" dur="1000"/>
                                        <p:tgtEl>
                                          <p:spTgt spid="1536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fade">
                                      <p:cBhvr>
                                        <p:cTn id="22" dur="1000"/>
                                        <p:tgtEl>
                                          <p:spTgt spid="1536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5363">
                                            <p:txEl>
                                              <p:pRg st="4" end="4"/>
                                            </p:txEl>
                                          </p:spTgt>
                                        </p:tgtEl>
                                        <p:attrNameLst>
                                          <p:attrName>style.visibility</p:attrName>
                                        </p:attrNameLst>
                                      </p:cBhvr>
                                      <p:to>
                                        <p:strVal val="visible"/>
                                      </p:to>
                                    </p:set>
                                    <p:animEffect transition="in" filter="fade">
                                      <p:cBhvr>
                                        <p:cTn id="25" dur="1000"/>
                                        <p:tgtEl>
                                          <p:spTgt spid="15363">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nodeType="clickEffect">
                                  <p:stCondLst>
                                    <p:cond delay="0"/>
                                  </p:stCondLst>
                                  <p:childTnLst>
                                    <p:set>
                                      <p:cBhvr>
                                        <p:cTn id="29" dur="1" fill="hold">
                                          <p:stCondLst>
                                            <p:cond delay="0"/>
                                          </p:stCondLst>
                                        </p:cTn>
                                        <p:tgtEl>
                                          <p:spTgt spid="15363">
                                            <p:txEl>
                                              <p:pRg st="5" end="5"/>
                                            </p:txEl>
                                          </p:spTgt>
                                        </p:tgtEl>
                                        <p:attrNameLst>
                                          <p:attrName>style.visibility</p:attrName>
                                        </p:attrNameLst>
                                      </p:cBhvr>
                                      <p:to>
                                        <p:strVal val="visible"/>
                                      </p:to>
                                    </p:set>
                                    <p:animEffect transition="in" filter="fade">
                                      <p:cBhvr>
                                        <p:cTn id="30" dur="1000"/>
                                        <p:tgtEl>
                                          <p:spTgt spid="15363">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2292">
                                            <p:txEl>
                                              <p:pRg st="0" end="0"/>
                                            </p:txEl>
                                          </p:spTgt>
                                        </p:tgtEl>
                                        <p:attrNameLst>
                                          <p:attrName>style.visibility</p:attrName>
                                        </p:attrNameLst>
                                      </p:cBhvr>
                                      <p:to>
                                        <p:strVal val="visible"/>
                                      </p:to>
                                    </p:set>
                                    <p:animEffect transition="in" filter="fade">
                                      <p:cBhvr>
                                        <p:cTn id="33" dur="1000"/>
                                        <p:tgtEl>
                                          <p:spTgt spid="12292">
                                            <p:txEl>
                                              <p:pRg st="0" end="0"/>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12292">
                                            <p:txEl>
                                              <p:pRg st="1" end="1"/>
                                            </p:txEl>
                                          </p:spTgt>
                                        </p:tgtEl>
                                        <p:attrNameLst>
                                          <p:attrName>style.visibility</p:attrName>
                                        </p:attrNameLst>
                                      </p:cBhvr>
                                      <p:to>
                                        <p:strVal val="visible"/>
                                      </p:to>
                                    </p:set>
                                    <p:animEffect transition="in" filter="fade">
                                      <p:cBhvr>
                                        <p:cTn id="36" dur="1000"/>
                                        <p:tgtEl>
                                          <p:spTgt spid="1229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theme/theme1.xml><?xml version="1.0" encoding="utf-8"?>
<a:theme xmlns:a="http://schemas.openxmlformats.org/drawingml/2006/main" name="1_prezentacija - predložak">
  <a:themeElements>
    <a:clrScheme name="Prilagođeno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Tema sustav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ilagođeno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5438</TotalTime>
  <Words>1515</Words>
  <Application>Microsoft Office PowerPoint</Application>
  <PresentationFormat>On-screen Show (4:3)</PresentationFormat>
  <Paragraphs>183</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1_prezentacija - predložak</vt:lpstr>
      <vt:lpstr>„UPUĆIVANJE RADNIKA NA RAD U DRUGU DRŽAVU ČLANICU”  Pravila za određivanje zakonodavstva koje se primjenjuje prema uredbama EU za koordinaciju sustava socijalne sigurnosti</vt:lpstr>
      <vt:lpstr>Struktura izlaganja:</vt:lpstr>
      <vt:lpstr>Zašto nam treba koordinacija? </vt:lpstr>
      <vt:lpstr>Određivanje mjerodavnog zakonodavstva </vt:lpstr>
      <vt:lpstr>Opća pravila – članak 11/883</vt:lpstr>
      <vt:lpstr>Posebna pravila:</vt:lpstr>
      <vt:lpstr>Posebno pravilo – Izaslani radnici (članak 12/833)</vt:lpstr>
      <vt:lpstr>Posebna pravila:</vt:lpstr>
      <vt:lpstr>Posebna pravila – istodoban rad u dvije ili više država članica (članak 13/883, članak 14/987, Uredba 465/2012)</vt:lpstr>
      <vt:lpstr>Slide 10</vt:lpstr>
      <vt:lpstr>Odstupanje prema članku 16/883</vt:lpstr>
      <vt:lpstr>Institut izaslanja pravni okvir</vt:lpstr>
      <vt:lpstr>Posebno pravilo – Izaslani radnici (članak 12/833)</vt:lpstr>
      <vt:lpstr>Uredba 465/2012 članak 1. stavak 5.   zamjenjuje se članak 12. stavak 1. Uredbe 883</vt:lpstr>
      <vt:lpstr>Zaposlene osobe – uvjeti  (članak 12.1/883, članak 14/987, Odluka A2 AC) </vt:lpstr>
      <vt:lpstr>5. Poslodavac redovito obavlja  svoju djelatnost u državi iz koje se osoba šalje</vt:lpstr>
      <vt:lpstr>Kratki prekidi i novo izaslanje</vt:lpstr>
      <vt:lpstr>Slide 18</vt:lpstr>
      <vt:lpstr>Postupak</vt:lpstr>
      <vt:lpstr>Slide 20</vt:lpstr>
      <vt:lpstr>Kad je potrebna potvrda A1</vt:lpstr>
      <vt:lpstr>Pravna snaga potvrde A1</vt:lpstr>
      <vt:lpstr>Hvala na pažnji!</vt:lpstr>
    </vt:vector>
  </TitlesOfParts>
  <Company>HZMO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adalibor</dc:creator>
  <cp:lastModifiedBy>HIZ</cp:lastModifiedBy>
  <cp:revision>397</cp:revision>
  <cp:lastPrinted>2014-12-29T14:46:21Z</cp:lastPrinted>
  <dcterms:created xsi:type="dcterms:W3CDTF">2010-06-04T07:01:52Z</dcterms:created>
  <dcterms:modified xsi:type="dcterms:W3CDTF">2015-05-13T06:47:49Z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TC010690721050</vt:lpwstr>
  </property>
</Properties>
</file>