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85" r:id="rId3"/>
    <p:sldId id="286" r:id="rId4"/>
    <p:sldId id="278" r:id="rId5"/>
    <p:sldId id="271" r:id="rId6"/>
    <p:sldId id="310" r:id="rId7"/>
    <p:sldId id="311" r:id="rId8"/>
    <p:sldId id="312" r:id="rId9"/>
    <p:sldId id="313" r:id="rId10"/>
    <p:sldId id="314" r:id="rId11"/>
    <p:sldId id="315" r:id="rId12"/>
    <p:sldId id="316" r:id="rId13"/>
    <p:sldId id="318" r:id="rId14"/>
    <p:sldId id="317" r:id="rId15"/>
    <p:sldId id="321" r:id="rId16"/>
    <p:sldId id="320" r:id="rId17"/>
    <p:sldId id="319" r:id="rId18"/>
    <p:sldId id="322" r:id="rId19"/>
    <p:sldId id="323" r:id="rId20"/>
    <p:sldId id="324" r:id="rId21"/>
    <p:sldId id="325" r:id="rId22"/>
    <p:sldId id="326" r:id="rId23"/>
    <p:sldId id="327" r:id="rId24"/>
    <p:sldId id="328" r:id="rId25"/>
    <p:sldId id="309" r:id="rId26"/>
  </p:sldIdLst>
  <p:sldSz cx="9144000" cy="6858000" type="screen4x3"/>
  <p:notesSz cx="7010400" cy="9296400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333399"/>
    <a:srgbClr val="2D5EC1"/>
    <a:srgbClr val="008080"/>
    <a:srgbClr val="003366"/>
    <a:srgbClr val="3166CF"/>
    <a:srgbClr val="80808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2571" autoAdjust="0"/>
  </p:normalViewPr>
  <p:slideViewPr>
    <p:cSldViewPr>
      <p:cViewPr>
        <p:scale>
          <a:sx n="115" d="100"/>
          <a:sy n="115" d="100"/>
        </p:scale>
        <p:origin x="-1524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575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5A93F1D8-FDCC-4F4F-A431-E73C00A0A59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4697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4838"/>
            <a:ext cx="56102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5E5E6AFC-04E1-4214-84FB-E339AA69D26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79083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B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BE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BE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BE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BE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5037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3250"/>
            <a:ext cx="5141913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BE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5037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3250"/>
            <a:ext cx="5141913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BE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BE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B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1pPr>
            <a:lvl2pPr marL="742950" indent="-28575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2pPr>
            <a:lvl3pPr marL="11430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3pPr>
            <a:lvl4pPr marL="16002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4pPr>
            <a:lvl5pPr marL="20574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9pPr>
          </a:lstStyle>
          <a:p>
            <a:pPr eaLnBrk="1" hangingPunct="1"/>
            <a:fld id="{106D1DCB-54BA-4D1E-BA4B-8F6BD3CA546E}" type="slidenum">
              <a:rPr lang="en-GB" sz="1200" b="0" smtClean="0">
                <a:solidFill>
                  <a:schemeClr val="tx1"/>
                </a:solidFill>
                <a:latin typeface="Arial" charset="0"/>
              </a:rPr>
              <a:pPr eaLnBrk="1" hangingPunct="1"/>
              <a:t>2</a:t>
            </a:fld>
            <a:endParaRPr lang="en-GB" sz="1200" b="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BE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5037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3250"/>
            <a:ext cx="5141913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5037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3250"/>
            <a:ext cx="5141913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5037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3250"/>
            <a:ext cx="5141913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5037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3250"/>
            <a:ext cx="5141913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1pPr>
            <a:lvl2pPr marL="742950" indent="-28575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2pPr>
            <a:lvl3pPr marL="11430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3pPr>
            <a:lvl4pPr marL="16002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4pPr>
            <a:lvl5pPr marL="20574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9pPr>
          </a:lstStyle>
          <a:p>
            <a:pPr eaLnBrk="1" hangingPunct="1"/>
            <a:fld id="{B7CC5DEE-9288-41FE-A45F-F1D4D4D940BF}" type="slidenum">
              <a:rPr lang="en-GB" sz="1200" b="0" smtClean="0">
                <a:solidFill>
                  <a:schemeClr val="tx1"/>
                </a:solidFill>
                <a:latin typeface="Arial" charset="0"/>
              </a:rPr>
              <a:pPr eaLnBrk="1" hangingPunct="1"/>
              <a:t>25</a:t>
            </a:fld>
            <a:endParaRPr lang="en-GB" sz="1200" b="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5037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3250"/>
            <a:ext cx="5141913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1pPr>
            <a:lvl2pPr marL="742950" indent="-28575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2pPr>
            <a:lvl3pPr marL="11430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3pPr>
            <a:lvl4pPr marL="16002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4pPr>
            <a:lvl5pPr marL="20574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9pPr>
          </a:lstStyle>
          <a:p>
            <a:pPr eaLnBrk="1" hangingPunct="1"/>
            <a:fld id="{4AB9C921-6D8D-4F4E-B9D3-9130ACAE7B3B}" type="slidenum">
              <a:rPr lang="en-GB" sz="1200" b="0" smtClean="0">
                <a:solidFill>
                  <a:schemeClr val="tx1"/>
                </a:solidFill>
                <a:latin typeface="Arial" charset="0"/>
              </a:rPr>
              <a:pPr eaLnBrk="1" hangingPunct="1"/>
              <a:t>4</a:t>
            </a:fld>
            <a:endParaRPr lang="en-GB" sz="1200" b="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B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B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B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B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5037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3250"/>
            <a:ext cx="5141913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85F6E3-4B42-4671-B058-701821528983}" type="datetime1">
              <a:rPr lang="en-GB"/>
              <a:pPr>
                <a:defRPr/>
              </a:pPr>
              <a:t>31/07/2014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6EB0B9-F645-4283-A901-6850DE646E6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7162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326951-F3F3-48B3-9305-A0B1F4A08052}" type="datetime1">
              <a:rPr lang="en-GB"/>
              <a:pPr>
                <a:defRPr/>
              </a:pPr>
              <a:t>31/07/2014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CEFBF-2D4C-407E-BA58-2812B2333C2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5135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20DF2-BE0B-47F5-8A31-9FC4353611F7}" type="datetime1">
              <a:rPr lang="en-GB"/>
              <a:pPr>
                <a:defRPr/>
              </a:pPr>
              <a:t>31/07/2014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C67BF-45F9-4E28-9D70-4249B51E19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66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645213-82C4-4EB1-A8EC-B5659F4424C1}" type="datetime1">
              <a:rPr lang="en-GB"/>
              <a:pPr>
                <a:defRPr/>
              </a:pPr>
              <a:t>31/07/2014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7A0C2-B165-423F-8EB0-E85009765F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0144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D05DD-FAE5-47D5-A435-971DCA329194}" type="datetime1">
              <a:rPr lang="en-GB"/>
              <a:pPr>
                <a:defRPr/>
              </a:pPr>
              <a:t>31/07/2014</a:t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8A2E2-053A-4F4A-A1A4-4521B979E72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9058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3A5D04-9E33-4B79-955D-38E3542634A7}" type="datetime1">
              <a:rPr lang="en-GB"/>
              <a:pPr>
                <a:defRPr/>
              </a:pPr>
              <a:t>31/07/2014</a:t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3DE043-6539-4176-9F0E-FF50FC2DDA3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2502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0635FD-61F2-4948-A07F-63243065A784}" type="datetime1">
              <a:rPr lang="en-GB"/>
              <a:pPr>
                <a:defRPr/>
              </a:pPr>
              <a:t>31/07/2014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CFC635-8CAC-47E7-BEF0-FC3FB7892F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4470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1D2624-E3C4-42A3-82B1-652BCA3E3B4E}" type="datetime1">
              <a:rPr lang="en-GB"/>
              <a:pPr>
                <a:defRPr/>
              </a:pPr>
              <a:t>31/07/2014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EB857D-E7BB-45A3-A703-3F2AE63D138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595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7BC109-4EBF-4E94-842A-6823F1651AD7}" type="datetime1">
              <a:rPr lang="en-GB"/>
              <a:pPr>
                <a:defRPr/>
              </a:pPr>
              <a:t>31/07/2014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F68D9-5C4F-4ED5-A0BA-091138B3FDC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142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FA129F-AB6F-47E4-90A0-855371C4CAA4}" type="datetime1">
              <a:rPr lang="en-GB"/>
              <a:pPr>
                <a:defRPr/>
              </a:pPr>
              <a:t>31/07/2014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0BE79D-7AA4-4C31-83DE-29C06D60F3E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1983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smtClean="0"/>
              <a:t>Second level</a:t>
            </a:r>
            <a:endParaRPr lang="en-GB" smtClean="0"/>
          </a:p>
          <a:p>
            <a:pPr lvl="1"/>
            <a:r>
              <a:rPr lang="en-GB" smtClean="0"/>
              <a:t>Third level</a:t>
            </a:r>
          </a:p>
          <a:p>
            <a:pPr lvl="2"/>
            <a:r>
              <a:rPr lang="en-GB" smtClean="0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816026ED-CE56-4103-B222-B6A0A7C3D6CF}" type="datetime1">
              <a:rPr lang="en-GB"/>
              <a:pPr>
                <a:defRPr/>
              </a:pPr>
              <a:t>31/07/2014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5E8B750C-D5FE-4069-95E1-9319ABE5C27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pic>
        <p:nvPicPr>
          <p:cNvPr id="1032" name="Picture 18" descr="LOGO CE_Vertical_EN_quadri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9688" y="258763"/>
            <a:ext cx="1439862" cy="1001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Rectangle 6"/>
          <p:cNvSpPr>
            <a:spLocks noChangeArrowheads="1"/>
          </p:cNvSpPr>
          <p:nvPr userDrawn="1"/>
        </p:nvSpPr>
        <p:spPr bwMode="auto">
          <a:xfrm>
            <a:off x="4246563" y="6453188"/>
            <a:ext cx="611187" cy="431800"/>
          </a:xfrm>
          <a:prstGeom prst="rect">
            <a:avLst/>
          </a:prstGeom>
          <a:solidFill>
            <a:srgbClr val="33CCCC"/>
          </a:solidFill>
          <a:ln>
            <a:noFill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defTabSz="457200"/>
            <a:endParaRPr lang="en-US" sz="1800" b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2" r:id="rId1"/>
    <p:sldLayoutId id="2147483933" r:id="rId2"/>
    <p:sldLayoutId id="2147483934" r:id="rId3"/>
    <p:sldLayoutId id="2147483935" r:id="rId4"/>
    <p:sldLayoutId id="2147483936" r:id="rId5"/>
    <p:sldLayoutId id="2147483937" r:id="rId6"/>
    <p:sldLayoutId id="2147483938" r:id="rId7"/>
    <p:sldLayoutId id="2147483939" r:id="rId8"/>
    <p:sldLayoutId id="2147483940" r:id="rId9"/>
    <p:sldLayoutId id="2147483941" r:id="rId10"/>
  </p:sldLayoutIdLst>
  <p:hf sldNum="0" hdr="0" ftr="0"/>
  <p:txStyles>
    <p:titleStyle>
      <a:lvl1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ec.europa.eu/taxation_customs/customs/customs_duties/rules_origin/preferential/index_en.htm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179388" y="1341438"/>
            <a:ext cx="8856662" cy="3382962"/>
          </a:xfrm>
        </p:spPr>
        <p:txBody>
          <a:bodyPr/>
          <a:lstStyle/>
          <a:p>
            <a:pPr marL="574675" indent="-571500" algn="ctr" eaLnBrk="1" hangingPunct="1"/>
            <a:r>
              <a:rPr lang="en-GB" sz="2400" dirty="0" smtClean="0">
                <a:solidFill>
                  <a:srgbClr val="FFD624"/>
                </a:solidFill>
              </a:rPr>
              <a:t/>
            </a:r>
            <a:br>
              <a:rPr lang="en-GB" sz="2400" dirty="0" smtClean="0">
                <a:solidFill>
                  <a:srgbClr val="FFD624"/>
                </a:solidFill>
              </a:rPr>
            </a:br>
            <a:r>
              <a:rPr lang="en-GB" sz="2800" cap="small" dirty="0"/>
              <a:t>textiles and clothing in the revision of the list rules of origin of the PEM Convention</a:t>
            </a:r>
            <a:br>
              <a:rPr lang="en-GB" sz="2800" cap="small" dirty="0"/>
            </a:br>
            <a:endParaRPr lang="en-GB" sz="2400" dirty="0" smtClean="0">
              <a:solidFill>
                <a:schemeClr val="accent2"/>
              </a:solidFill>
            </a:endParaRPr>
          </a:p>
        </p:txBody>
      </p:sp>
      <p:sp>
        <p:nvSpPr>
          <p:cNvPr id="28675" name="Rectangle 6"/>
          <p:cNvSpPr>
            <a:spLocks noGrp="1" noChangeArrowheads="1"/>
          </p:cNvSpPr>
          <p:nvPr>
            <p:ph type="subTitle" idx="4294967295"/>
          </p:nvPr>
        </p:nvSpPr>
        <p:spPr>
          <a:xfrm>
            <a:off x="611188" y="4868863"/>
            <a:ext cx="8532812" cy="1728787"/>
          </a:xfrm>
        </p:spPr>
        <p:txBody>
          <a:bodyPr/>
          <a:lstStyle/>
          <a:p>
            <a:pPr marL="0" indent="0" algn="r" eaLnBrk="1" hangingPunct="1">
              <a:buFontTx/>
              <a:buNone/>
            </a:pPr>
            <a:endParaRPr lang="en-US" sz="2000" b="1" i="0" smtClean="0">
              <a:solidFill>
                <a:schemeClr val="bg1"/>
              </a:solidFill>
            </a:endParaRPr>
          </a:p>
        </p:txBody>
      </p:sp>
      <p:sp>
        <p:nvSpPr>
          <p:cNvPr id="28676" name="TextBox 2"/>
          <p:cNvSpPr txBox="1">
            <a:spLocks noChangeArrowheads="1"/>
          </p:cNvSpPr>
          <p:nvPr/>
        </p:nvSpPr>
        <p:spPr bwMode="auto">
          <a:xfrm>
            <a:off x="5364163" y="5445125"/>
            <a:ext cx="31686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1pPr>
            <a:lvl2pPr marL="742950" indent="-28575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2pPr>
            <a:lvl3pPr marL="11430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3pPr>
            <a:lvl4pPr marL="16002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4pPr>
            <a:lvl5pPr marL="20574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fr-BE" sz="2000" dirty="0" smtClean="0">
                <a:solidFill>
                  <a:srgbClr val="3166CF"/>
                </a:solidFill>
              </a:rPr>
              <a:t>Albert HENDRIKS</a:t>
            </a:r>
            <a:endParaRPr lang="en-GB" sz="2000" dirty="0">
              <a:solidFill>
                <a:srgbClr val="3166CF"/>
              </a:solidFill>
            </a:endParaRPr>
          </a:p>
          <a:p>
            <a:pPr eaLnBrk="1" hangingPunct="1"/>
            <a:r>
              <a:rPr lang="en-GB" sz="2000" dirty="0">
                <a:solidFill>
                  <a:srgbClr val="3166CF"/>
                </a:solidFill>
              </a:rPr>
              <a:t>DG TAXUD – Unit B3 </a:t>
            </a:r>
            <a:br>
              <a:rPr lang="en-GB" sz="2000" dirty="0">
                <a:solidFill>
                  <a:srgbClr val="3166CF"/>
                </a:solidFill>
              </a:rPr>
            </a:br>
            <a:r>
              <a:rPr lang="en-GB" sz="2000" dirty="0">
                <a:solidFill>
                  <a:srgbClr val="3166CF"/>
                </a:solidFill>
              </a:rPr>
              <a:t>Rules of origin</a:t>
            </a:r>
          </a:p>
        </p:txBody>
      </p:sp>
      <p:sp>
        <p:nvSpPr>
          <p:cNvPr id="28677" name="TextBox 1"/>
          <p:cNvSpPr txBox="1">
            <a:spLocks noChangeArrowheads="1"/>
          </p:cNvSpPr>
          <p:nvPr/>
        </p:nvSpPr>
        <p:spPr bwMode="auto">
          <a:xfrm>
            <a:off x="250825" y="5732463"/>
            <a:ext cx="23764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1pPr>
            <a:lvl2pPr marL="742950" indent="-28575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2pPr>
            <a:lvl3pPr marL="11430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3pPr>
            <a:lvl4pPr marL="16002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4pPr>
            <a:lvl5pPr marL="20574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fr-BE" sz="1600">
                <a:solidFill>
                  <a:srgbClr val="2D5EC1"/>
                </a:solidFill>
              </a:rPr>
              <a:t>April 2013</a:t>
            </a:r>
            <a:endParaRPr lang="en-GB" sz="1600">
              <a:solidFill>
                <a:srgbClr val="2D5EC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340768"/>
            <a:ext cx="8209160" cy="4904457"/>
          </a:xfrm>
        </p:spPr>
        <p:txBody>
          <a:bodyPr/>
          <a:lstStyle/>
          <a:p>
            <a:r>
              <a:rPr lang="en-GB" dirty="0"/>
              <a:t>Current PEM rule for yarn:</a:t>
            </a:r>
          </a:p>
          <a:p>
            <a:endParaRPr lang="en-GB" dirty="0" smtClean="0"/>
          </a:p>
          <a:p>
            <a:r>
              <a:rPr lang="en-GB" dirty="0" smtClean="0"/>
              <a:t>Manufacture </a:t>
            </a:r>
            <a:r>
              <a:rPr lang="en-GB" dirty="0"/>
              <a:t>from:</a:t>
            </a:r>
          </a:p>
          <a:p>
            <a:r>
              <a:rPr lang="en-GB" dirty="0"/>
              <a:t>-	raw silk or silk waste, carded or combed or otherwise prepared for spinning,</a:t>
            </a:r>
          </a:p>
          <a:p>
            <a:r>
              <a:rPr lang="en-GB" dirty="0"/>
              <a:t>-	other natural fibres, not carded or combed or otherwise prepared for spinning,</a:t>
            </a:r>
          </a:p>
          <a:p>
            <a:r>
              <a:rPr lang="en-GB" dirty="0"/>
              <a:t>-	chemical materials or textile pulp, or</a:t>
            </a:r>
          </a:p>
          <a:p>
            <a:r>
              <a:rPr lang="en-GB" dirty="0"/>
              <a:t>-	paper-making materials</a:t>
            </a:r>
          </a:p>
          <a:p>
            <a:pPr eaLnBrk="1" hangingPunct="1">
              <a:buFontTx/>
              <a:buNone/>
            </a:pPr>
            <a:endParaRPr lang="fr-BE" sz="1800" i="0" dirty="0" smtClean="0">
              <a:solidFill>
                <a:srgbClr val="FF0000"/>
              </a:solidFill>
              <a:ea typeface="ヒラギノ角ゴ Pro W3" charset="-128"/>
              <a:cs typeface="Times New Roman" pitchFamily="18" charset="0"/>
            </a:endParaRPr>
          </a:p>
        </p:txBody>
      </p:sp>
      <p:sp>
        <p:nvSpPr>
          <p:cNvPr id="39940" name="Date Placeholder 5"/>
          <p:cNvSpPr txBox="1">
            <a:spLocks noGrp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1pPr>
            <a:lvl2pPr marL="742950" indent="-28575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2pPr>
            <a:lvl3pPr marL="11430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3pPr>
            <a:lvl4pPr marL="16002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4pPr>
            <a:lvl5pPr marL="20574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9pPr>
          </a:lstStyle>
          <a:p>
            <a:pPr algn="l" eaLnBrk="1" hangingPunct="1"/>
            <a:endParaRPr lang="fr-BE" sz="1400" b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651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340768"/>
            <a:ext cx="8209160" cy="4904457"/>
          </a:xfrm>
        </p:spPr>
        <p:txBody>
          <a:bodyPr/>
          <a:lstStyle/>
          <a:p>
            <a:r>
              <a:rPr lang="en-GB" dirty="0" smtClean="0"/>
              <a:t>New approach </a:t>
            </a:r>
            <a:r>
              <a:rPr lang="en-GB" dirty="0"/>
              <a:t>has been used for the reform of EU GSP RoO 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Identification of key </a:t>
            </a:r>
            <a:r>
              <a:rPr lang="en-GB" dirty="0"/>
              <a:t>manufacturing processes </a:t>
            </a:r>
            <a:r>
              <a:rPr lang="en-GB" dirty="0" smtClean="0"/>
              <a:t> </a:t>
            </a:r>
            <a:r>
              <a:rPr lang="en-GB" dirty="0"/>
              <a:t>carried out in relation to the final </a:t>
            </a:r>
            <a:r>
              <a:rPr lang="en-GB" dirty="0" smtClean="0"/>
              <a:t>product</a:t>
            </a:r>
          </a:p>
          <a:p>
            <a:endParaRPr lang="en-GB" dirty="0" smtClean="0"/>
          </a:p>
          <a:p>
            <a:r>
              <a:rPr lang="en-GB" dirty="0" smtClean="0"/>
              <a:t>The </a:t>
            </a:r>
            <a:r>
              <a:rPr lang="en-GB" dirty="0"/>
              <a:t>origin of the materials used in these manufacturing processes should not be taken into account.</a:t>
            </a:r>
          </a:p>
          <a:p>
            <a:pPr eaLnBrk="1" hangingPunct="1">
              <a:buFontTx/>
              <a:buNone/>
            </a:pPr>
            <a:endParaRPr lang="fr-BE" sz="1800" i="0" dirty="0" smtClean="0">
              <a:solidFill>
                <a:srgbClr val="FF0000"/>
              </a:solidFill>
              <a:ea typeface="ヒラギノ角ゴ Pro W3" charset="-128"/>
              <a:cs typeface="Times New Roman" pitchFamily="18" charset="0"/>
            </a:endParaRPr>
          </a:p>
        </p:txBody>
      </p:sp>
      <p:sp>
        <p:nvSpPr>
          <p:cNvPr id="39940" name="Date Placeholder 5"/>
          <p:cNvSpPr txBox="1">
            <a:spLocks noGrp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1pPr>
            <a:lvl2pPr marL="742950" indent="-28575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2pPr>
            <a:lvl3pPr marL="11430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3pPr>
            <a:lvl4pPr marL="16002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4pPr>
            <a:lvl5pPr marL="20574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9pPr>
          </a:lstStyle>
          <a:p>
            <a:pPr algn="l" eaLnBrk="1" hangingPunct="1"/>
            <a:endParaRPr lang="fr-BE" sz="1400" b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03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340768"/>
            <a:ext cx="8209160" cy="4904457"/>
          </a:xfrm>
        </p:spPr>
        <p:txBody>
          <a:bodyPr/>
          <a:lstStyle/>
          <a:p>
            <a:r>
              <a:rPr lang="en-GB" dirty="0" smtClean="0"/>
              <a:t>GSP rule </a:t>
            </a:r>
            <a:r>
              <a:rPr lang="en-GB" dirty="0"/>
              <a:t>for yarn:</a:t>
            </a:r>
          </a:p>
          <a:p>
            <a:r>
              <a:rPr lang="en-GB" dirty="0"/>
              <a:t>Spinning of natural fibres</a:t>
            </a:r>
          </a:p>
          <a:p>
            <a:r>
              <a:rPr lang="en-GB" dirty="0"/>
              <a:t>or </a:t>
            </a:r>
          </a:p>
          <a:p>
            <a:r>
              <a:rPr lang="en-GB" dirty="0"/>
              <a:t>extrusion of man-made fibres accompanied by spinning or twisting</a:t>
            </a:r>
          </a:p>
          <a:p>
            <a:pPr eaLnBrk="1" hangingPunct="1">
              <a:buFontTx/>
              <a:buNone/>
            </a:pPr>
            <a:endParaRPr lang="fr-BE" sz="1800" i="0" dirty="0" smtClean="0">
              <a:solidFill>
                <a:srgbClr val="FF0000"/>
              </a:solidFill>
              <a:ea typeface="ヒラギノ角ゴ Pro W3" charset="-128"/>
              <a:cs typeface="Times New Roman" pitchFamily="18" charset="0"/>
            </a:endParaRPr>
          </a:p>
        </p:txBody>
      </p:sp>
      <p:sp>
        <p:nvSpPr>
          <p:cNvPr id="39940" name="Date Placeholder 5"/>
          <p:cNvSpPr txBox="1">
            <a:spLocks noGrp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1pPr>
            <a:lvl2pPr marL="742950" indent="-28575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2pPr>
            <a:lvl3pPr marL="11430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3pPr>
            <a:lvl4pPr marL="16002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4pPr>
            <a:lvl5pPr marL="20574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9pPr>
          </a:lstStyle>
          <a:p>
            <a:pPr algn="l" eaLnBrk="1" hangingPunct="1"/>
            <a:endParaRPr lang="fr-BE" sz="1400" b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42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340768"/>
            <a:ext cx="8209160" cy="4904457"/>
          </a:xfrm>
        </p:spPr>
        <p:txBody>
          <a:bodyPr/>
          <a:lstStyle/>
          <a:p>
            <a:r>
              <a:rPr lang="en-GB" dirty="0"/>
              <a:t>The EU proposal for PEM adds additional process as compared to EU GSP reformed RoO.</a:t>
            </a:r>
          </a:p>
          <a:p>
            <a:r>
              <a:rPr lang="en-GB" dirty="0"/>
              <a:t>EU proposal for PEM rule for yarns:</a:t>
            </a:r>
          </a:p>
          <a:p>
            <a:endParaRPr lang="en-GB" dirty="0" smtClean="0"/>
          </a:p>
          <a:p>
            <a:r>
              <a:rPr lang="en-GB" dirty="0" smtClean="0"/>
              <a:t>Spinning </a:t>
            </a:r>
            <a:r>
              <a:rPr lang="en-GB" dirty="0"/>
              <a:t>of natural fibres</a:t>
            </a:r>
          </a:p>
          <a:p>
            <a:r>
              <a:rPr lang="en-GB" dirty="0"/>
              <a:t>or</a:t>
            </a:r>
          </a:p>
          <a:p>
            <a:r>
              <a:rPr lang="en-GB" dirty="0"/>
              <a:t>Extrusion of man-made fibres combined with spinning</a:t>
            </a:r>
          </a:p>
          <a:p>
            <a:r>
              <a:rPr lang="en-GB" dirty="0"/>
              <a:t>or</a:t>
            </a:r>
          </a:p>
          <a:p>
            <a:r>
              <a:rPr lang="en-GB" dirty="0"/>
              <a:t>Twisting combined with gimping</a:t>
            </a:r>
          </a:p>
          <a:p>
            <a:pPr eaLnBrk="1" hangingPunct="1">
              <a:buFontTx/>
              <a:buNone/>
            </a:pPr>
            <a:endParaRPr lang="fr-BE" sz="1800" i="0" dirty="0" smtClean="0">
              <a:solidFill>
                <a:srgbClr val="FF0000"/>
              </a:solidFill>
              <a:ea typeface="ヒラギノ角ゴ Pro W3" charset="-128"/>
              <a:cs typeface="Times New Roman" pitchFamily="18" charset="0"/>
            </a:endParaRPr>
          </a:p>
        </p:txBody>
      </p:sp>
      <p:sp>
        <p:nvSpPr>
          <p:cNvPr id="39940" name="Date Placeholder 5"/>
          <p:cNvSpPr txBox="1">
            <a:spLocks noGrp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1pPr>
            <a:lvl2pPr marL="742950" indent="-28575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2pPr>
            <a:lvl3pPr marL="11430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3pPr>
            <a:lvl4pPr marL="16002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4pPr>
            <a:lvl5pPr marL="20574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9pPr>
          </a:lstStyle>
          <a:p>
            <a:pPr algn="l" eaLnBrk="1" hangingPunct="1"/>
            <a:endParaRPr lang="fr-BE" sz="1400" b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71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341438"/>
            <a:ext cx="8229600" cy="1223962"/>
          </a:xfrm>
        </p:spPr>
        <p:txBody>
          <a:bodyPr/>
          <a:lstStyle/>
          <a:p>
            <a:pPr marL="0" indent="0"/>
            <a:r>
              <a:rPr lang="en-GB" sz="2600" i="1" dirty="0" smtClean="0"/>
              <a:t>4) Tolerances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492896"/>
            <a:ext cx="7918450" cy="3457575"/>
          </a:xfrm>
        </p:spPr>
        <p:txBody>
          <a:bodyPr/>
          <a:lstStyle/>
          <a:p>
            <a:r>
              <a:rPr lang="en-GB" dirty="0"/>
              <a:t>The tolerance rule permits manufacturers to use non-originating materials up to a specific limit. </a:t>
            </a:r>
            <a:endParaRPr lang="en-GB" dirty="0" smtClean="0"/>
          </a:p>
          <a:p>
            <a:r>
              <a:rPr lang="en-GB" dirty="0" smtClean="0"/>
              <a:t>For </a:t>
            </a:r>
            <a:r>
              <a:rPr lang="en-GB" dirty="0"/>
              <a:t>textiles and clothing specific tolerance rules apply which are included in the introductory notes to the list rules. </a:t>
            </a:r>
          </a:p>
        </p:txBody>
      </p:sp>
      <p:sp>
        <p:nvSpPr>
          <p:cNvPr id="5" name="Slide Number Placeholder 5"/>
          <p:cNvSpPr txBox="1">
            <a:spLocks noGrp="1"/>
          </p:cNvSpPr>
          <p:nvPr/>
        </p:nvSpPr>
        <p:spPr bwMode="auto">
          <a:xfrm>
            <a:off x="7164388" y="6553200"/>
            <a:ext cx="1293812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fld id="{BC85DB92-C493-4A6A-A93B-8902E5D72D31}" type="slidenum">
              <a:rPr lang="en-GB" sz="1000" b="0">
                <a:solidFill>
                  <a:schemeClr val="bg1"/>
                </a:solidFill>
                <a:latin typeface="+mn-lt"/>
                <a:ea typeface="ＭＳ Ｐゴシック" pitchFamily="-76" charset="-128"/>
              </a:rPr>
              <a:pPr algn="r" eaLnBrk="0" hangingPunct="0">
                <a:defRPr/>
              </a:pPr>
              <a:t>14</a:t>
            </a:fld>
            <a:endParaRPr lang="en-GB" sz="1400" b="0">
              <a:solidFill>
                <a:schemeClr val="tx1"/>
              </a:solidFill>
              <a:latin typeface="Arial" charset="0"/>
              <a:ea typeface="ＭＳ Ｐゴシック" pitchFamily="-7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057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340768"/>
            <a:ext cx="8209160" cy="4904457"/>
          </a:xfrm>
        </p:spPr>
        <p:txBody>
          <a:bodyPr/>
          <a:lstStyle/>
          <a:p>
            <a:r>
              <a:rPr lang="en-GB" dirty="0"/>
              <a:t>The standard PEM tolerance rules for Chapters 50-63:</a:t>
            </a:r>
          </a:p>
          <a:p>
            <a:pPr lvl="0"/>
            <a:r>
              <a:rPr lang="en-GB" dirty="0"/>
              <a:t>when referring to the Explanatory Note 5: Allows for a tolerance up to 10% in weight of all the basic textile materials used, provided that the product is made from two or more basic textile materials. </a:t>
            </a:r>
            <a:r>
              <a:rPr lang="en-GB" dirty="0" smtClean="0"/>
              <a:t> </a:t>
            </a:r>
            <a:endParaRPr lang="en-GB" dirty="0"/>
          </a:p>
          <a:p>
            <a:pPr lvl="0"/>
            <a:r>
              <a:rPr lang="en-GB" dirty="0"/>
              <a:t>when referring to the Explanatory Note 6: Allows a tolerance for materials, with the exception of linings and interlinings (of 8% in value and provided that the materials have undergone a change of tariff heading). </a:t>
            </a:r>
          </a:p>
          <a:p>
            <a:pPr eaLnBrk="1" hangingPunct="1">
              <a:buFontTx/>
              <a:buNone/>
            </a:pPr>
            <a:endParaRPr lang="fr-BE" sz="1800" i="0" dirty="0" smtClean="0">
              <a:solidFill>
                <a:srgbClr val="FF0000"/>
              </a:solidFill>
              <a:ea typeface="ヒラギノ角ゴ Pro W3" charset="-128"/>
              <a:cs typeface="Times New Roman" pitchFamily="18" charset="0"/>
            </a:endParaRPr>
          </a:p>
        </p:txBody>
      </p:sp>
      <p:sp>
        <p:nvSpPr>
          <p:cNvPr id="39940" name="Date Placeholder 5"/>
          <p:cNvSpPr txBox="1">
            <a:spLocks noGrp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1pPr>
            <a:lvl2pPr marL="742950" indent="-28575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2pPr>
            <a:lvl3pPr marL="11430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3pPr>
            <a:lvl4pPr marL="16002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4pPr>
            <a:lvl5pPr marL="20574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9pPr>
          </a:lstStyle>
          <a:p>
            <a:pPr algn="l" eaLnBrk="1" hangingPunct="1"/>
            <a:endParaRPr lang="fr-BE" sz="1400" b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364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341438"/>
            <a:ext cx="8229600" cy="1223962"/>
          </a:xfrm>
        </p:spPr>
        <p:txBody>
          <a:bodyPr/>
          <a:lstStyle/>
          <a:p>
            <a:pPr marL="0" indent="0"/>
            <a:r>
              <a:rPr lang="en-GB" sz="2600" i="1" dirty="0"/>
              <a:t>5</a:t>
            </a:r>
            <a:r>
              <a:rPr lang="en-GB" sz="2600" i="1" dirty="0" smtClean="0"/>
              <a:t>) The Printing rule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492896"/>
            <a:ext cx="7918450" cy="3457575"/>
          </a:xfrm>
        </p:spPr>
        <p:txBody>
          <a:bodyPr/>
          <a:lstStyle/>
          <a:p>
            <a:r>
              <a:rPr lang="en-GB" dirty="0"/>
              <a:t>The printing of fabrics or clothing articles represents an important manufacturing process and has been recognised as origin conferring when combined with specific additional processes and fulfils a value added criterion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5" name="Slide Number Placeholder 5"/>
          <p:cNvSpPr txBox="1">
            <a:spLocks noGrp="1"/>
          </p:cNvSpPr>
          <p:nvPr/>
        </p:nvSpPr>
        <p:spPr bwMode="auto">
          <a:xfrm>
            <a:off x="7164388" y="6553200"/>
            <a:ext cx="1293812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fld id="{BC85DB92-C493-4A6A-A93B-8902E5D72D31}" type="slidenum">
              <a:rPr lang="en-GB" sz="1000" b="0">
                <a:solidFill>
                  <a:schemeClr val="bg1"/>
                </a:solidFill>
                <a:latin typeface="+mn-lt"/>
                <a:ea typeface="ＭＳ Ｐゴシック" pitchFamily="-76" charset="-128"/>
              </a:rPr>
              <a:pPr algn="r" eaLnBrk="0" hangingPunct="0">
                <a:defRPr/>
              </a:pPr>
              <a:t>16</a:t>
            </a:fld>
            <a:endParaRPr lang="en-GB" sz="1400" b="0">
              <a:solidFill>
                <a:schemeClr val="tx1"/>
              </a:solidFill>
              <a:latin typeface="Arial" charset="0"/>
              <a:ea typeface="ＭＳ Ｐゴシック" pitchFamily="-7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911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340768"/>
            <a:ext cx="8209160" cy="4904457"/>
          </a:xfrm>
        </p:spPr>
        <p:txBody>
          <a:bodyPr/>
          <a:lstStyle/>
          <a:p>
            <a:r>
              <a:rPr lang="en-GB" dirty="0"/>
              <a:t>The modernisation of the printing rule is one of the cornerstones of the EU proposal for the revision of the origin rules for the PEM. 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The </a:t>
            </a:r>
            <a:r>
              <a:rPr lang="en-GB" dirty="0"/>
              <a:t>modernisation concerns the following elements:</a:t>
            </a:r>
          </a:p>
          <a:p>
            <a:pPr lvl="0"/>
            <a:r>
              <a:rPr lang="en-GB" dirty="0" smtClean="0"/>
              <a:t>1: the </a:t>
            </a:r>
            <a:r>
              <a:rPr lang="en-GB" dirty="0"/>
              <a:t>creation of a simple printing rule which needs to be combined with another </a:t>
            </a:r>
            <a:r>
              <a:rPr lang="en-GB" dirty="0" smtClean="0"/>
              <a:t>process</a:t>
            </a:r>
            <a:endParaRPr lang="en-GB" dirty="0"/>
          </a:p>
          <a:p>
            <a:pPr eaLnBrk="1" hangingPunct="1">
              <a:buFontTx/>
              <a:buNone/>
            </a:pPr>
            <a:endParaRPr lang="fr-BE" sz="1800" i="0" dirty="0" smtClean="0">
              <a:solidFill>
                <a:srgbClr val="FF0000"/>
              </a:solidFill>
              <a:ea typeface="ヒラギノ角ゴ Pro W3" charset="-128"/>
              <a:cs typeface="Times New Roman" pitchFamily="18" charset="0"/>
            </a:endParaRPr>
          </a:p>
        </p:txBody>
      </p:sp>
      <p:sp>
        <p:nvSpPr>
          <p:cNvPr id="39940" name="Date Placeholder 5"/>
          <p:cNvSpPr txBox="1">
            <a:spLocks noGrp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1pPr>
            <a:lvl2pPr marL="742950" indent="-28575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2pPr>
            <a:lvl3pPr marL="11430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3pPr>
            <a:lvl4pPr marL="16002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4pPr>
            <a:lvl5pPr marL="20574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9pPr>
          </a:lstStyle>
          <a:p>
            <a:pPr algn="l" eaLnBrk="1" hangingPunct="1"/>
            <a:endParaRPr lang="fr-BE" sz="1400" b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92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340768"/>
            <a:ext cx="8209160" cy="4904457"/>
          </a:xfrm>
        </p:spPr>
        <p:txBody>
          <a:bodyPr/>
          <a:lstStyle/>
          <a:p>
            <a:r>
              <a:rPr lang="en-GB" u="sng" dirty="0"/>
              <a:t>Printing</a:t>
            </a:r>
            <a:r>
              <a:rPr lang="en-GB" dirty="0"/>
              <a:t> (when combined with Weaving, Knitting/ Crocheting, Tufting or Flocking) is defined </a:t>
            </a:r>
            <a:r>
              <a:rPr lang="en-GB" dirty="0" smtClean="0"/>
              <a:t>as:</a:t>
            </a:r>
          </a:p>
          <a:p>
            <a:endParaRPr lang="en-GB" dirty="0" smtClean="0"/>
          </a:p>
          <a:p>
            <a:r>
              <a:rPr lang="en-GB" dirty="0" smtClean="0"/>
              <a:t>a </a:t>
            </a:r>
            <a:r>
              <a:rPr lang="en-GB" dirty="0"/>
              <a:t>technique by which an objectively assessed function, like colour, design, technical performance, is given to a textile substrate with a permanent character, using screen, roller, digital or transfer techniques.</a:t>
            </a:r>
          </a:p>
          <a:p>
            <a:pPr eaLnBrk="1" hangingPunct="1">
              <a:buFontTx/>
              <a:buNone/>
            </a:pPr>
            <a:endParaRPr lang="fr-BE" sz="1800" i="0" dirty="0" smtClean="0">
              <a:solidFill>
                <a:srgbClr val="FF0000"/>
              </a:solidFill>
              <a:ea typeface="ヒラギノ角ゴ Pro W3" charset="-128"/>
              <a:cs typeface="Times New Roman" pitchFamily="18" charset="0"/>
            </a:endParaRPr>
          </a:p>
        </p:txBody>
      </p:sp>
      <p:sp>
        <p:nvSpPr>
          <p:cNvPr id="39940" name="Date Placeholder 5"/>
          <p:cNvSpPr txBox="1">
            <a:spLocks noGrp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1pPr>
            <a:lvl2pPr marL="742950" indent="-28575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2pPr>
            <a:lvl3pPr marL="11430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3pPr>
            <a:lvl4pPr marL="16002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4pPr>
            <a:lvl5pPr marL="20574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9pPr>
          </a:lstStyle>
          <a:p>
            <a:pPr algn="l" eaLnBrk="1" hangingPunct="1"/>
            <a:endParaRPr lang="fr-BE" sz="1400" b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63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340768"/>
            <a:ext cx="8209160" cy="4904457"/>
          </a:xfrm>
        </p:spPr>
        <p:txBody>
          <a:bodyPr/>
          <a:lstStyle/>
          <a:p>
            <a:pPr marL="0" lvl="0" indent="0">
              <a:buNone/>
            </a:pPr>
            <a:r>
              <a:rPr lang="en-GB" dirty="0" smtClean="0"/>
              <a:t>2: the </a:t>
            </a:r>
            <a:r>
              <a:rPr lang="en-GB" dirty="0"/>
              <a:t>creation of a standalone printing </a:t>
            </a:r>
            <a:r>
              <a:rPr lang="en-GB" dirty="0" smtClean="0"/>
              <a:t>rule</a:t>
            </a:r>
          </a:p>
          <a:p>
            <a:pPr marL="0" lv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000" u="sng" dirty="0"/>
              <a:t>Printing (as standalone operation)</a:t>
            </a:r>
            <a:r>
              <a:rPr lang="en-GB" sz="2000" dirty="0"/>
              <a:t> is defined as a technique by which an objectively assessed function, like colour, design, technical performance, is given to a textile substrate with a permanent character, using screen, roller, digital or transfer techniques combined with at least two preparatory/finishing operations (such as scouring, bleaching, mercerizing, heat setting, raising, calendaring, shrink resistance processing, permanent finishing, </a:t>
            </a:r>
            <a:r>
              <a:rPr lang="en-GB" sz="2000" dirty="0" err="1"/>
              <a:t>decatising</a:t>
            </a:r>
            <a:r>
              <a:rPr lang="en-GB" sz="2000" dirty="0"/>
              <a:t>, impregnating, mending and burling), provided that the value of all the materials used does not exceed 50% of the ex-works price of the product.</a:t>
            </a:r>
          </a:p>
          <a:p>
            <a:pPr marL="0" lvl="0" indent="0">
              <a:buNone/>
            </a:pPr>
            <a:endParaRPr lang="en-GB" dirty="0"/>
          </a:p>
          <a:p>
            <a:pPr eaLnBrk="1" hangingPunct="1">
              <a:buFontTx/>
              <a:buNone/>
            </a:pPr>
            <a:endParaRPr lang="fr-BE" sz="1800" i="0" dirty="0" smtClean="0">
              <a:solidFill>
                <a:srgbClr val="FF0000"/>
              </a:solidFill>
              <a:ea typeface="ヒラギノ角ゴ Pro W3" charset="-128"/>
              <a:cs typeface="Times New Roman" pitchFamily="18" charset="0"/>
            </a:endParaRPr>
          </a:p>
        </p:txBody>
      </p:sp>
      <p:sp>
        <p:nvSpPr>
          <p:cNvPr id="39940" name="Date Placeholder 5"/>
          <p:cNvSpPr txBox="1">
            <a:spLocks noGrp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1pPr>
            <a:lvl2pPr marL="742950" indent="-28575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2pPr>
            <a:lvl3pPr marL="11430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3pPr>
            <a:lvl4pPr marL="16002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4pPr>
            <a:lvl5pPr marL="20574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9pPr>
          </a:lstStyle>
          <a:p>
            <a:pPr algn="l" eaLnBrk="1" hangingPunct="1"/>
            <a:endParaRPr lang="fr-BE" sz="1400" b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12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600" smtClean="0"/>
              <a:t>Content</a:t>
            </a:r>
            <a:endParaRPr lang="en-GB" sz="26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781300"/>
            <a:ext cx="8229600" cy="3529013"/>
          </a:xfrm>
        </p:spPr>
        <p:txBody>
          <a:bodyPr/>
          <a:lstStyle/>
          <a:p>
            <a:r>
              <a:rPr lang="de-DE" sz="2000" dirty="0" smtClean="0"/>
              <a:t>1) </a:t>
            </a:r>
            <a:r>
              <a:rPr lang="de-DE" sz="2000" dirty="0" err="1" smtClean="0"/>
              <a:t>Introduction</a:t>
            </a:r>
            <a:endParaRPr lang="de-DE" sz="2000" dirty="0" smtClean="0"/>
          </a:p>
          <a:p>
            <a:r>
              <a:rPr lang="de-DE" sz="2000" dirty="0" smtClean="0"/>
              <a:t>2) Origin </a:t>
            </a:r>
            <a:r>
              <a:rPr lang="de-DE" sz="2000" dirty="0" err="1" smtClean="0"/>
              <a:t>rules</a:t>
            </a:r>
            <a:r>
              <a:rPr lang="de-DE" sz="2000" dirty="0" smtClean="0"/>
              <a:t> </a:t>
            </a:r>
            <a:r>
              <a:rPr lang="de-DE" sz="2000" dirty="0" err="1" smtClean="0"/>
              <a:t>for</a:t>
            </a:r>
            <a:r>
              <a:rPr lang="de-DE" sz="2000" dirty="0" smtClean="0"/>
              <a:t> Textiles </a:t>
            </a:r>
            <a:r>
              <a:rPr lang="de-DE" sz="2000" dirty="0" err="1" smtClean="0"/>
              <a:t>and</a:t>
            </a:r>
            <a:r>
              <a:rPr lang="de-DE" sz="2000" dirty="0" smtClean="0"/>
              <a:t> </a:t>
            </a:r>
            <a:r>
              <a:rPr lang="de-DE" sz="2000" dirty="0" err="1" smtClean="0"/>
              <a:t>Clothing</a:t>
            </a:r>
            <a:endParaRPr lang="de-DE" sz="2000" dirty="0" smtClean="0"/>
          </a:p>
          <a:p>
            <a:r>
              <a:rPr lang="de-DE" sz="2000" dirty="0"/>
              <a:t>3</a:t>
            </a:r>
            <a:r>
              <a:rPr lang="de-DE" sz="2000" dirty="0" smtClean="0"/>
              <a:t>) </a:t>
            </a:r>
            <a:r>
              <a:rPr lang="en-GB" sz="2000" dirty="0" smtClean="0"/>
              <a:t>Modernisation</a:t>
            </a:r>
          </a:p>
          <a:p>
            <a:r>
              <a:rPr lang="de-DE" sz="2000" dirty="0"/>
              <a:t>4</a:t>
            </a:r>
            <a:r>
              <a:rPr lang="de-DE" sz="2000" dirty="0" smtClean="0"/>
              <a:t>) </a:t>
            </a:r>
            <a:r>
              <a:rPr lang="de-DE" sz="2000" dirty="0" err="1" smtClean="0"/>
              <a:t>Tolerances</a:t>
            </a:r>
            <a:endParaRPr lang="de-DE" sz="2000" dirty="0" smtClean="0"/>
          </a:p>
          <a:p>
            <a:r>
              <a:rPr lang="de-DE" sz="2000" dirty="0"/>
              <a:t>5</a:t>
            </a:r>
            <a:r>
              <a:rPr lang="de-DE" sz="2000" dirty="0" smtClean="0"/>
              <a:t>) The </a:t>
            </a:r>
            <a:r>
              <a:rPr lang="de-DE" sz="2000" dirty="0" err="1" smtClean="0"/>
              <a:t>Printing</a:t>
            </a:r>
            <a:r>
              <a:rPr lang="de-DE" sz="2000" dirty="0" smtClean="0"/>
              <a:t> </a:t>
            </a:r>
            <a:r>
              <a:rPr lang="de-DE" sz="2000" dirty="0" err="1" smtClean="0"/>
              <a:t>rule</a:t>
            </a:r>
            <a:endParaRPr lang="de-DE" sz="2000" dirty="0" smtClean="0"/>
          </a:p>
          <a:p>
            <a:r>
              <a:rPr lang="de-DE" sz="2000" dirty="0"/>
              <a:t>6</a:t>
            </a:r>
            <a:r>
              <a:rPr lang="de-DE" sz="2000" dirty="0" smtClean="0"/>
              <a:t>) </a:t>
            </a:r>
            <a:r>
              <a:rPr lang="de-DE" sz="2000" dirty="0" err="1" smtClean="0"/>
              <a:t>What</a:t>
            </a:r>
            <a:r>
              <a:rPr lang="de-DE" sz="2000" dirty="0" smtClean="0"/>
              <a:t> </a:t>
            </a:r>
            <a:r>
              <a:rPr lang="de-DE" sz="2000" dirty="0" err="1" smtClean="0"/>
              <a:t>about</a:t>
            </a:r>
            <a:r>
              <a:rPr lang="de-DE" sz="2000" dirty="0" smtClean="0"/>
              <a:t> </a:t>
            </a:r>
            <a:r>
              <a:rPr lang="de-DE" sz="2000" dirty="0" err="1" smtClean="0"/>
              <a:t>dyeing</a:t>
            </a:r>
            <a:endParaRPr lang="de-DE" sz="2000" dirty="0" smtClean="0"/>
          </a:p>
          <a:p>
            <a:r>
              <a:rPr lang="de-DE" sz="2000" dirty="0"/>
              <a:t>7</a:t>
            </a:r>
            <a:r>
              <a:rPr lang="de-DE" sz="2000" dirty="0" smtClean="0"/>
              <a:t>) EU </a:t>
            </a:r>
            <a:r>
              <a:rPr lang="de-DE" sz="2000" dirty="0" err="1" smtClean="0"/>
              <a:t>perspective</a:t>
            </a:r>
            <a:endParaRPr lang="de-DE" sz="2000" dirty="0" smtClean="0"/>
          </a:p>
          <a:p>
            <a:r>
              <a:rPr lang="de-DE" sz="2000" dirty="0" smtClean="0"/>
              <a:t>8) Position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other</a:t>
            </a:r>
            <a:r>
              <a:rPr lang="de-DE" sz="2000" dirty="0" smtClean="0"/>
              <a:t> PEM </a:t>
            </a:r>
            <a:r>
              <a:rPr lang="de-DE" sz="2000" dirty="0" err="1" smtClean="0"/>
              <a:t>partners</a:t>
            </a:r>
            <a:endParaRPr lang="de-DE" sz="2000" dirty="0" smtClean="0"/>
          </a:p>
          <a:p>
            <a:r>
              <a:rPr lang="de-DE" sz="2000" dirty="0" smtClean="0"/>
              <a:t>9) Way </a:t>
            </a:r>
            <a:r>
              <a:rPr lang="de-DE" sz="2000" dirty="0" err="1" smtClean="0"/>
              <a:t>forward</a:t>
            </a:r>
            <a:endParaRPr lang="de-DE" sz="2000" dirty="0" smtClean="0"/>
          </a:p>
          <a:p>
            <a:endParaRPr lang="en-GB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340768"/>
            <a:ext cx="8209160" cy="4904457"/>
          </a:xfrm>
        </p:spPr>
        <p:txBody>
          <a:bodyPr/>
          <a:lstStyle/>
          <a:p>
            <a:r>
              <a:rPr lang="en-GB" dirty="0"/>
              <a:t>The following operations </a:t>
            </a:r>
            <a:r>
              <a:rPr lang="en-GB" u="sng" dirty="0"/>
              <a:t>do not qualify under this rule</a:t>
            </a:r>
            <a:r>
              <a:rPr lang="en-GB" dirty="0"/>
              <a:t>:</a:t>
            </a:r>
          </a:p>
          <a:p>
            <a:pPr lvl="0"/>
            <a:r>
              <a:rPr lang="en-GB" dirty="0"/>
              <a:t>The adding of fugitive/non-permanent functionalities (including colour, design, technical performance)</a:t>
            </a:r>
          </a:p>
          <a:p>
            <a:pPr lvl="0"/>
            <a:r>
              <a:rPr lang="en-GB" dirty="0"/>
              <a:t>The adding of logos whenever they are not integral part of the design</a:t>
            </a:r>
          </a:p>
          <a:p>
            <a:pPr lvl="0"/>
            <a:r>
              <a:rPr lang="en-GB" dirty="0"/>
              <a:t>Printing on the selvedge in case this is the origin qualifying characteristic</a:t>
            </a:r>
          </a:p>
          <a:p>
            <a:pPr lvl="0"/>
            <a:r>
              <a:rPr lang="en-GB" dirty="0"/>
              <a:t>The following operations: washing or dressing</a:t>
            </a:r>
          </a:p>
          <a:p>
            <a:pPr marL="0" lvl="0" indent="0">
              <a:buNone/>
            </a:pPr>
            <a:endParaRPr lang="en-GB" dirty="0"/>
          </a:p>
          <a:p>
            <a:pPr eaLnBrk="1" hangingPunct="1">
              <a:buFontTx/>
              <a:buNone/>
            </a:pPr>
            <a:endParaRPr lang="fr-BE" sz="1800" i="0" dirty="0" smtClean="0">
              <a:solidFill>
                <a:srgbClr val="FF0000"/>
              </a:solidFill>
              <a:ea typeface="ヒラギノ角ゴ Pro W3" charset="-128"/>
              <a:cs typeface="Times New Roman" pitchFamily="18" charset="0"/>
            </a:endParaRPr>
          </a:p>
        </p:txBody>
      </p:sp>
      <p:sp>
        <p:nvSpPr>
          <p:cNvPr id="39940" name="Date Placeholder 5"/>
          <p:cNvSpPr txBox="1">
            <a:spLocks noGrp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1pPr>
            <a:lvl2pPr marL="742950" indent="-28575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2pPr>
            <a:lvl3pPr marL="11430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3pPr>
            <a:lvl4pPr marL="16002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4pPr>
            <a:lvl5pPr marL="20574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9pPr>
          </a:lstStyle>
          <a:p>
            <a:pPr algn="l" eaLnBrk="1" hangingPunct="1"/>
            <a:endParaRPr lang="fr-BE" sz="1400" b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00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341438"/>
            <a:ext cx="8229600" cy="1223962"/>
          </a:xfrm>
        </p:spPr>
        <p:txBody>
          <a:bodyPr/>
          <a:lstStyle/>
          <a:p>
            <a:pPr marL="0" lvl="0" indent="0"/>
            <a:r>
              <a:rPr lang="en-GB" sz="2600" i="1" dirty="0" smtClean="0"/>
              <a:t>6) </a:t>
            </a:r>
            <a:r>
              <a:rPr lang="en-GB" sz="2800" cap="small" dirty="0"/>
              <a:t>What about Dyeing</a:t>
            </a:r>
            <a:r>
              <a:rPr lang="en-GB" sz="2800" cap="small" dirty="0" smtClean="0"/>
              <a:t>?</a:t>
            </a:r>
            <a:endParaRPr lang="en-GB" sz="2600" i="1" dirty="0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492896"/>
            <a:ext cx="7918450" cy="3457575"/>
          </a:xfrm>
        </p:spPr>
        <p:txBody>
          <a:bodyPr/>
          <a:lstStyle/>
          <a:p>
            <a:r>
              <a:rPr lang="en-GB" dirty="0" smtClean="0"/>
              <a:t>Similarities and differences as compared to the printing rule..</a:t>
            </a:r>
            <a:endParaRPr lang="en-GB" dirty="0"/>
          </a:p>
        </p:txBody>
      </p:sp>
      <p:sp>
        <p:nvSpPr>
          <p:cNvPr id="5" name="Slide Number Placeholder 5"/>
          <p:cNvSpPr txBox="1">
            <a:spLocks noGrp="1"/>
          </p:cNvSpPr>
          <p:nvPr/>
        </p:nvSpPr>
        <p:spPr bwMode="auto">
          <a:xfrm>
            <a:off x="7164388" y="6553200"/>
            <a:ext cx="1293812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fld id="{BC85DB92-C493-4A6A-A93B-8902E5D72D31}" type="slidenum">
              <a:rPr lang="en-GB" sz="1000" b="0">
                <a:solidFill>
                  <a:schemeClr val="bg1"/>
                </a:solidFill>
                <a:latin typeface="+mn-lt"/>
                <a:ea typeface="ＭＳ Ｐゴシック" pitchFamily="-76" charset="-128"/>
              </a:rPr>
              <a:pPr algn="r" eaLnBrk="0" hangingPunct="0">
                <a:defRPr/>
              </a:pPr>
              <a:t>21</a:t>
            </a:fld>
            <a:endParaRPr lang="en-GB" sz="1400" b="0">
              <a:solidFill>
                <a:schemeClr val="tx1"/>
              </a:solidFill>
              <a:latin typeface="Arial" charset="0"/>
              <a:ea typeface="ＭＳ Ｐゴシック" pitchFamily="-7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037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341438"/>
            <a:ext cx="8229600" cy="1223962"/>
          </a:xfrm>
        </p:spPr>
        <p:txBody>
          <a:bodyPr/>
          <a:lstStyle/>
          <a:p>
            <a:pPr marL="0" indent="0"/>
            <a:r>
              <a:rPr lang="en-GB" sz="2600" i="1" dirty="0"/>
              <a:t>7</a:t>
            </a:r>
            <a:r>
              <a:rPr lang="en-GB" sz="2600" i="1" dirty="0" smtClean="0"/>
              <a:t>) </a:t>
            </a:r>
            <a:r>
              <a:rPr lang="en-GB" sz="2800" cap="small" dirty="0"/>
              <a:t>EU perspective on Rules of Origin for Textiles and Clothing</a:t>
            </a:r>
            <a:br>
              <a:rPr lang="en-GB" sz="2800" cap="small" dirty="0"/>
            </a:br>
            <a:endParaRPr lang="en-GB" sz="2600" i="1" dirty="0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492896"/>
            <a:ext cx="7918450" cy="3457575"/>
          </a:xfrm>
        </p:spPr>
        <p:txBody>
          <a:bodyPr/>
          <a:lstStyle/>
          <a:p>
            <a:r>
              <a:rPr lang="en-GB" dirty="0" smtClean="0"/>
              <a:t>- '</a:t>
            </a:r>
            <a:r>
              <a:rPr lang="en-GB" u="sng" dirty="0" smtClean="0"/>
              <a:t>double </a:t>
            </a:r>
            <a:r>
              <a:rPr lang="en-GB" u="sng" dirty="0"/>
              <a:t>transformation</a:t>
            </a:r>
            <a:r>
              <a:rPr lang="en-GB" u="sng" dirty="0" smtClean="0"/>
              <a:t>' !</a:t>
            </a:r>
            <a:r>
              <a:rPr lang="en-GB" dirty="0" smtClean="0"/>
              <a:t> </a:t>
            </a:r>
            <a:endParaRPr lang="en-GB" dirty="0"/>
          </a:p>
          <a:p>
            <a:r>
              <a:rPr lang="en-GB" dirty="0" smtClean="0"/>
              <a:t>- strike </a:t>
            </a:r>
            <a:r>
              <a:rPr lang="en-GB" dirty="0"/>
              <a:t>the balance between the needs of more traditional and more innovative textile industries. </a:t>
            </a:r>
            <a:endParaRPr lang="en-GB" dirty="0" smtClean="0"/>
          </a:p>
          <a:p>
            <a:r>
              <a:rPr lang="en-GB" dirty="0" smtClean="0"/>
              <a:t>- allows </a:t>
            </a:r>
            <a:r>
              <a:rPr lang="en-GB" dirty="0"/>
              <a:t>more </a:t>
            </a:r>
            <a:r>
              <a:rPr lang="en-GB" dirty="0" smtClean="0"/>
              <a:t>flexibility; allows more </a:t>
            </a:r>
            <a:r>
              <a:rPr lang="en-GB" dirty="0"/>
              <a:t>qualifying processes and processes at a higher transformation </a:t>
            </a:r>
            <a:r>
              <a:rPr lang="en-GB" dirty="0" smtClean="0"/>
              <a:t>level;  provides simplification; increases </a:t>
            </a:r>
            <a:r>
              <a:rPr lang="en-GB" dirty="0"/>
              <a:t>legal </a:t>
            </a:r>
            <a:r>
              <a:rPr lang="en-GB" dirty="0" smtClean="0"/>
              <a:t>certainty.</a:t>
            </a:r>
            <a:endParaRPr lang="en-GB" dirty="0"/>
          </a:p>
        </p:txBody>
      </p:sp>
      <p:sp>
        <p:nvSpPr>
          <p:cNvPr id="5" name="Slide Number Placeholder 5"/>
          <p:cNvSpPr txBox="1">
            <a:spLocks noGrp="1"/>
          </p:cNvSpPr>
          <p:nvPr/>
        </p:nvSpPr>
        <p:spPr bwMode="auto">
          <a:xfrm>
            <a:off x="7164388" y="6553200"/>
            <a:ext cx="1293812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fld id="{BC85DB92-C493-4A6A-A93B-8902E5D72D31}" type="slidenum">
              <a:rPr lang="en-GB" sz="1000" b="0">
                <a:solidFill>
                  <a:schemeClr val="bg1"/>
                </a:solidFill>
                <a:latin typeface="+mn-lt"/>
                <a:ea typeface="ＭＳ Ｐゴシック" pitchFamily="-76" charset="-128"/>
              </a:rPr>
              <a:pPr algn="r" eaLnBrk="0" hangingPunct="0">
                <a:defRPr/>
              </a:pPr>
              <a:t>22</a:t>
            </a:fld>
            <a:endParaRPr lang="en-GB" sz="1400" b="0">
              <a:solidFill>
                <a:schemeClr val="tx1"/>
              </a:solidFill>
              <a:latin typeface="Arial" charset="0"/>
              <a:ea typeface="ＭＳ Ｐゴシック" pitchFamily="-7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056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1" y="1341438"/>
            <a:ext cx="8158361" cy="1007442"/>
          </a:xfrm>
        </p:spPr>
        <p:txBody>
          <a:bodyPr/>
          <a:lstStyle/>
          <a:p>
            <a:pPr marL="0" lvl="0" indent="0"/>
            <a:r>
              <a:rPr lang="en-GB" sz="2600" i="1" dirty="0" smtClean="0"/>
              <a:t>8) </a:t>
            </a:r>
            <a:r>
              <a:rPr lang="en-GB" sz="2800" cap="small" dirty="0"/>
              <a:t>Position of other PEM </a:t>
            </a:r>
            <a:r>
              <a:rPr lang="en-GB" sz="2800" cap="small" dirty="0" smtClean="0"/>
              <a:t>partners</a:t>
            </a:r>
            <a:endParaRPr lang="en-GB" sz="2600" i="1" dirty="0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492896"/>
            <a:ext cx="7918450" cy="3457575"/>
          </a:xfrm>
        </p:spPr>
        <p:txBody>
          <a:bodyPr/>
          <a:lstStyle/>
          <a:p>
            <a:pPr lvl="0"/>
            <a:r>
              <a:rPr lang="en-GB" dirty="0" smtClean="0"/>
              <a:t>- provide </a:t>
            </a:r>
            <a:r>
              <a:rPr lang="en-GB" dirty="0"/>
              <a:t>for a full relaxation, by allowing the manufacture from materials of any heading;</a:t>
            </a:r>
          </a:p>
          <a:p>
            <a:pPr lvl="0"/>
            <a:r>
              <a:rPr lang="en-GB" dirty="0" smtClean="0"/>
              <a:t>- provide </a:t>
            </a:r>
            <a:r>
              <a:rPr lang="en-GB" dirty="0"/>
              <a:t>for manufacture from materials of any heading except that of the product;</a:t>
            </a:r>
          </a:p>
          <a:p>
            <a:pPr lvl="0"/>
            <a:r>
              <a:rPr lang="en-GB" dirty="0" smtClean="0"/>
              <a:t>- provide </a:t>
            </a:r>
            <a:r>
              <a:rPr lang="en-GB" dirty="0"/>
              <a:t>for the current PEM rules; </a:t>
            </a:r>
          </a:p>
          <a:p>
            <a:pPr lvl="0"/>
            <a:r>
              <a:rPr lang="en-GB" dirty="0" smtClean="0"/>
              <a:t>- provide </a:t>
            </a:r>
            <a:r>
              <a:rPr lang="en-GB" dirty="0"/>
              <a:t>for the current PEM rules, while introducing a dyeing rule for a wide range of products.</a:t>
            </a:r>
          </a:p>
        </p:txBody>
      </p:sp>
      <p:sp>
        <p:nvSpPr>
          <p:cNvPr id="5" name="Slide Number Placeholder 5"/>
          <p:cNvSpPr txBox="1">
            <a:spLocks noGrp="1"/>
          </p:cNvSpPr>
          <p:nvPr/>
        </p:nvSpPr>
        <p:spPr bwMode="auto">
          <a:xfrm>
            <a:off x="7164388" y="6553200"/>
            <a:ext cx="1293812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fld id="{BC85DB92-C493-4A6A-A93B-8902E5D72D31}" type="slidenum">
              <a:rPr lang="en-GB" sz="1000" b="0">
                <a:solidFill>
                  <a:schemeClr val="bg1"/>
                </a:solidFill>
                <a:latin typeface="+mn-lt"/>
                <a:ea typeface="ＭＳ Ｐゴシック" pitchFamily="-76" charset="-128"/>
              </a:rPr>
              <a:pPr algn="r" eaLnBrk="0" hangingPunct="0">
                <a:defRPr/>
              </a:pPr>
              <a:t>23</a:t>
            </a:fld>
            <a:endParaRPr lang="en-GB" sz="1400" b="0">
              <a:solidFill>
                <a:schemeClr val="tx1"/>
              </a:solidFill>
              <a:latin typeface="Arial" charset="0"/>
              <a:ea typeface="ＭＳ Ｐゴシック" pitchFamily="-7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2938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1" y="1341438"/>
            <a:ext cx="8158361" cy="1007442"/>
          </a:xfrm>
        </p:spPr>
        <p:txBody>
          <a:bodyPr/>
          <a:lstStyle/>
          <a:p>
            <a:pPr marL="0" lvl="0" indent="0"/>
            <a:r>
              <a:rPr lang="en-GB" sz="2600" i="1" dirty="0"/>
              <a:t>9</a:t>
            </a:r>
            <a:r>
              <a:rPr lang="en-GB" sz="2600" i="1" dirty="0" smtClean="0"/>
              <a:t>) The way forward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492896"/>
            <a:ext cx="7918450" cy="3457575"/>
          </a:xfrm>
        </p:spPr>
        <p:txBody>
          <a:bodyPr/>
          <a:lstStyle/>
          <a:p>
            <a:r>
              <a:rPr lang="en-GB" dirty="0" smtClean="0"/>
              <a:t>Given </a:t>
            </a:r>
            <a:r>
              <a:rPr lang="en-GB" dirty="0"/>
              <a:t>the divergent views which have been presented during consultations, no Party can escape making concessions or face the consequences of a status quo</a:t>
            </a:r>
            <a:r>
              <a:rPr lang="en-GB" dirty="0" smtClean="0"/>
              <a:t>.</a:t>
            </a:r>
          </a:p>
          <a:p>
            <a:r>
              <a:rPr lang="en-GB" dirty="0"/>
              <a:t>Revision of PEM rules without an agreement on new list rules for Chapters 50-63 would seriously diminish the significance of the exercise as a whole. </a:t>
            </a:r>
          </a:p>
        </p:txBody>
      </p:sp>
      <p:sp>
        <p:nvSpPr>
          <p:cNvPr id="5" name="Slide Number Placeholder 5"/>
          <p:cNvSpPr txBox="1">
            <a:spLocks noGrp="1"/>
          </p:cNvSpPr>
          <p:nvPr/>
        </p:nvSpPr>
        <p:spPr bwMode="auto">
          <a:xfrm>
            <a:off x="7164388" y="6553200"/>
            <a:ext cx="1293812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fld id="{BC85DB92-C493-4A6A-A93B-8902E5D72D31}" type="slidenum">
              <a:rPr lang="en-GB" sz="1000" b="0">
                <a:solidFill>
                  <a:schemeClr val="bg1"/>
                </a:solidFill>
                <a:latin typeface="+mn-lt"/>
                <a:ea typeface="ＭＳ Ｐゴシック" pitchFamily="-76" charset="-128"/>
              </a:rPr>
              <a:pPr algn="r" eaLnBrk="0" hangingPunct="0">
                <a:defRPr/>
              </a:pPr>
              <a:t>24</a:t>
            </a:fld>
            <a:endParaRPr lang="en-GB" sz="1400" b="0">
              <a:solidFill>
                <a:schemeClr val="tx1"/>
              </a:solidFill>
              <a:latin typeface="Arial" charset="0"/>
              <a:ea typeface="ＭＳ Ｐゴシック" pitchFamily="-7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6418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0" y="2163763"/>
            <a:ext cx="4572000" cy="25304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0" fontAlgn="auto" hangingPunct="0"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Tx/>
              <a:buChar char="•"/>
              <a:defRPr/>
            </a:pPr>
            <a:r>
              <a:rPr lang="en-GB" sz="2000" b="0" kern="0" dirty="0">
                <a:solidFill>
                  <a:srgbClr val="333399"/>
                </a:solidFill>
                <a:latin typeface="Arial"/>
              </a:rPr>
              <a:t>Unit B3 – Origin of goods</a:t>
            </a:r>
          </a:p>
          <a:p>
            <a:pPr marL="342900" indent="-342900" eaLnBrk="0" fontAlgn="auto" hangingPunct="0"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Tx/>
              <a:buChar char="•"/>
              <a:defRPr/>
            </a:pPr>
            <a:r>
              <a:rPr lang="en-GB" sz="2000" b="0" kern="0" dirty="0">
                <a:solidFill>
                  <a:srgbClr val="333399"/>
                </a:solidFill>
                <a:latin typeface="Arial"/>
              </a:rPr>
              <a:t>European Commission</a:t>
            </a:r>
            <a:br>
              <a:rPr lang="en-GB" sz="2000" b="0" kern="0" dirty="0">
                <a:solidFill>
                  <a:srgbClr val="333399"/>
                </a:solidFill>
                <a:latin typeface="Arial"/>
              </a:rPr>
            </a:br>
            <a:r>
              <a:rPr lang="en-GB" sz="2000" b="0" kern="0" dirty="0">
                <a:solidFill>
                  <a:srgbClr val="333399"/>
                </a:solidFill>
                <a:latin typeface="Arial"/>
              </a:rPr>
              <a:t>DG Taxation and Customs Union</a:t>
            </a:r>
          </a:p>
          <a:p>
            <a:pPr marL="342900" indent="-342900" eaLnBrk="0" fontAlgn="auto" hangingPunct="0"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Tx/>
              <a:buChar char="•"/>
              <a:defRPr/>
            </a:pPr>
            <a:endParaRPr lang="en-GB" sz="2000" b="0" kern="0" dirty="0">
              <a:solidFill>
                <a:srgbClr val="333399"/>
              </a:solidFill>
              <a:latin typeface="Arial"/>
            </a:endParaRPr>
          </a:p>
          <a:p>
            <a:pPr marL="342900" indent="-342900" eaLnBrk="0" fontAlgn="auto" hangingPunct="0"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Tx/>
              <a:buChar char="•"/>
              <a:defRPr/>
            </a:pPr>
            <a:r>
              <a:rPr lang="en-GB" sz="2000" b="0" kern="0" dirty="0">
                <a:solidFill>
                  <a:srgbClr val="333399"/>
                </a:solidFill>
                <a:latin typeface="Arial"/>
              </a:rPr>
              <a:t>TAXUD-UNIT-B3@ec.europa.eu</a:t>
            </a:r>
            <a:br>
              <a:rPr lang="en-GB" sz="2000" b="0" kern="0" dirty="0">
                <a:solidFill>
                  <a:srgbClr val="333399"/>
                </a:solidFill>
                <a:latin typeface="Arial"/>
              </a:rPr>
            </a:br>
            <a:endParaRPr lang="en-GB" sz="2000" b="0" kern="0" dirty="0">
              <a:solidFill>
                <a:srgbClr val="000000"/>
              </a:solidFill>
              <a:latin typeface="Arial"/>
            </a:endParaRPr>
          </a:p>
          <a:p>
            <a:pPr marL="342900" indent="-342900" eaLnBrk="0" fontAlgn="auto" hangingPunct="0"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Tx/>
              <a:buChar char="•"/>
              <a:defRPr/>
            </a:pPr>
            <a:r>
              <a:rPr lang="en-GB" sz="1200" b="0" kern="0" dirty="0">
                <a:solidFill>
                  <a:srgbClr val="000000"/>
                </a:solidFill>
                <a:latin typeface="Arial"/>
                <a:hlinkClick r:id="rId3"/>
              </a:rPr>
              <a:t>http://ec.europa.eu/taxation_customs/customs/customs_duties/rules_origin/preferential/index_en.htm</a:t>
            </a:r>
            <a:endParaRPr lang="en-GB" sz="1800" b="0" kern="0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341438"/>
            <a:ext cx="8229600" cy="1223962"/>
          </a:xfrm>
        </p:spPr>
        <p:txBody>
          <a:bodyPr/>
          <a:lstStyle/>
          <a:p>
            <a:pPr marL="0" indent="0"/>
            <a:r>
              <a:rPr lang="en-GB" sz="2600" i="1" dirty="0" smtClean="0"/>
              <a:t>1) Introduction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492896"/>
            <a:ext cx="7918450" cy="3457575"/>
          </a:xfrm>
        </p:spPr>
        <p:txBody>
          <a:bodyPr/>
          <a:lstStyle/>
          <a:p>
            <a:pPr marL="0" indent="0">
              <a:buClr>
                <a:srgbClr val="0070C0"/>
              </a:buClr>
              <a:buNone/>
              <a:defRPr/>
            </a:pPr>
            <a:r>
              <a:rPr lang="en-GB" sz="2200" i="0" dirty="0" smtClean="0"/>
              <a:t>Present policy </a:t>
            </a:r>
            <a:r>
              <a:rPr lang="en-GB" sz="2200" i="0" dirty="0"/>
              <a:t>orientations for textiles and clothing for the </a:t>
            </a:r>
            <a:r>
              <a:rPr lang="en-GB" sz="2200" i="0" dirty="0" smtClean="0"/>
              <a:t>revision </a:t>
            </a:r>
            <a:r>
              <a:rPr lang="en-GB" sz="2200" i="0" dirty="0"/>
              <a:t>of the </a:t>
            </a:r>
            <a:r>
              <a:rPr lang="en-GB" sz="2200" i="0" dirty="0" smtClean="0"/>
              <a:t>Convention</a:t>
            </a:r>
          </a:p>
          <a:p>
            <a:pPr marL="0" indent="0">
              <a:buClr>
                <a:srgbClr val="0070C0"/>
              </a:buClr>
              <a:buNone/>
              <a:defRPr/>
            </a:pPr>
            <a:endParaRPr lang="en-GB" sz="2200" i="0" dirty="0"/>
          </a:p>
          <a:p>
            <a:pPr marL="0" indent="0">
              <a:buClr>
                <a:srgbClr val="0070C0"/>
              </a:buClr>
              <a:buNone/>
              <a:defRPr/>
            </a:pPr>
            <a:r>
              <a:rPr lang="en-GB" sz="2200" i="0" dirty="0" smtClean="0"/>
              <a:t>Perspective is the need to modernise the PEM rules to </a:t>
            </a:r>
            <a:r>
              <a:rPr lang="en-GB" sz="2200" i="0" dirty="0"/>
              <a:t>reflect current –and future- market </a:t>
            </a:r>
            <a:r>
              <a:rPr lang="en-GB" sz="2200" i="0" dirty="0" smtClean="0"/>
              <a:t>realities. </a:t>
            </a:r>
          </a:p>
          <a:p>
            <a:pPr marL="0" indent="0">
              <a:buClr>
                <a:srgbClr val="0070C0"/>
              </a:buClr>
              <a:buNone/>
              <a:defRPr/>
            </a:pPr>
            <a:endParaRPr lang="en-GB" sz="2200" i="0" dirty="0"/>
          </a:p>
          <a:p>
            <a:pPr marL="0" indent="0">
              <a:buClr>
                <a:srgbClr val="0070C0"/>
              </a:buClr>
              <a:buNone/>
              <a:defRPr/>
            </a:pPr>
            <a:r>
              <a:rPr lang="en-GB" sz="2200" i="0" dirty="0" smtClean="0"/>
              <a:t>Reflections </a:t>
            </a:r>
            <a:r>
              <a:rPr lang="en-GB" sz="2200" i="0" dirty="0"/>
              <a:t>on the printing rule and further orientations on dyeing as an origin conferring operation</a:t>
            </a:r>
            <a:r>
              <a:rPr lang="en-GB" sz="2200" i="0" dirty="0" smtClean="0"/>
              <a:t>.</a:t>
            </a:r>
            <a:endParaRPr lang="en-GB" sz="2200" i="0" dirty="0"/>
          </a:p>
        </p:txBody>
      </p:sp>
      <p:sp>
        <p:nvSpPr>
          <p:cNvPr id="5" name="Slide Number Placeholder 5"/>
          <p:cNvSpPr txBox="1">
            <a:spLocks noGrp="1"/>
          </p:cNvSpPr>
          <p:nvPr/>
        </p:nvSpPr>
        <p:spPr bwMode="auto">
          <a:xfrm>
            <a:off x="7164388" y="6553200"/>
            <a:ext cx="1293812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fld id="{BC85DB92-C493-4A6A-A93B-8902E5D72D31}" type="slidenum">
              <a:rPr lang="en-GB" sz="1000" b="0">
                <a:solidFill>
                  <a:schemeClr val="bg1"/>
                </a:solidFill>
                <a:latin typeface="+mn-lt"/>
                <a:ea typeface="ＭＳ Ｐゴシック" pitchFamily="-76" charset="-128"/>
              </a:rPr>
              <a:pPr algn="r" eaLnBrk="0" hangingPunct="0">
                <a:defRPr/>
              </a:pPr>
              <a:t>3</a:t>
            </a:fld>
            <a:endParaRPr lang="en-GB" sz="1400" b="0">
              <a:solidFill>
                <a:schemeClr val="tx1"/>
              </a:solidFill>
              <a:latin typeface="Arial" charset="0"/>
              <a:ea typeface="ＭＳ Ｐゴシック" pitchFamily="-76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96975"/>
            <a:ext cx="8229600" cy="1152525"/>
          </a:xfrm>
        </p:spPr>
        <p:txBody>
          <a:bodyPr/>
          <a:lstStyle/>
          <a:p>
            <a:r>
              <a:rPr lang="en-GB" sz="2600" i="1" dirty="0" smtClean="0"/>
              <a:t>2) </a:t>
            </a:r>
            <a:r>
              <a:rPr lang="de-DE" sz="2800" dirty="0" smtClean="0"/>
              <a:t>Origin </a:t>
            </a:r>
            <a:r>
              <a:rPr lang="de-DE" sz="2800" dirty="0" err="1" smtClean="0"/>
              <a:t>rules</a:t>
            </a:r>
            <a:r>
              <a:rPr lang="de-DE" sz="2800" dirty="0" smtClean="0"/>
              <a:t> </a:t>
            </a:r>
            <a:r>
              <a:rPr lang="de-DE" sz="2800" dirty="0" err="1" smtClean="0"/>
              <a:t>for</a:t>
            </a:r>
            <a:r>
              <a:rPr lang="de-DE" sz="2800" dirty="0" smtClean="0"/>
              <a:t> Textiles </a:t>
            </a:r>
            <a:r>
              <a:rPr lang="de-DE" sz="2800" dirty="0" err="1" smtClean="0"/>
              <a:t>and</a:t>
            </a:r>
            <a:r>
              <a:rPr lang="de-DE" sz="2800" dirty="0" smtClean="0"/>
              <a:t> </a:t>
            </a:r>
            <a:r>
              <a:rPr lang="de-DE" sz="2800" dirty="0" err="1" smtClean="0"/>
              <a:t>Clothing</a:t>
            </a:r>
            <a:endParaRPr lang="de-DE" sz="2800" dirty="0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276475"/>
            <a:ext cx="8135938" cy="3887788"/>
          </a:xfrm>
        </p:spPr>
        <p:txBody>
          <a:bodyPr/>
          <a:lstStyle/>
          <a:p>
            <a:r>
              <a:rPr lang="en-GB" sz="2200" dirty="0" smtClean="0">
                <a:effectLst/>
              </a:rPr>
              <a:t>For a preferential arrangement to be applicable to a given product, the latter should have originating status. </a:t>
            </a:r>
          </a:p>
          <a:p>
            <a:endParaRPr lang="en-GB" sz="2200" dirty="0"/>
          </a:p>
          <a:p>
            <a:r>
              <a:rPr lang="en-GB" sz="2200" dirty="0" smtClean="0">
                <a:effectLst/>
              </a:rPr>
              <a:t>Products have originating status if they are either </a:t>
            </a:r>
            <a:r>
              <a:rPr lang="en-GB" sz="2200" u="sng" dirty="0" smtClean="0">
                <a:effectLst/>
              </a:rPr>
              <a:t>'wholly obtained'</a:t>
            </a:r>
            <a:r>
              <a:rPr lang="en-GB" sz="2200" dirty="0" smtClean="0">
                <a:effectLst/>
              </a:rPr>
              <a:t> or </a:t>
            </a:r>
            <a:r>
              <a:rPr lang="en-GB" sz="2200" u="sng" dirty="0" smtClean="0">
                <a:effectLst/>
              </a:rPr>
              <a:t>'sufficiently worked or processed'</a:t>
            </a:r>
            <a:r>
              <a:rPr lang="en-GB" sz="2200" dirty="0" smtClean="0">
                <a:effectLst/>
              </a:rPr>
              <a:t>. </a:t>
            </a:r>
          </a:p>
          <a:p>
            <a:r>
              <a:rPr lang="en-GB" sz="2200" dirty="0" smtClean="0">
                <a:effectLst/>
              </a:rPr>
              <a:t> </a:t>
            </a:r>
          </a:p>
          <a:p>
            <a:r>
              <a:rPr lang="en-GB" sz="2200" u="sng" dirty="0" smtClean="0">
                <a:effectLst/>
              </a:rPr>
              <a:t>'Wholly obtained'</a:t>
            </a:r>
            <a:r>
              <a:rPr lang="en-GB" sz="2200" dirty="0" smtClean="0">
                <a:effectLst/>
              </a:rPr>
              <a:t> refers mainly to natural products grown, harvested etc., in a Party (country or territory) and to products made entirely from them.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endParaRPr lang="en-GB" sz="1600" dirty="0" smtClean="0">
              <a:solidFill>
                <a:schemeClr val="tx1"/>
              </a:solidFill>
            </a:endParaRPr>
          </a:p>
        </p:txBody>
      </p:sp>
      <p:sp>
        <p:nvSpPr>
          <p:cNvPr id="37892" name="Right Arrow 1"/>
          <p:cNvSpPr>
            <a:spLocks noChangeArrowheads="1"/>
          </p:cNvSpPr>
          <p:nvPr/>
        </p:nvSpPr>
        <p:spPr bwMode="auto">
          <a:xfrm>
            <a:off x="2195513" y="5949950"/>
            <a:ext cx="792162" cy="215900"/>
          </a:xfrm>
          <a:prstGeom prst="rightArrow">
            <a:avLst>
              <a:gd name="adj1" fmla="val 50000"/>
              <a:gd name="adj2" fmla="val 50026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marL="3175" algn="l"/>
            <a:endParaRPr lang="en-US"/>
          </a:p>
        </p:txBody>
      </p:sp>
      <p:sp>
        <p:nvSpPr>
          <p:cNvPr id="37893" name="Right Arrow 2"/>
          <p:cNvSpPr>
            <a:spLocks noChangeArrowheads="1"/>
          </p:cNvSpPr>
          <p:nvPr/>
        </p:nvSpPr>
        <p:spPr bwMode="auto">
          <a:xfrm>
            <a:off x="2484438" y="5949950"/>
            <a:ext cx="1008062" cy="647700"/>
          </a:xfrm>
          <a:prstGeom prst="rightArrow">
            <a:avLst>
              <a:gd name="adj1" fmla="val 50000"/>
              <a:gd name="adj2" fmla="val 5002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marL="3175" algn="l"/>
            <a:endParaRPr lang="en-US"/>
          </a:p>
        </p:txBody>
      </p:sp>
      <p:sp>
        <p:nvSpPr>
          <p:cNvPr id="37894" name="Right Arrow 3"/>
          <p:cNvSpPr>
            <a:spLocks noChangeArrowheads="1"/>
          </p:cNvSpPr>
          <p:nvPr/>
        </p:nvSpPr>
        <p:spPr bwMode="auto">
          <a:xfrm>
            <a:off x="1187450" y="5805488"/>
            <a:ext cx="1296988" cy="647700"/>
          </a:xfrm>
          <a:prstGeom prst="rightArrow">
            <a:avLst>
              <a:gd name="adj1" fmla="val 50000"/>
              <a:gd name="adj2" fmla="val 50061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marL="3175" algn="l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340768"/>
            <a:ext cx="8209160" cy="4904457"/>
          </a:xfrm>
        </p:spPr>
        <p:txBody>
          <a:bodyPr/>
          <a:lstStyle/>
          <a:p>
            <a:pPr marL="304800">
              <a:spcBef>
                <a:spcPts val="600"/>
              </a:spcBef>
              <a:spcAft>
                <a:spcPts val="600"/>
              </a:spcAft>
            </a:pPr>
            <a:r>
              <a:rPr lang="fr-BE" sz="1800" i="0" dirty="0" smtClean="0">
                <a:solidFill>
                  <a:schemeClr val="tx1"/>
                </a:solidFill>
                <a:ea typeface="ヒラギノ角ゴ Pro W3" charset="-128"/>
              </a:rPr>
              <a:t> </a:t>
            </a:r>
            <a:r>
              <a:rPr lang="en-GB" sz="1800" b="1" dirty="0" smtClean="0">
                <a:effectLst/>
              </a:rPr>
              <a:t>Example: Fibres: </a:t>
            </a:r>
            <a:endParaRPr lang="en-GB" sz="1800" dirty="0" smtClean="0">
              <a:effectLst/>
            </a:endParaRPr>
          </a:p>
          <a:p>
            <a:pPr marL="304800">
              <a:spcBef>
                <a:spcPts val="600"/>
              </a:spcBef>
              <a:spcAft>
                <a:spcPts val="600"/>
              </a:spcAft>
            </a:pPr>
            <a:r>
              <a:rPr lang="en-GB" sz="1800" dirty="0" smtClean="0">
                <a:effectLst/>
              </a:rPr>
              <a:t>(Silk, Horse hair, Wool, Cotton, other vegetable fibres)</a:t>
            </a:r>
          </a:p>
          <a:p>
            <a:pPr marL="304800">
              <a:spcBef>
                <a:spcPts val="600"/>
              </a:spcBef>
              <a:spcAft>
                <a:spcPts val="600"/>
              </a:spcAft>
            </a:pPr>
            <a:r>
              <a:rPr lang="en-GB" sz="1800" dirty="0" smtClean="0">
                <a:effectLst/>
              </a:rPr>
              <a:t>Although such products could normally qualify under a wholly obtained rule their origin is </a:t>
            </a:r>
            <a:r>
              <a:rPr lang="en-GB" sz="1800" u="sng" dirty="0" smtClean="0">
                <a:effectLst/>
              </a:rPr>
              <a:t>also</a:t>
            </a:r>
            <a:r>
              <a:rPr lang="en-GB" sz="1800" dirty="0" smtClean="0">
                <a:effectLst/>
              </a:rPr>
              <a:t> defined in a Product Specific Rule of Origin (PSRO):</a:t>
            </a:r>
          </a:p>
          <a:p>
            <a:pPr marL="304800">
              <a:spcBef>
                <a:spcPts val="600"/>
              </a:spcBef>
              <a:spcAft>
                <a:spcPts val="600"/>
              </a:spcAft>
            </a:pPr>
            <a:r>
              <a:rPr lang="en-GB" sz="1800" dirty="0"/>
              <a:t>Manufacture from materials of any heading except that of the product.</a:t>
            </a:r>
            <a:endParaRPr lang="en-GB" sz="1800" dirty="0" smtClean="0">
              <a:effectLst/>
            </a:endParaRPr>
          </a:p>
          <a:p>
            <a:pPr marL="304800">
              <a:spcBef>
                <a:spcPts val="600"/>
              </a:spcBef>
              <a:spcAft>
                <a:spcPts val="600"/>
              </a:spcAft>
            </a:pPr>
            <a:r>
              <a:rPr lang="en-GB" sz="1800" dirty="0" smtClean="0">
                <a:effectLst/>
              </a:rPr>
              <a:t>The effect of this rule is twofold: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Font typeface="Times New Roman"/>
              <a:buChar char="-"/>
              <a:tabLst>
                <a:tab pos="540385" algn="l"/>
              </a:tabLst>
            </a:pPr>
            <a:r>
              <a:rPr lang="en-GB" sz="1800" dirty="0" smtClean="0">
                <a:effectLst/>
              </a:rPr>
              <a:t>all the fibres (beyond the tolerance threshold) should be wholly obtained (as one cannot make wool from a product classified in a (4-digit) heading different from wool itself)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Font typeface="Times New Roman"/>
              <a:buChar char="-"/>
              <a:tabLst>
                <a:tab pos="540385" algn="l"/>
              </a:tabLst>
            </a:pPr>
            <a:r>
              <a:rPr lang="en-GB" sz="1800" dirty="0" smtClean="0">
                <a:effectLst/>
              </a:rPr>
              <a:t>other materials used in the production of a product which is classified as silk, wool etc</a:t>
            </a:r>
            <a:r>
              <a:rPr lang="en-GB" sz="1800" dirty="0" smtClean="0"/>
              <a:t>. </a:t>
            </a:r>
            <a:r>
              <a:rPr lang="en-GB" sz="1800" dirty="0" smtClean="0">
                <a:effectLst/>
              </a:rPr>
              <a:t>may be non-originating</a:t>
            </a:r>
          </a:p>
          <a:p>
            <a:pPr eaLnBrk="1" hangingPunct="1">
              <a:buFontTx/>
              <a:buNone/>
            </a:pPr>
            <a:endParaRPr lang="fr-BE" sz="1800" i="0" dirty="0" smtClean="0">
              <a:solidFill>
                <a:srgbClr val="FF0000"/>
              </a:solidFill>
              <a:ea typeface="ヒラギノ角ゴ Pro W3" charset="-128"/>
              <a:cs typeface="Times New Roman" pitchFamily="18" charset="0"/>
            </a:endParaRPr>
          </a:p>
        </p:txBody>
      </p:sp>
      <p:sp>
        <p:nvSpPr>
          <p:cNvPr id="39940" name="Date Placeholder 5"/>
          <p:cNvSpPr txBox="1">
            <a:spLocks noGrp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1pPr>
            <a:lvl2pPr marL="742950" indent="-28575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2pPr>
            <a:lvl3pPr marL="11430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3pPr>
            <a:lvl4pPr marL="16002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4pPr>
            <a:lvl5pPr marL="20574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9pPr>
          </a:lstStyle>
          <a:p>
            <a:pPr algn="l" eaLnBrk="1" hangingPunct="1"/>
            <a:endParaRPr lang="fr-BE" sz="1400" b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340768"/>
            <a:ext cx="8209160" cy="4904457"/>
          </a:xfrm>
        </p:spPr>
        <p:txBody>
          <a:bodyPr/>
          <a:lstStyle/>
          <a:p>
            <a:r>
              <a:rPr lang="en-GB" sz="2000" u="sng" dirty="0" smtClean="0"/>
              <a:t>'Sufficiently </a:t>
            </a:r>
            <a:r>
              <a:rPr lang="en-GB" sz="2000" u="sng" dirty="0"/>
              <a:t>worked or processed'</a:t>
            </a:r>
            <a:r>
              <a:rPr lang="en-GB" sz="2000" dirty="0"/>
              <a:t> means that the non-originating materials or components must be sufficiently worked in order for the final product to obtain origin. </a:t>
            </a:r>
            <a:endParaRPr lang="en-GB" sz="2000" dirty="0" smtClean="0"/>
          </a:p>
          <a:p>
            <a:endParaRPr lang="en-GB" sz="2000" dirty="0"/>
          </a:p>
          <a:p>
            <a:r>
              <a:rPr lang="en-GB" sz="2000" dirty="0" smtClean="0"/>
              <a:t>Sufficiently </a:t>
            </a:r>
            <a:r>
              <a:rPr lang="en-GB" sz="2000" dirty="0"/>
              <a:t>worked means sufficiently worked according to the specifications of the list rules. </a:t>
            </a:r>
            <a:endParaRPr lang="en-GB" sz="2000" dirty="0" smtClean="0"/>
          </a:p>
          <a:p>
            <a:endParaRPr lang="en-GB" sz="2000" dirty="0"/>
          </a:p>
          <a:p>
            <a:r>
              <a:rPr lang="en-GB" sz="2000" dirty="0" smtClean="0"/>
              <a:t>criteria</a:t>
            </a:r>
            <a:r>
              <a:rPr lang="en-GB" sz="2000" dirty="0"/>
              <a:t>:</a:t>
            </a:r>
          </a:p>
          <a:p>
            <a:r>
              <a:rPr lang="en-GB" sz="2000" dirty="0" smtClean="0"/>
              <a:t>- the sufficient </a:t>
            </a:r>
            <a:r>
              <a:rPr lang="en-GB" sz="2000" dirty="0"/>
              <a:t>transformation/ change of heading </a:t>
            </a:r>
            <a:r>
              <a:rPr lang="en-GB" sz="2000" dirty="0" smtClean="0"/>
              <a:t>criterion</a:t>
            </a:r>
            <a:endParaRPr lang="en-GB" sz="2000" dirty="0"/>
          </a:p>
          <a:p>
            <a:r>
              <a:rPr lang="en-GB" sz="2000" dirty="0" smtClean="0"/>
              <a:t>- the maximum non-originating material </a:t>
            </a:r>
            <a:r>
              <a:rPr lang="en-GB" sz="2000" smtClean="0"/>
              <a:t>value threshold criterion</a:t>
            </a:r>
            <a:endParaRPr lang="en-GB" sz="2000" dirty="0"/>
          </a:p>
          <a:p>
            <a:r>
              <a:rPr lang="en-GB" sz="2000" dirty="0" smtClean="0"/>
              <a:t>- the </a:t>
            </a:r>
            <a:r>
              <a:rPr lang="en-GB" sz="2000" dirty="0"/>
              <a:t>specific process </a:t>
            </a:r>
            <a:r>
              <a:rPr lang="en-GB" sz="2000" dirty="0" smtClean="0"/>
              <a:t>criterion</a:t>
            </a:r>
            <a:endParaRPr lang="en-GB" sz="2000" dirty="0"/>
          </a:p>
          <a:p>
            <a:pPr eaLnBrk="1" hangingPunct="1">
              <a:buFontTx/>
              <a:buNone/>
            </a:pPr>
            <a:endParaRPr lang="fr-BE" sz="1800" i="0" dirty="0" smtClean="0">
              <a:solidFill>
                <a:srgbClr val="FF0000"/>
              </a:solidFill>
              <a:ea typeface="ヒラギノ角ゴ Pro W3" charset="-128"/>
              <a:cs typeface="Times New Roman" pitchFamily="18" charset="0"/>
            </a:endParaRPr>
          </a:p>
        </p:txBody>
      </p:sp>
      <p:sp>
        <p:nvSpPr>
          <p:cNvPr id="39940" name="Date Placeholder 5"/>
          <p:cNvSpPr txBox="1">
            <a:spLocks noGrp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1pPr>
            <a:lvl2pPr marL="742950" indent="-28575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2pPr>
            <a:lvl3pPr marL="11430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3pPr>
            <a:lvl4pPr marL="16002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4pPr>
            <a:lvl5pPr marL="20574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9pPr>
          </a:lstStyle>
          <a:p>
            <a:pPr algn="l" eaLnBrk="1" hangingPunct="1"/>
            <a:endParaRPr lang="fr-BE" sz="1400" b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38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340768"/>
            <a:ext cx="8209160" cy="4904457"/>
          </a:xfrm>
        </p:spPr>
        <p:txBody>
          <a:bodyPr/>
          <a:lstStyle/>
          <a:p>
            <a:r>
              <a:rPr lang="en-GB" b="1" dirty="0"/>
              <a:t>Example: </a:t>
            </a:r>
            <a:r>
              <a:rPr lang="en-GB" b="1" dirty="0" err="1"/>
              <a:t>Wovens</a:t>
            </a:r>
            <a:endParaRPr lang="en-GB" dirty="0"/>
          </a:p>
          <a:p>
            <a:r>
              <a:rPr lang="en-GB" dirty="0" smtClean="0"/>
              <a:t>(</a:t>
            </a:r>
            <a:r>
              <a:rPr lang="en-GB" dirty="0"/>
              <a:t>example from EU GSP reformed RoO)</a:t>
            </a:r>
          </a:p>
          <a:p>
            <a:r>
              <a:rPr lang="en-GB" dirty="0"/>
              <a:t> </a:t>
            </a:r>
          </a:p>
          <a:p>
            <a:r>
              <a:rPr lang="en-GB" dirty="0"/>
              <a:t>Spinning of natural and/or man- made staple fibres or extrusion of man-made filament yarn or twisting, in each case accompanied by weaving </a:t>
            </a:r>
          </a:p>
          <a:p>
            <a:r>
              <a:rPr lang="en-GB" dirty="0"/>
              <a:t>or </a:t>
            </a:r>
          </a:p>
          <a:p>
            <a:r>
              <a:rPr lang="en-GB" dirty="0"/>
              <a:t>Weaving accompanied by dyeing </a:t>
            </a:r>
          </a:p>
          <a:p>
            <a:r>
              <a:rPr lang="en-GB" dirty="0"/>
              <a:t>or </a:t>
            </a:r>
          </a:p>
          <a:p>
            <a:r>
              <a:rPr lang="en-GB" dirty="0"/>
              <a:t>Yarn dyeing accompanied by weaving </a:t>
            </a:r>
          </a:p>
          <a:p>
            <a:r>
              <a:rPr lang="en-GB" dirty="0"/>
              <a:t>or </a:t>
            </a:r>
          </a:p>
          <a:p>
            <a:pPr eaLnBrk="1" hangingPunct="1">
              <a:buFontTx/>
              <a:buNone/>
            </a:pPr>
            <a:endParaRPr lang="fr-BE" sz="1800" i="0" dirty="0" smtClean="0">
              <a:solidFill>
                <a:srgbClr val="FF0000"/>
              </a:solidFill>
              <a:ea typeface="ヒラギノ角ゴ Pro W3" charset="-128"/>
              <a:cs typeface="Times New Roman" pitchFamily="18" charset="0"/>
            </a:endParaRPr>
          </a:p>
        </p:txBody>
      </p:sp>
      <p:sp>
        <p:nvSpPr>
          <p:cNvPr id="39940" name="Date Placeholder 5"/>
          <p:cNvSpPr txBox="1">
            <a:spLocks noGrp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1pPr>
            <a:lvl2pPr marL="742950" indent="-28575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2pPr>
            <a:lvl3pPr marL="11430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3pPr>
            <a:lvl4pPr marL="16002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4pPr>
            <a:lvl5pPr marL="20574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9pPr>
          </a:lstStyle>
          <a:p>
            <a:pPr algn="l" eaLnBrk="1" hangingPunct="1"/>
            <a:endParaRPr lang="fr-BE" sz="1400" b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215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340768"/>
            <a:ext cx="8209160" cy="4904457"/>
          </a:xfrm>
        </p:spPr>
        <p:txBody>
          <a:bodyPr/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  <a:tabLst>
                <a:tab pos="1371600" algn="l"/>
                <a:tab pos="540385" algn="l"/>
              </a:tabLst>
            </a:pPr>
            <a:r>
              <a:rPr lang="en-GB" i="0" dirty="0">
                <a:latin typeface="+mj-lt"/>
                <a:ea typeface="Times New Roman"/>
              </a:rPr>
              <a:t>Printing accompanied by at least two preparatory or finishing operations (such as scouring, bleaching, mercerising, heat setting, raising, </a:t>
            </a:r>
            <a:r>
              <a:rPr lang="en-GB" i="0" dirty="0" err="1">
                <a:latin typeface="+mj-lt"/>
                <a:ea typeface="Times New Roman"/>
              </a:rPr>
              <a:t>calendering</a:t>
            </a:r>
            <a:r>
              <a:rPr lang="en-GB" i="0" dirty="0">
                <a:latin typeface="+mj-lt"/>
                <a:ea typeface="Times New Roman"/>
              </a:rPr>
              <a:t>, shrink resistance processing, permanent finishing, </a:t>
            </a:r>
            <a:r>
              <a:rPr lang="en-GB" i="0" dirty="0" err="1">
                <a:latin typeface="+mj-lt"/>
                <a:ea typeface="Times New Roman"/>
              </a:rPr>
              <a:t>decatising</a:t>
            </a:r>
            <a:r>
              <a:rPr lang="en-GB" i="0" dirty="0">
                <a:latin typeface="+mj-lt"/>
                <a:ea typeface="Times New Roman"/>
              </a:rPr>
              <a:t>, impregnating, mending and burling), provided that the value of the unprinted fabric used does not exceed </a:t>
            </a:r>
            <a:r>
              <a:rPr lang="en-GB" i="0" u="sng" dirty="0">
                <a:latin typeface="+mj-lt"/>
                <a:ea typeface="Times New Roman"/>
              </a:rPr>
              <a:t>47,5 % of the ex-works price of the product.</a:t>
            </a:r>
            <a:endParaRPr lang="en-GB" i="0" dirty="0">
              <a:latin typeface="+mj-lt"/>
              <a:ea typeface="Times New Roman"/>
            </a:endParaRPr>
          </a:p>
          <a:p>
            <a:pPr eaLnBrk="1" hangingPunct="1">
              <a:buFontTx/>
              <a:buNone/>
            </a:pPr>
            <a:endParaRPr lang="fr-BE" sz="1800" i="0" dirty="0" smtClean="0">
              <a:solidFill>
                <a:srgbClr val="FF0000"/>
              </a:solidFill>
              <a:ea typeface="ヒラギノ角ゴ Pro W3" charset="-128"/>
              <a:cs typeface="Times New Roman" pitchFamily="18" charset="0"/>
            </a:endParaRPr>
          </a:p>
        </p:txBody>
      </p:sp>
      <p:sp>
        <p:nvSpPr>
          <p:cNvPr id="39940" name="Date Placeholder 5"/>
          <p:cNvSpPr txBox="1">
            <a:spLocks noGrp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1pPr>
            <a:lvl2pPr marL="742950" indent="-28575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2pPr>
            <a:lvl3pPr marL="11430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3pPr>
            <a:lvl4pPr marL="16002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4pPr>
            <a:lvl5pPr marL="20574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9pPr>
          </a:lstStyle>
          <a:p>
            <a:pPr algn="l" eaLnBrk="1" hangingPunct="1"/>
            <a:endParaRPr lang="fr-BE" sz="1400" b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30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341438"/>
            <a:ext cx="8229600" cy="1223962"/>
          </a:xfrm>
        </p:spPr>
        <p:txBody>
          <a:bodyPr/>
          <a:lstStyle/>
          <a:p>
            <a:pPr marL="0" indent="0"/>
            <a:r>
              <a:rPr lang="en-GB" sz="2600" i="1" dirty="0"/>
              <a:t>3</a:t>
            </a:r>
            <a:r>
              <a:rPr lang="en-GB" sz="2600" i="1" dirty="0" smtClean="0"/>
              <a:t>) Modernisation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492896"/>
            <a:ext cx="7918450" cy="3457575"/>
          </a:xfrm>
        </p:spPr>
        <p:txBody>
          <a:bodyPr/>
          <a:lstStyle/>
          <a:p>
            <a:r>
              <a:rPr lang="en-GB" dirty="0"/>
              <a:t>The current standard PEM rule </a:t>
            </a:r>
            <a:r>
              <a:rPr lang="en-GB" dirty="0" smtClean="0"/>
              <a:t>defines </a:t>
            </a:r>
            <a:r>
              <a:rPr lang="en-GB" dirty="0"/>
              <a:t>the origin of the final product by taking into account the manufacturing process in relation to the non-originating materials used at the start of the processing. 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The </a:t>
            </a:r>
            <a:r>
              <a:rPr lang="en-GB" dirty="0"/>
              <a:t>manufacturing process changes the characteristics of materials used in the production resulting in a new or different product. </a:t>
            </a:r>
          </a:p>
        </p:txBody>
      </p:sp>
      <p:sp>
        <p:nvSpPr>
          <p:cNvPr id="5" name="Slide Number Placeholder 5"/>
          <p:cNvSpPr txBox="1">
            <a:spLocks noGrp="1"/>
          </p:cNvSpPr>
          <p:nvPr/>
        </p:nvSpPr>
        <p:spPr bwMode="auto">
          <a:xfrm>
            <a:off x="7164388" y="6553200"/>
            <a:ext cx="1293812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fld id="{BC85DB92-C493-4A6A-A93B-8902E5D72D31}" type="slidenum">
              <a:rPr lang="en-GB" sz="1000" b="0">
                <a:solidFill>
                  <a:schemeClr val="bg1"/>
                </a:solidFill>
                <a:latin typeface="+mn-lt"/>
                <a:ea typeface="ＭＳ Ｐゴシック" pitchFamily="-76" charset="-128"/>
              </a:rPr>
              <a:pPr algn="r" eaLnBrk="0" hangingPunct="0">
                <a:defRPr/>
              </a:pPr>
              <a:t>9</a:t>
            </a:fld>
            <a:endParaRPr lang="en-GB" sz="1400" b="0">
              <a:solidFill>
                <a:schemeClr val="tx1"/>
              </a:solidFill>
              <a:latin typeface="Arial" charset="0"/>
              <a:ea typeface="ＭＳ Ｐゴシック" pitchFamily="-7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809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de_Master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7600" b="1" i="0" u="none" strike="noStrike" cap="none" normalizeH="0" baseline="0" smtClean="0">
            <a:ln>
              <a:noFill/>
            </a:ln>
            <a:solidFill>
              <a:srgbClr val="FFD62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7600" b="1" i="0" u="none" strike="noStrike" cap="none" normalizeH="0" baseline="0" smtClean="0">
            <a:ln>
              <a:noFill/>
            </a:ln>
            <a:solidFill>
              <a:srgbClr val="FFD62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3869</TotalTime>
  <Words>1230</Words>
  <Application>Microsoft Office PowerPoint</Application>
  <PresentationFormat>On-screen Show (4:3)</PresentationFormat>
  <Paragraphs>132</Paragraphs>
  <Slides>25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Slide_Master</vt:lpstr>
      <vt:lpstr> textiles and clothing in the revision of the list rules of origin of the PEM Convention </vt:lpstr>
      <vt:lpstr>Content</vt:lpstr>
      <vt:lpstr>1) Introduction</vt:lpstr>
      <vt:lpstr>2) Origin rules for Textiles and Clothing</vt:lpstr>
      <vt:lpstr>PowerPoint Presentation</vt:lpstr>
      <vt:lpstr>PowerPoint Presentation</vt:lpstr>
      <vt:lpstr>PowerPoint Presentation</vt:lpstr>
      <vt:lpstr>PowerPoint Presentation</vt:lpstr>
      <vt:lpstr>3) Modernisation</vt:lpstr>
      <vt:lpstr>PowerPoint Presentation</vt:lpstr>
      <vt:lpstr>PowerPoint Presentation</vt:lpstr>
      <vt:lpstr>PowerPoint Presentation</vt:lpstr>
      <vt:lpstr>PowerPoint Presentation</vt:lpstr>
      <vt:lpstr>4) Tolerances</vt:lpstr>
      <vt:lpstr>PowerPoint Presentation</vt:lpstr>
      <vt:lpstr>5) The Printing rule</vt:lpstr>
      <vt:lpstr>PowerPoint Presentation</vt:lpstr>
      <vt:lpstr>PowerPoint Presentation</vt:lpstr>
      <vt:lpstr>PowerPoint Presentation</vt:lpstr>
      <vt:lpstr>PowerPoint Presentation</vt:lpstr>
      <vt:lpstr>6) What about Dyeing?</vt:lpstr>
      <vt:lpstr>7) EU perspective on Rules of Origin for Textiles and Clothing </vt:lpstr>
      <vt:lpstr>8) Position of other PEM partners</vt:lpstr>
      <vt:lpstr>9) The way forward</vt:lpstr>
      <vt:lpstr>PowerPoint Presentation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turneem</dc:creator>
  <cp:lastModifiedBy>Tatjana Vinković</cp:lastModifiedBy>
  <cp:revision>281</cp:revision>
  <cp:lastPrinted>2013-04-02T07:47:15Z</cp:lastPrinted>
  <dcterms:created xsi:type="dcterms:W3CDTF">2011-10-28T10:25:18Z</dcterms:created>
  <dcterms:modified xsi:type="dcterms:W3CDTF">2014-07-31T07:51:20Z</dcterms:modified>
</cp:coreProperties>
</file>