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977" cy="511978"/>
          </a:xfrm>
          <a:prstGeom prst="rect">
            <a:avLst/>
          </a:prstGeom>
        </p:spPr>
        <p:txBody>
          <a:bodyPr vert="horz" lIns="95445" tIns="47723" rIns="95445" bIns="4772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650" y="1"/>
            <a:ext cx="3076976" cy="511978"/>
          </a:xfrm>
          <a:prstGeom prst="rect">
            <a:avLst/>
          </a:prstGeom>
        </p:spPr>
        <p:txBody>
          <a:bodyPr vert="horz" lIns="95445" tIns="47723" rIns="95445" bIns="47723" rtlCol="0"/>
          <a:lstStyle>
            <a:lvl1pPr algn="r">
              <a:defRPr sz="1300"/>
            </a:lvl1pPr>
          </a:lstStyle>
          <a:p>
            <a:fld id="{10EEBD6B-DBA9-49CE-BD47-E0A4BFE654CC}" type="datetimeFigureOut">
              <a:rPr lang="fr-FR" smtClean="0"/>
              <a:pPr/>
              <a:t>31/07/2014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0989"/>
            <a:ext cx="3076977" cy="511977"/>
          </a:xfrm>
          <a:prstGeom prst="rect">
            <a:avLst/>
          </a:prstGeom>
        </p:spPr>
        <p:txBody>
          <a:bodyPr vert="horz" lIns="95445" tIns="47723" rIns="95445" bIns="4772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650" y="9720989"/>
            <a:ext cx="3076976" cy="511977"/>
          </a:xfrm>
          <a:prstGeom prst="rect">
            <a:avLst/>
          </a:prstGeom>
        </p:spPr>
        <p:txBody>
          <a:bodyPr vert="horz" lIns="95445" tIns="47723" rIns="95445" bIns="47723" rtlCol="0" anchor="b"/>
          <a:lstStyle>
            <a:lvl1pPr algn="r">
              <a:defRPr sz="1300"/>
            </a:lvl1pPr>
          </a:lstStyle>
          <a:p>
            <a:fld id="{4DEBED56-C0DE-45C3-B05C-13DBA5D2DE1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745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977" cy="511978"/>
          </a:xfrm>
          <a:prstGeom prst="rect">
            <a:avLst/>
          </a:prstGeom>
        </p:spPr>
        <p:txBody>
          <a:bodyPr vert="horz" lIns="95445" tIns="47723" rIns="95445" bIns="4772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650" y="1"/>
            <a:ext cx="3076976" cy="511978"/>
          </a:xfrm>
          <a:prstGeom prst="rect">
            <a:avLst/>
          </a:prstGeom>
        </p:spPr>
        <p:txBody>
          <a:bodyPr vert="horz" lIns="95445" tIns="47723" rIns="95445" bIns="47723" rtlCol="0"/>
          <a:lstStyle>
            <a:lvl1pPr algn="r">
              <a:defRPr sz="1300"/>
            </a:lvl1pPr>
          </a:lstStyle>
          <a:p>
            <a:fld id="{480801AD-BFF6-485F-99FC-E39DD0D6973F}" type="datetimeFigureOut">
              <a:rPr lang="fr-FR" smtClean="0"/>
              <a:pPr/>
              <a:t>31/07/2014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45" tIns="47723" rIns="95445" bIns="4772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429" y="4861318"/>
            <a:ext cx="5680444" cy="4606152"/>
          </a:xfrm>
          <a:prstGeom prst="rect">
            <a:avLst/>
          </a:prstGeom>
        </p:spPr>
        <p:txBody>
          <a:bodyPr vert="horz" lIns="95445" tIns="47723" rIns="95445" bIns="4772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0989"/>
            <a:ext cx="3076977" cy="511977"/>
          </a:xfrm>
          <a:prstGeom prst="rect">
            <a:avLst/>
          </a:prstGeom>
        </p:spPr>
        <p:txBody>
          <a:bodyPr vert="horz" lIns="95445" tIns="47723" rIns="95445" bIns="4772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650" y="9720989"/>
            <a:ext cx="3076976" cy="511977"/>
          </a:xfrm>
          <a:prstGeom prst="rect">
            <a:avLst/>
          </a:prstGeom>
        </p:spPr>
        <p:txBody>
          <a:bodyPr vert="horz" lIns="95445" tIns="47723" rIns="95445" bIns="47723" rtlCol="0" anchor="b"/>
          <a:lstStyle>
            <a:lvl1pPr algn="r">
              <a:defRPr sz="1300"/>
            </a:lvl1pPr>
          </a:lstStyle>
          <a:p>
            <a:fld id="{0F3646EC-E097-4149-A609-99E47F1095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81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DD01-5BEB-475A-AA64-545B36F11EBF}" type="datetime1">
              <a:rPr lang="fr-FR" smtClean="0"/>
              <a:pPr/>
              <a:t>31/07/2014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3B79-6ABC-4B6B-AA17-B71873F074C3}" type="datetime1">
              <a:rPr lang="fr-FR" smtClean="0"/>
              <a:pPr/>
              <a:t>31/07/2014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DA21-E568-49A2-9069-F833B3B36BE8}" type="datetime1">
              <a:rPr lang="fr-FR" smtClean="0"/>
              <a:pPr/>
              <a:t>31/07/2014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CEF9-7BF0-46AB-848F-2FF8AC053F55}" type="datetime1">
              <a:rPr lang="fr-FR" smtClean="0"/>
              <a:pPr/>
              <a:t>31/07/2014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8747-A0F9-45E2-AD6F-71B9FF4B3980}" type="datetime1">
              <a:rPr lang="fr-FR" smtClean="0"/>
              <a:pPr/>
              <a:t>31/07/2014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2CF2-8F47-433E-AA66-348B2880357B}" type="datetime1">
              <a:rPr lang="fr-FR" smtClean="0"/>
              <a:pPr/>
              <a:t>31/07/2014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591-66F6-4AB4-97C3-CE7D1B86957F}" type="datetime1">
              <a:rPr lang="fr-FR" smtClean="0"/>
              <a:pPr/>
              <a:t>31/07/2014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0DA9-B517-48A3-B03C-F5406C6A18EC}" type="datetime1">
              <a:rPr lang="fr-FR" smtClean="0"/>
              <a:pPr/>
              <a:t>31/07/2014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D971-853F-414A-AAC2-206CB1B5F2A8}" type="datetime1">
              <a:rPr lang="fr-FR" smtClean="0"/>
              <a:pPr/>
              <a:t>31/07/2014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A218-CD3B-48A1-B586-98CB46F417D9}" type="datetime1">
              <a:rPr lang="fr-FR" smtClean="0"/>
              <a:pPr/>
              <a:t>31/07/2014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2226-B05F-462E-9507-1A37FC76DACB}" type="datetime1">
              <a:rPr lang="fr-FR" smtClean="0"/>
              <a:pPr/>
              <a:t>31/07/2014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F1277-627E-4814-AF79-9AED72EEBDFF}" type="datetime1">
              <a:rPr lang="fr-FR" smtClean="0"/>
              <a:pPr/>
              <a:t>31/07/2014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49995-06EF-431B-8327-A03F8AE7771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785818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TEXTILE &amp; CLOTHING</a:t>
            </a:r>
            <a:b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Revision of Pan-Euro-Med rules of origin</a:t>
            </a:r>
            <a:endParaRPr lang="fr-FR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285860"/>
            <a:ext cx="8535322" cy="5072098"/>
          </a:xfrm>
        </p:spPr>
        <p:txBody>
          <a:bodyPr>
            <a:noAutofit/>
          </a:bodyPr>
          <a:lstStyle/>
          <a:p>
            <a:pPr lvl="0" algn="just">
              <a:lnSpc>
                <a:spcPts val="2300"/>
              </a:lnSpc>
              <a:defRPr/>
            </a:pPr>
            <a:r>
              <a:rPr lang="fr-FR" sz="1600" b="1" u="sng" cap="all" dirty="0" err="1" smtClean="0">
                <a:solidFill>
                  <a:schemeClr val="accent5">
                    <a:lumMod val="75000"/>
                  </a:schemeClr>
                </a:solidFill>
              </a:rPr>
              <a:t>Current</a:t>
            </a:r>
            <a:r>
              <a:rPr lang="fr-FR" sz="1600" b="1" u="sng" cap="al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b="1" u="sng" cap="all" dirty="0" err="1" smtClean="0">
                <a:solidFill>
                  <a:schemeClr val="accent5">
                    <a:lumMod val="75000"/>
                  </a:schemeClr>
                </a:solidFill>
              </a:rPr>
              <a:t>rules</a:t>
            </a:r>
            <a:r>
              <a:rPr lang="fr-FR" sz="1600" b="1" u="sng" cap="all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lvl="0" algn="just">
              <a:lnSpc>
                <a:spcPts val="23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Dyeing is not considered as a transformation in the current rules of list, which are as follows: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</a:p>
          <a:p>
            <a:pPr lvl="1" algn="just">
              <a:lnSpc>
                <a:spcPts val="2300"/>
              </a:lnSpc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</a:rPr>
              <a:t>  For the </a:t>
            </a:r>
            <a:r>
              <a:rPr lang="fr-FR" sz="1600" dirty="0" err="1" smtClean="0">
                <a:solidFill>
                  <a:schemeClr val="tx1"/>
                </a:solidFill>
              </a:rPr>
              <a:t>Woven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Fabrics</a:t>
            </a:r>
            <a:r>
              <a:rPr lang="fr-FR" sz="1600" dirty="0" smtClean="0">
                <a:solidFill>
                  <a:schemeClr val="tx1"/>
                </a:solidFill>
              </a:rPr>
              <a:t> : (5007, </a:t>
            </a:r>
            <a:r>
              <a:rPr lang="en-GB" sz="1600" dirty="0" smtClean="0">
                <a:solidFill>
                  <a:schemeClr val="tx1"/>
                </a:solidFill>
              </a:rPr>
              <a:t>5111 to 5113, 5208 to 5212, etc.</a:t>
            </a:r>
            <a:r>
              <a:rPr lang="fr-FR" sz="1600" dirty="0" smtClean="0">
                <a:solidFill>
                  <a:schemeClr val="tx1"/>
                </a:solidFill>
              </a:rPr>
              <a:t>) : </a:t>
            </a:r>
          </a:p>
          <a:p>
            <a:pPr lvl="2" algn="just">
              <a:lnSpc>
                <a:spcPts val="2300"/>
              </a:lnSpc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 Manufacture </a:t>
            </a:r>
            <a:r>
              <a:rPr lang="fr-FR" sz="1600" b="1" dirty="0" err="1" smtClean="0">
                <a:solidFill>
                  <a:schemeClr val="tx1"/>
                </a:solidFill>
              </a:rPr>
              <a:t>from</a:t>
            </a:r>
            <a:r>
              <a:rPr lang="fr-FR" sz="1600" b="1" dirty="0" smtClean="0">
                <a:solidFill>
                  <a:schemeClr val="tx1"/>
                </a:solidFill>
              </a:rPr>
              <a:t> single </a:t>
            </a:r>
            <a:r>
              <a:rPr lang="fr-FR" sz="1600" b="1" dirty="0" err="1" smtClean="0">
                <a:solidFill>
                  <a:schemeClr val="tx1"/>
                </a:solidFill>
              </a:rPr>
              <a:t>Yarn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lvl="2" algn="just">
              <a:lnSpc>
                <a:spcPts val="2300"/>
              </a:lnSpc>
            </a:pPr>
            <a:r>
              <a:rPr lang="fr-FR" sz="1600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fr-FR" sz="1600" b="1" dirty="0" smtClean="0">
                <a:solidFill>
                  <a:schemeClr val="tx1"/>
                </a:solidFill>
              </a:rPr>
              <a:t>OR</a:t>
            </a:r>
            <a:endParaRPr lang="fr-FR" sz="1600" dirty="0" smtClean="0">
              <a:solidFill>
                <a:schemeClr val="tx1"/>
              </a:solidFill>
            </a:endParaRPr>
          </a:p>
          <a:p>
            <a:pPr lvl="2" algn="just">
              <a:lnSpc>
                <a:spcPts val="2300"/>
              </a:lnSpc>
              <a:buFont typeface="Wingdings" pitchFamily="2" charset="2"/>
              <a:buChar char="§"/>
            </a:pPr>
            <a:r>
              <a:rPr lang="en-GB" sz="1600" b="1" dirty="0" smtClean="0">
                <a:solidFill>
                  <a:schemeClr val="tx1"/>
                </a:solidFill>
              </a:rPr>
              <a:t>Printing </a:t>
            </a:r>
            <a:r>
              <a:rPr lang="en-GB" sz="1600" dirty="0" smtClean="0">
                <a:solidFill>
                  <a:schemeClr val="tx1"/>
                </a:solidFill>
              </a:rPr>
              <a:t>accompanied by at least two preparatory or finishing operations</a:t>
            </a:r>
          </a:p>
          <a:p>
            <a:pPr lvl="2" algn="just">
              <a:lnSpc>
                <a:spcPts val="2300"/>
              </a:lnSpc>
            </a:pPr>
            <a:endParaRPr lang="fr-FR" sz="1600" dirty="0">
              <a:solidFill>
                <a:schemeClr val="tx1"/>
              </a:solidFill>
            </a:endParaRPr>
          </a:p>
          <a:p>
            <a:pPr lvl="1" algn="just">
              <a:lnSpc>
                <a:spcPts val="2300"/>
              </a:lnSpc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</a:rPr>
              <a:t>  For the </a:t>
            </a:r>
            <a:r>
              <a:rPr lang="fr-FR" sz="1600" dirty="0" err="1" smtClean="0">
                <a:solidFill>
                  <a:schemeClr val="tx1"/>
                </a:solidFill>
              </a:rPr>
              <a:t>Chapter</a:t>
            </a:r>
            <a:r>
              <a:rPr lang="fr-FR" sz="1600" dirty="0" smtClean="0">
                <a:solidFill>
                  <a:schemeClr val="tx1"/>
                </a:solidFill>
              </a:rPr>
              <a:t> 62 : </a:t>
            </a:r>
            <a:r>
              <a:rPr lang="en-GB" sz="1600" dirty="0" smtClean="0">
                <a:solidFill>
                  <a:schemeClr val="tx1"/>
                </a:solidFill>
              </a:rPr>
              <a:t>Articles of apparel and clothing accessories, not knitted or crocheted </a:t>
            </a:r>
            <a:r>
              <a:rPr lang="fr-FR" sz="1600" dirty="0" smtClean="0">
                <a:solidFill>
                  <a:schemeClr val="tx1"/>
                </a:solidFill>
              </a:rPr>
              <a:t>: </a:t>
            </a:r>
          </a:p>
          <a:p>
            <a:pPr lvl="2" algn="just">
              <a:lnSpc>
                <a:spcPts val="2300"/>
              </a:lnSpc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 Manufacture </a:t>
            </a:r>
            <a:r>
              <a:rPr lang="fr-FR" sz="1600" b="1" dirty="0" err="1" smtClean="0">
                <a:solidFill>
                  <a:schemeClr val="tx1"/>
                </a:solidFill>
              </a:rPr>
              <a:t>from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</a:rPr>
              <a:t>Yarn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lvl="2" algn="just">
              <a:lnSpc>
                <a:spcPts val="2300"/>
              </a:lnSpc>
            </a:pPr>
            <a:r>
              <a:rPr lang="fr-FR" sz="1600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fr-FR" sz="1600" b="1" dirty="0" smtClean="0">
                <a:solidFill>
                  <a:schemeClr val="tx1"/>
                </a:solidFill>
              </a:rPr>
              <a:t>OR </a:t>
            </a:r>
            <a:r>
              <a:rPr lang="fr-FR" sz="1600" dirty="0" smtClean="0">
                <a:solidFill>
                  <a:schemeClr val="tx1"/>
                </a:solidFill>
              </a:rPr>
              <a:t>(in </a:t>
            </a:r>
            <a:r>
              <a:rPr lang="fr-FR" sz="1600" dirty="0" err="1" smtClean="0">
                <a:solidFill>
                  <a:schemeClr val="tx1"/>
                </a:solidFill>
              </a:rPr>
              <a:t>some</a:t>
            </a:r>
            <a:r>
              <a:rPr lang="fr-FR" sz="1600" dirty="0" smtClean="0">
                <a:solidFill>
                  <a:schemeClr val="tx1"/>
                </a:solidFill>
              </a:rPr>
              <a:t> cases)</a:t>
            </a:r>
          </a:p>
          <a:p>
            <a:pPr lvl="2" algn="l">
              <a:lnSpc>
                <a:spcPts val="2300"/>
              </a:lnSpc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 Manufacture from unembroidered / uncoated fabric</a:t>
            </a:r>
            <a:endParaRPr lang="fr-FR" sz="1600" dirty="0" smtClean="0">
              <a:solidFill>
                <a:schemeClr val="tx1"/>
              </a:solidFill>
            </a:endParaRPr>
          </a:p>
          <a:p>
            <a:pPr algn="just">
              <a:lnSpc>
                <a:spcPts val="2300"/>
              </a:lnSpc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323528" y="1052736"/>
            <a:ext cx="8286808" cy="5072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lnSpc>
                <a:spcPts val="2300"/>
              </a:lnSpc>
              <a:spcBef>
                <a:spcPct val="20000"/>
              </a:spcBef>
              <a:defRPr/>
            </a:pPr>
            <a:r>
              <a:rPr lang="fr-FR" b="1" u="sng" cap="all" dirty="0" err="1" smtClean="0">
                <a:solidFill>
                  <a:schemeClr val="accent5">
                    <a:lumMod val="75000"/>
                  </a:schemeClr>
                </a:solidFill>
              </a:rPr>
              <a:t>Current</a:t>
            </a:r>
            <a:r>
              <a:rPr lang="fr-FR" b="1" u="sng" cap="al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b="1" u="sng" cap="all" dirty="0" err="1" smtClean="0">
                <a:solidFill>
                  <a:schemeClr val="accent5">
                    <a:lumMod val="75000"/>
                  </a:schemeClr>
                </a:solidFill>
              </a:rPr>
              <a:t>rules</a:t>
            </a:r>
            <a:endParaRPr lang="fr-FR" b="1" u="sng" cap="al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just">
              <a:lnSpc>
                <a:spcPts val="2300"/>
              </a:lnSpc>
              <a:spcBef>
                <a:spcPct val="20000"/>
              </a:spcBef>
              <a:defRPr/>
            </a:pPr>
            <a:r>
              <a:rPr lang="en-US" sz="2000" dirty="0" smtClean="0"/>
              <a:t>Translation of the current rules in processing operations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 </a:t>
            </a:r>
          </a:p>
          <a:p>
            <a:pPr marL="457200" marR="0" lvl="1" indent="0" algn="just" defTabSz="914400" rtl="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Woven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Fabrics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</a:p>
          <a:p>
            <a:pPr lvl="2" algn="just">
              <a:lnSpc>
                <a:spcPts val="2300"/>
              </a:lnSpc>
              <a:spcBef>
                <a:spcPct val="20000"/>
              </a:spcBef>
            </a:pPr>
            <a:r>
              <a:rPr lang="fr-FR" sz="2000" dirty="0" smtClean="0">
                <a:solidFill>
                  <a:srgbClr val="0070C0"/>
                </a:solidFill>
              </a:rPr>
              <a:t>	« </a:t>
            </a:r>
            <a:r>
              <a:rPr lang="fr-FR" sz="2000" dirty="0" err="1" smtClean="0">
                <a:solidFill>
                  <a:srgbClr val="0070C0"/>
                </a:solidFill>
              </a:rPr>
              <a:t>Spinning</a:t>
            </a:r>
            <a:r>
              <a:rPr lang="fr-FR" sz="2000" dirty="0" smtClean="0">
                <a:solidFill>
                  <a:srgbClr val="0070C0"/>
                </a:solidFill>
              </a:rPr>
              <a:t> + Weaving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 Printing + 2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»</a:t>
            </a:r>
          </a:p>
          <a:p>
            <a:pPr lvl="2" algn="just">
              <a:lnSpc>
                <a:spcPts val="2300"/>
              </a:lnSpc>
              <a:spcBef>
                <a:spcPct val="20000"/>
              </a:spcBef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457200" marR="0" lvl="1" indent="0" algn="just" defTabSz="914400" rtl="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For the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Woven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000" dirty="0" err="1" smtClean="0"/>
              <a:t>G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arments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lvl="4" algn="just">
              <a:lnSpc>
                <a:spcPts val="2300"/>
              </a:lnSpc>
              <a:spcBef>
                <a:spcPct val="20000"/>
              </a:spcBef>
            </a:pPr>
            <a:r>
              <a:rPr lang="fr-FR" sz="2000" dirty="0" smtClean="0">
                <a:solidFill>
                  <a:srgbClr val="0070C0"/>
                </a:solidFill>
              </a:rPr>
              <a:t>«Weaving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Making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-up»</a:t>
            </a:r>
          </a:p>
          <a:p>
            <a:pPr marL="0" marR="0" lvl="0" indent="0" algn="just" defTabSz="914400" rtl="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42910" y="285729"/>
            <a:ext cx="77724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TEXTILE &amp; CLOTHING</a:t>
            </a:r>
            <a:b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Revision of Pan-Euro-Med rules of origin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0968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1285860"/>
            <a:ext cx="8286808" cy="5072098"/>
          </a:xfrm>
        </p:spPr>
        <p:txBody>
          <a:bodyPr>
            <a:noAutofit/>
          </a:bodyPr>
          <a:lstStyle/>
          <a:p>
            <a:pPr algn="just">
              <a:lnSpc>
                <a:spcPts val="2300"/>
              </a:lnSpc>
            </a:pPr>
            <a:r>
              <a:rPr lang="fr-FR" sz="2000" b="1" u="sng" dirty="0" smtClean="0">
                <a:solidFill>
                  <a:schemeClr val="accent5">
                    <a:lumMod val="75000"/>
                  </a:schemeClr>
                </a:solidFill>
              </a:rPr>
              <a:t>OBJECTIVES :</a:t>
            </a:r>
          </a:p>
          <a:p>
            <a:pPr algn="just">
              <a:lnSpc>
                <a:spcPts val="23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Expand the ennoblement and finishing sector.</a:t>
            </a:r>
          </a:p>
          <a:p>
            <a:pPr algn="just">
              <a:lnSpc>
                <a:spcPts val="23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Increase the availability of finished fabrics locally to support the competitiveness of the industry (time optimization, simplification of sourcing, improved reliability and flexibility, ...).</a:t>
            </a:r>
          </a:p>
          <a:p>
            <a:pPr algn="just">
              <a:lnSpc>
                <a:spcPts val="2300"/>
              </a:lnSpc>
            </a:pPr>
            <a:endParaRPr lang="fr-FR" sz="2000" dirty="0">
              <a:solidFill>
                <a:schemeClr val="tx1"/>
              </a:solidFill>
            </a:endParaRPr>
          </a:p>
          <a:p>
            <a:pPr algn="just">
              <a:lnSpc>
                <a:spcPts val="2300"/>
              </a:lnSpc>
            </a:pPr>
            <a:r>
              <a:rPr lang="fr-FR" sz="2000" b="1" u="sng" dirty="0" smtClean="0">
                <a:solidFill>
                  <a:schemeClr val="accent5">
                    <a:lumMod val="75000"/>
                  </a:schemeClr>
                </a:solidFill>
              </a:rPr>
              <a:t>FINDINGS :</a:t>
            </a:r>
          </a:p>
          <a:p>
            <a:pPr algn="just">
              <a:lnSpc>
                <a:spcPts val="2300"/>
              </a:lnSpc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The largest share of fabrics need is satisfied by imports. The limited production of Woven fabrics mainly concerns small orders.</a:t>
            </a:r>
          </a:p>
          <a:p>
            <a:pPr algn="just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The spinning industry as well as the weaving industry were deployed to countries with raw materials (cotton and wool).</a:t>
            </a:r>
          </a:p>
          <a:p>
            <a:pPr algn="just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Asian producers produce huge quantities of fabrics and have, moreover, a local production of fibers and yarns.</a:t>
            </a:r>
          </a:p>
          <a:p>
            <a:pPr algn="just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  Knitting is a much lighter industry than the weaving. This activity may continue to grow in Tunisia.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42910" y="285729"/>
            <a:ext cx="77724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TEXTILE &amp; CLOTHING</a:t>
            </a:r>
            <a:b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Revision of Pan-Euro-Med rules of origin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1052736"/>
            <a:ext cx="8286808" cy="792088"/>
          </a:xfrm>
        </p:spPr>
        <p:txBody>
          <a:bodyPr>
            <a:noAutofit/>
          </a:bodyPr>
          <a:lstStyle/>
          <a:p>
            <a:pPr algn="just">
              <a:lnSpc>
                <a:spcPts val="2300"/>
              </a:lnSpc>
            </a:pPr>
            <a:r>
              <a:rPr lang="fr-FR" sz="2000" b="1" u="sng" dirty="0" smtClean="0">
                <a:solidFill>
                  <a:schemeClr val="accent5">
                    <a:lumMod val="75000"/>
                  </a:schemeClr>
                </a:solidFill>
              </a:rPr>
              <a:t>FINDINGS : </a:t>
            </a:r>
          </a:p>
          <a:p>
            <a:pPr algn="just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Important added value of Ennoblement</a:t>
            </a:r>
            <a:endParaRPr lang="fr-FR" sz="2000" dirty="0" smtClean="0">
              <a:solidFill>
                <a:schemeClr val="tx1"/>
              </a:solidFill>
            </a:endParaRPr>
          </a:p>
          <a:p>
            <a:pPr algn="just">
              <a:lnSpc>
                <a:spcPts val="2300"/>
              </a:lnSpc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95536" y="6209928"/>
            <a:ext cx="8286808" cy="459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ts val="2300"/>
              </a:lnSpc>
              <a:spcBef>
                <a:spcPct val="20000"/>
              </a:spcBef>
            </a:pPr>
            <a:r>
              <a:rPr lang="en-US" sz="2000" b="1" dirty="0" smtClean="0"/>
              <a:t>Ennoblement = Preparing + Dyeing + Finishing (Surfacing)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785818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TEXTILE &amp; CLOTHING</a:t>
            </a:r>
            <a:b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Revision of Pan-Euro-Med rules of origin</a:t>
            </a:r>
            <a:endParaRPr lang="fr-FR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35063"/>
            <a:ext cx="8568952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1052736"/>
            <a:ext cx="8286808" cy="1296144"/>
          </a:xfrm>
        </p:spPr>
        <p:txBody>
          <a:bodyPr>
            <a:noAutofit/>
          </a:bodyPr>
          <a:lstStyle/>
          <a:p>
            <a:pPr algn="just">
              <a:lnSpc>
                <a:spcPts val="2300"/>
              </a:lnSpc>
            </a:pPr>
            <a:r>
              <a:rPr lang="fr-FR" sz="2000" b="1" u="sng" dirty="0" smtClean="0">
                <a:solidFill>
                  <a:schemeClr val="accent5">
                    <a:lumMod val="75000"/>
                  </a:schemeClr>
                </a:solidFill>
              </a:rPr>
              <a:t>FINDINGS :</a:t>
            </a:r>
          </a:p>
          <a:p>
            <a:pPr algn="just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Important value added of Ennoblement (Preparation + Dyeing + Finishing)</a:t>
            </a:r>
          </a:p>
          <a:p>
            <a:pPr algn="just">
              <a:lnSpc>
                <a:spcPts val="23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Synthesis of the collected examples :</a:t>
            </a:r>
            <a:endParaRPr lang="fr-FR" sz="2000" dirty="0" smtClean="0">
              <a:solidFill>
                <a:schemeClr val="tx1"/>
              </a:solidFill>
            </a:endParaRPr>
          </a:p>
          <a:p>
            <a:pPr algn="just">
              <a:lnSpc>
                <a:spcPts val="2300"/>
              </a:lnSpc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42910" y="285729"/>
            <a:ext cx="77724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TEXTILE &amp; CLOTHING</a:t>
            </a:r>
            <a:b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Revision of Pan-Euro-Med rules of origin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747150" cy="425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286808" cy="1008112"/>
          </a:xfrm>
        </p:spPr>
        <p:txBody>
          <a:bodyPr>
            <a:noAutofit/>
          </a:bodyPr>
          <a:lstStyle/>
          <a:p>
            <a:pPr algn="just">
              <a:lnSpc>
                <a:spcPts val="2300"/>
              </a:lnSpc>
            </a:pPr>
            <a:r>
              <a:rPr lang="fr-FR" sz="2000" b="1" u="sng" dirty="0" smtClean="0">
                <a:solidFill>
                  <a:schemeClr val="accent5">
                    <a:lumMod val="75000"/>
                  </a:schemeClr>
                </a:solidFill>
              </a:rPr>
              <a:t>FINDINGS : </a:t>
            </a:r>
          </a:p>
          <a:p>
            <a:pPr algn="just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Important value added of Ennoblement </a:t>
            </a:r>
            <a:r>
              <a:rPr lang="fr-FR" sz="20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ts val="2300"/>
              </a:lnSpc>
              <a:buFont typeface="Wingdings" pitchFamily="2" charset="2"/>
              <a:buChar char="Ø"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>
              <a:lnSpc>
                <a:spcPts val="2300"/>
              </a:lnSpc>
            </a:pPr>
            <a:r>
              <a:rPr lang="fr-FR" sz="2400" b="1" i="1" dirty="0" smtClean="0">
                <a:solidFill>
                  <a:srgbClr val="0070C0"/>
                </a:solidFill>
              </a:rPr>
              <a:t> </a:t>
            </a:r>
            <a:r>
              <a:rPr lang="fr-FR" sz="2400" b="1" i="1" dirty="0" err="1" smtClean="0">
                <a:solidFill>
                  <a:srgbClr val="0070C0"/>
                </a:solidFill>
              </a:rPr>
              <a:t>Preparing</a:t>
            </a:r>
            <a:r>
              <a:rPr lang="fr-FR" sz="2400" b="1" i="1" dirty="0" smtClean="0">
                <a:solidFill>
                  <a:srgbClr val="0070C0"/>
                </a:solidFill>
              </a:rPr>
              <a:t> + </a:t>
            </a:r>
            <a:r>
              <a:rPr lang="fr-FR" sz="2400" b="1" i="1" dirty="0" err="1" smtClean="0">
                <a:solidFill>
                  <a:srgbClr val="0070C0"/>
                </a:solidFill>
              </a:rPr>
              <a:t>Dyeing</a:t>
            </a:r>
            <a:r>
              <a:rPr lang="fr-FR" sz="2400" b="1" i="1" dirty="0" smtClean="0">
                <a:solidFill>
                  <a:srgbClr val="0070C0"/>
                </a:solidFill>
              </a:rPr>
              <a:t> + </a:t>
            </a:r>
            <a:r>
              <a:rPr lang="fr-FR" sz="2400" b="1" i="1" dirty="0" err="1" smtClean="0">
                <a:solidFill>
                  <a:srgbClr val="0070C0"/>
                </a:solidFill>
              </a:rPr>
              <a:t>Finishing</a:t>
            </a:r>
            <a:r>
              <a:rPr lang="fr-FR" sz="2400" b="1" i="1" dirty="0" smtClean="0">
                <a:solidFill>
                  <a:srgbClr val="0070C0"/>
                </a:solidFill>
              </a:rPr>
              <a:t> : </a:t>
            </a:r>
            <a:r>
              <a:rPr lang="fr-FR" sz="2400" b="1" i="1" dirty="0" err="1" smtClean="0">
                <a:solidFill>
                  <a:srgbClr val="0070C0"/>
                </a:solidFill>
              </a:rPr>
              <a:t>Added</a:t>
            </a:r>
            <a:r>
              <a:rPr lang="fr-FR" sz="2400" b="1" i="1" dirty="0" smtClean="0">
                <a:solidFill>
                  <a:srgbClr val="0070C0"/>
                </a:solidFill>
              </a:rPr>
              <a:t> value of 58 to 82%</a:t>
            </a:r>
          </a:p>
          <a:p>
            <a:pPr algn="just">
              <a:lnSpc>
                <a:spcPts val="2300"/>
              </a:lnSpc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just">
              <a:lnSpc>
                <a:spcPts val="2300"/>
              </a:lnSpc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043608" y="2852936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ts val="2300"/>
              </a:lnSpc>
              <a:spcBef>
                <a:spcPct val="20000"/>
              </a:spcBef>
              <a:defRPr/>
            </a:pPr>
            <a:r>
              <a:rPr lang="en-US" b="1" dirty="0" smtClean="0"/>
              <a:t>Dyeing Starting </a:t>
            </a:r>
            <a:r>
              <a:rPr lang="en-US" b="1" dirty="0" err="1" smtClean="0"/>
              <a:t>greige</a:t>
            </a:r>
            <a:r>
              <a:rPr lang="en-US" b="1" dirty="0" smtClean="0"/>
              <a:t> fabrics is necessarily associated with operations of Preparation and Finishing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95536" y="3861048"/>
            <a:ext cx="828680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lnSpc>
                <a:spcPts val="2300"/>
              </a:lnSpc>
              <a:spcBef>
                <a:spcPct val="20000"/>
              </a:spcBef>
              <a:defRPr/>
            </a:pPr>
            <a:r>
              <a:rPr lang="fr-FR" sz="2000" b="1" u="sng" dirty="0" smtClean="0">
                <a:solidFill>
                  <a:schemeClr val="accent5">
                    <a:lumMod val="75000"/>
                  </a:schemeClr>
                </a:solidFill>
              </a:rPr>
              <a:t>RESULTS :</a:t>
            </a:r>
            <a:endParaRPr kumimoji="0" lang="fr-FR" sz="2000" b="1" i="0" u="sng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lnSpc>
                <a:spcPts val="23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Taken together, these findings converge on the consideration of dyeing on Woven fabrics as substantial operation, combined with making-up confer origin.</a:t>
            </a:r>
          </a:p>
          <a:p>
            <a:pPr lvl="0" algn="just">
              <a:lnSpc>
                <a:spcPts val="23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The second proposal concerns the dyeing on made-up garments, which in combination with making-up confer origin. In this case it is proposed the following path: import </a:t>
            </a:r>
            <a:r>
              <a:rPr lang="en-US" sz="2000" dirty="0" err="1" smtClean="0"/>
              <a:t>greige</a:t>
            </a:r>
            <a:r>
              <a:rPr lang="en-US" sz="2000" dirty="0" smtClean="0"/>
              <a:t> fabrics, fabric preparation in Tunisia, making-up in Tunisia, Dyeing &amp; Finishing on made-up garments in Tunisia.</a:t>
            </a:r>
          </a:p>
          <a:p>
            <a:pPr marL="0" marR="0" lvl="0" indent="0" algn="just" defTabSz="914400" rtl="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42910" y="285729"/>
            <a:ext cx="77724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TEXTILE &amp; CLOTHING</a:t>
            </a:r>
            <a:b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Revision of Pan-Euro-Med rules of origin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286808" cy="576064"/>
          </a:xfrm>
        </p:spPr>
        <p:txBody>
          <a:bodyPr>
            <a:noAutofit/>
          </a:bodyPr>
          <a:lstStyle/>
          <a:p>
            <a:pPr algn="just">
              <a:lnSpc>
                <a:spcPts val="2300"/>
              </a:lnSpc>
            </a:pPr>
            <a:r>
              <a:rPr lang="fr-FR" sz="1800" b="1" u="sng" dirty="0" smtClean="0">
                <a:solidFill>
                  <a:schemeClr val="accent5">
                    <a:lumMod val="75000"/>
                  </a:schemeClr>
                </a:solidFill>
              </a:rPr>
              <a:t>PROPOSED NEW RULES: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just">
              <a:lnSpc>
                <a:spcPts val="2300"/>
              </a:lnSpc>
            </a:pP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64560"/>
            <a:ext cx="91440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/>
              <a:t> For </a:t>
            </a:r>
            <a:r>
              <a:rPr lang="fr-FR" sz="2000" dirty="0" err="1" smtClean="0"/>
              <a:t>woven</a:t>
            </a:r>
            <a:r>
              <a:rPr lang="fr-FR" sz="2000" dirty="0" smtClean="0"/>
              <a:t> </a:t>
            </a:r>
            <a:r>
              <a:rPr lang="fr-FR" sz="2000" b="1" dirty="0" err="1" smtClean="0"/>
              <a:t>Garments</a:t>
            </a:r>
            <a:r>
              <a:rPr lang="fr-FR" sz="2000" dirty="0" smtClean="0"/>
              <a:t> (</a:t>
            </a:r>
            <a:r>
              <a:rPr lang="fr-FR" sz="2000" dirty="0" err="1" smtClean="0"/>
              <a:t>Chapter</a:t>
            </a:r>
            <a:r>
              <a:rPr lang="fr-FR" sz="2000" dirty="0" smtClean="0"/>
              <a:t> 62) 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 "Manufacture from unbleached fabric“ </a:t>
            </a:r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0070C0"/>
                </a:solidFill>
              </a:rPr>
              <a:t>Dyeing + Making-up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fr-FR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/>
              <a:t> </a:t>
            </a:r>
            <a:r>
              <a:rPr lang="fr-FR" sz="2000" dirty="0" smtClean="0"/>
              <a:t>For </a:t>
            </a:r>
            <a:r>
              <a:rPr lang="fr-FR" sz="2000" dirty="0" err="1" smtClean="0"/>
              <a:t>Woven</a:t>
            </a:r>
            <a:r>
              <a:rPr lang="fr-FR" sz="2000" dirty="0" smtClean="0"/>
              <a:t> </a:t>
            </a:r>
            <a:r>
              <a:rPr lang="fr-FR" sz="2000" b="1" dirty="0" err="1" smtClean="0"/>
              <a:t>Fabrics</a:t>
            </a:r>
            <a:r>
              <a:rPr lang="fr-FR" sz="2000" dirty="0" smtClean="0"/>
              <a:t> (5007, </a:t>
            </a:r>
            <a:r>
              <a:rPr lang="en-GB" sz="2000" dirty="0" smtClean="0"/>
              <a:t>5111 to 5113, 5208 to 5212, etc.</a:t>
            </a:r>
            <a:r>
              <a:rPr lang="fr-FR" sz="2000" dirty="0" smtClean="0"/>
              <a:t>) : 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«</a:t>
            </a:r>
            <a:r>
              <a:rPr lang="en-US" b="1" dirty="0" smtClean="0">
                <a:solidFill>
                  <a:srgbClr val="0070C0"/>
                </a:solidFill>
              </a:rPr>
              <a:t>Printing or </a:t>
            </a:r>
            <a:r>
              <a:rPr lang="en-US" b="1" u="sng" dirty="0" smtClean="0">
                <a:solidFill>
                  <a:srgbClr val="0070C0"/>
                </a:solidFill>
              </a:rPr>
              <a:t>Dyeing</a:t>
            </a:r>
            <a:r>
              <a:rPr lang="en-US" b="1" dirty="0" smtClean="0">
                <a:solidFill>
                  <a:srgbClr val="0070C0"/>
                </a:solidFill>
              </a:rPr>
              <a:t> accompanied by at least two preparatory and finishing operations</a:t>
            </a:r>
            <a:r>
              <a:rPr lang="fr-FR" b="1" dirty="0" smtClean="0">
                <a:solidFill>
                  <a:srgbClr val="0070C0"/>
                </a:solidFill>
              </a:rPr>
              <a:t>»</a:t>
            </a:r>
          </a:p>
          <a:p>
            <a:pPr>
              <a:lnSpc>
                <a:spcPct val="150000"/>
              </a:lnSpc>
            </a:pPr>
            <a:endParaRPr lang="fr-FR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/>
              <a:t> </a:t>
            </a:r>
            <a:r>
              <a:rPr lang="fr-FR" sz="2000" b="1" dirty="0" err="1" smtClean="0"/>
              <a:t>Knitted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Garments</a:t>
            </a:r>
            <a:r>
              <a:rPr lang="fr-FR" sz="2000" b="1" dirty="0" smtClean="0"/>
              <a:t> </a:t>
            </a:r>
            <a:r>
              <a:rPr lang="fr-FR" sz="2000" dirty="0" smtClean="0"/>
              <a:t>(</a:t>
            </a:r>
            <a:r>
              <a:rPr lang="fr-FR" sz="2000" dirty="0" err="1" smtClean="0"/>
              <a:t>Chapter</a:t>
            </a:r>
            <a:r>
              <a:rPr lang="fr-FR" sz="2000" dirty="0" smtClean="0"/>
              <a:t> 61) 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 "Manufacture from yarn“ </a:t>
            </a:r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0070C0"/>
                </a:solidFill>
              </a:rPr>
              <a:t> Knitting + Making-up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fr-FR" sz="2000" b="1" dirty="0" smtClean="0"/>
          </a:p>
          <a:p>
            <a:pPr>
              <a:lnSpc>
                <a:spcPct val="150000"/>
              </a:lnSpc>
            </a:pPr>
            <a:endParaRPr lang="fr-FR" sz="2000" b="1" dirty="0" smtClean="0"/>
          </a:p>
          <a:p>
            <a:pPr>
              <a:lnSpc>
                <a:spcPct val="150000"/>
              </a:lnSpc>
            </a:pPr>
            <a:endParaRPr lang="fr-FR" sz="2000" b="1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785818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TEXTILE &amp; CLOTHING</a:t>
            </a:r>
            <a:b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Revision of Pan-Euro-Med rules of origin</a:t>
            </a:r>
            <a:endParaRPr lang="fr-FR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286808" cy="576064"/>
          </a:xfrm>
        </p:spPr>
        <p:txBody>
          <a:bodyPr>
            <a:noAutofit/>
          </a:bodyPr>
          <a:lstStyle/>
          <a:p>
            <a:pPr algn="just">
              <a:lnSpc>
                <a:spcPts val="2300"/>
              </a:lnSpc>
            </a:pPr>
            <a:r>
              <a:rPr lang="en-US" sz="1800" b="1" u="sng" dirty="0" smtClean="0">
                <a:solidFill>
                  <a:schemeClr val="accent5">
                    <a:lumMod val="75000"/>
                  </a:schemeClr>
                </a:solidFill>
              </a:rPr>
              <a:t>FOCUS ON THE FINISHING OPERATIONS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just">
              <a:lnSpc>
                <a:spcPts val="2300"/>
              </a:lnSpc>
            </a:pP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80728"/>
            <a:ext cx="903649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/>
              <a:t>The value of finishing operations can be very high</a:t>
            </a:r>
            <a:endParaRPr lang="fr-FR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89248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642910" y="-27384"/>
            <a:ext cx="7772400" cy="785818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TEXTILE &amp; CLOTHING</a:t>
            </a:r>
            <a:b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Revision of Pan-Euro-Med rules of origin</a:t>
            </a:r>
            <a:endParaRPr lang="fr-FR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484784"/>
            <a:ext cx="8724900" cy="521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9995-06EF-431B-8327-A03F8AE7771D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642910" y="-27384"/>
            <a:ext cx="7772400" cy="785818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TEXTILE &amp; CLOTHING</a:t>
            </a:r>
            <a:b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Revision of Pan-Euro-Med rules of origin</a:t>
            </a:r>
            <a:endParaRPr lang="fr-FR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286808" cy="576064"/>
          </a:xfrm>
        </p:spPr>
        <p:txBody>
          <a:bodyPr>
            <a:noAutofit/>
          </a:bodyPr>
          <a:lstStyle/>
          <a:p>
            <a:pPr algn="just">
              <a:lnSpc>
                <a:spcPts val="2300"/>
              </a:lnSpc>
            </a:pPr>
            <a:r>
              <a:rPr lang="en-US" sz="1800" b="1" u="sng" dirty="0" smtClean="0">
                <a:solidFill>
                  <a:schemeClr val="accent5">
                    <a:lumMod val="75000"/>
                  </a:schemeClr>
                </a:solidFill>
              </a:rPr>
              <a:t>FOCUS ON THE FINISHING OPERATIONS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just">
              <a:lnSpc>
                <a:spcPts val="2300"/>
              </a:lnSpc>
            </a:pP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980728"/>
            <a:ext cx="903649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/>
              <a:t>The value of finishing operations can be very high</a:t>
            </a: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502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Thème Office</vt:lpstr>
      <vt:lpstr>TEXTILE &amp; CLOTHING  Revision of Pan-Euro-Med rules of origin</vt:lpstr>
      <vt:lpstr>PowerPoint Presentation</vt:lpstr>
      <vt:lpstr>PowerPoint Presentation</vt:lpstr>
      <vt:lpstr>TEXTILE &amp; CLOTHING  Revision of Pan-Euro-Med rules of origin</vt:lpstr>
      <vt:lpstr>PowerPoint Presentation</vt:lpstr>
      <vt:lpstr>PowerPoint Presentation</vt:lpstr>
      <vt:lpstr>TEXTILE &amp; CLOTHING  Revision of Pan-Euro-Med rules of origin</vt:lpstr>
      <vt:lpstr>TEXTILE &amp; CLOTHING  Revision of Pan-Euro-Med rules of origin</vt:lpstr>
      <vt:lpstr>TEXTILE &amp; CLOTHING  Revision of Pan-Euro-Med rules of origin</vt:lpstr>
    </vt:vector>
  </TitlesOfParts>
  <Company>CETTEX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REGLEMENTATION DES PRODUITS ORIGINAIRES TEXTILE HABILLEMENT</dc:title>
  <dc:creator>DMC</dc:creator>
  <cp:lastModifiedBy>Tatjana Vinković</cp:lastModifiedBy>
  <cp:revision>61</cp:revision>
  <dcterms:created xsi:type="dcterms:W3CDTF">2011-06-02T15:49:13Z</dcterms:created>
  <dcterms:modified xsi:type="dcterms:W3CDTF">2014-07-31T07:51:37Z</dcterms:modified>
</cp:coreProperties>
</file>