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3" r:id="rId3"/>
    <p:sldId id="296" r:id="rId4"/>
    <p:sldId id="301" r:id="rId5"/>
    <p:sldId id="306" r:id="rId6"/>
    <p:sldId id="309" r:id="rId7"/>
    <p:sldId id="314" r:id="rId8"/>
    <p:sldId id="317" r:id="rId9"/>
    <p:sldId id="315" r:id="rId10"/>
    <p:sldId id="318" r:id="rId11"/>
    <p:sldId id="319" r:id="rId12"/>
    <p:sldId id="310" r:id="rId13"/>
    <p:sldId id="304" r:id="rId14"/>
    <p:sldId id="31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89" userDrawn="1">
          <p15:clr>
            <a:srgbClr val="A4A3A4"/>
          </p15:clr>
        </p15:guide>
        <p15:guide id="2" pos="3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71" autoAdjust="0"/>
    <p:restoredTop sz="94674" autoAdjust="0"/>
  </p:normalViewPr>
  <p:slideViewPr>
    <p:cSldViewPr snapToGrid="0" showGuides="1">
      <p:cViewPr varScale="1">
        <p:scale>
          <a:sx n="78" d="100"/>
          <a:sy n="78" d="100"/>
        </p:scale>
        <p:origin x="450" y="84"/>
      </p:cViewPr>
      <p:guideLst>
        <p:guide orient="horz" pos="1389"/>
        <p:guide pos="3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viewProps" Target="viewProp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presProps" Target="presProps.xml" /><Relationship Id="rId2" Type="http://schemas.openxmlformats.org/officeDocument/2006/relationships/slide" Target="slides/slide1.xml" /><Relationship Id="rId16" Type="http://schemas.openxmlformats.org/officeDocument/2006/relationships/notesMaster" Target="notesMasters/notesMaster1.xml" /><Relationship Id="rId20" Type="http://schemas.openxmlformats.org/officeDocument/2006/relationships/tableStyles" Target="tableStyle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theme" Target="theme/theme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1">
                <a:latin typeface="Avenir Medium Oblique" panose="02000503020000020003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1">
                <a:latin typeface="Avenir Medium Oblique" panose="02000503020000020003" pitchFamily="2" charset="0"/>
              </a:defRPr>
            </a:lvl1pPr>
          </a:lstStyle>
          <a:p>
            <a:fld id="{2BBFDE1B-63E9-0F48-904C-1912F65BFAEA}" type="datetimeFigureOut">
              <a:rPr lang="pt-BR" smtClean="0"/>
              <a:pPr/>
              <a:t>30/10/2024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1">
                <a:latin typeface="Avenir Medium Oblique" panose="02000503020000020003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1">
                <a:latin typeface="Avenir Medium Oblique" panose="02000503020000020003" pitchFamily="2" charset="0"/>
              </a:defRPr>
            </a:lvl1pPr>
          </a:lstStyle>
          <a:p>
            <a:fld id="{ECE27129-CF67-FF4D-934C-93E68A7E9F5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58139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1" kern="1200">
        <a:solidFill>
          <a:schemeClr val="tx1"/>
        </a:solidFill>
        <a:latin typeface="Avenir Medium Oblique" panose="02000503020000020003" pitchFamily="2" charset="0"/>
        <a:ea typeface="+mn-ea"/>
        <a:cs typeface="+mn-cs"/>
      </a:defRPr>
    </a:lvl1pPr>
    <a:lvl2pPr marL="457200" algn="l" defTabSz="914400" rtl="0" eaLnBrk="1" latinLnBrk="0" hangingPunct="1">
      <a:defRPr sz="1200" b="0" i="1" kern="1200">
        <a:solidFill>
          <a:schemeClr val="tx1"/>
        </a:solidFill>
        <a:latin typeface="Avenir Medium Oblique" panose="02000503020000020003" pitchFamily="2" charset="0"/>
        <a:ea typeface="+mn-ea"/>
        <a:cs typeface="+mn-cs"/>
      </a:defRPr>
    </a:lvl2pPr>
    <a:lvl3pPr marL="914400" algn="l" defTabSz="914400" rtl="0" eaLnBrk="1" latinLnBrk="0" hangingPunct="1">
      <a:defRPr sz="1200" b="0" i="1" kern="1200">
        <a:solidFill>
          <a:schemeClr val="tx1"/>
        </a:solidFill>
        <a:latin typeface="Avenir Medium Oblique" panose="02000503020000020003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1" kern="1200">
        <a:solidFill>
          <a:schemeClr val="tx1"/>
        </a:solidFill>
        <a:latin typeface="Avenir Medium Oblique" panose="02000503020000020003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1" kern="1200">
        <a:solidFill>
          <a:schemeClr val="tx1"/>
        </a:solidFill>
        <a:latin typeface="Avenir Medium Oblique" panose="02000503020000020003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271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F9B43C-C65D-5E05-0273-9841266541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D4D69BE-D3BA-CD58-E216-B8CD4091965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605EE53-5060-8DBC-E9D5-C5FEC85D85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74680D5-75D1-0BEC-F466-F4883906D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02140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9852EC-790C-BCBB-6643-59AC4BE09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E082E91-1CD8-19CC-E89B-59115BDF12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623C96D-B6C2-8D1D-175A-4CBBD057AC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76ABDB2-B986-7F72-B488-41F5FA2D26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2605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0048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5043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58399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2655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2472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69500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40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25607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80328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BBC849-7DB4-E238-3492-7E9578DA80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4BD666E-7D0C-B6A7-E374-C70303D83C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B6AB271-5717-B5DE-2C10-CFFEFD0D82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BA3FFED-4918-CF60-2924-47B337B953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8599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DA554-A95E-93ED-CDB9-3235B322A4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1DA41CA2-51CC-F520-F263-247C5324686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C5684F3-77FE-7EA6-991F-F242CFA1E4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8022C31-B527-AC1F-EC6A-B96DFDD7C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E27129-CF67-FF4D-934C-93E68A7E9F5F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137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C5F686-56BB-BFD1-574F-C43EDB31C1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7A1C61-D05C-31BB-57A4-0043783D78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573E9E8-B34A-42AF-4F9A-0DBD614D2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198AA1-6C14-2187-2A2B-D69F51971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7F052E-721B-996E-6852-FAC0693E92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6861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5A0D97-4194-4593-8487-4DAE578A5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3D74C73-D6B2-883E-05E9-AD2BD6BDD5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AB6F04-C291-995B-7907-B814E8B5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C8D52D-4C88-4E1B-D1D0-B2146A307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8C0C64-109F-A33F-9491-67D2EA744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5573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76BDD0A-6BD3-3B40-D3AC-000EAE3114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1A1ACE2-15F8-0D41-EA9F-CA6E93E324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FAA0A0-0DDE-8291-FC7E-CB65930BEB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6513604-F827-B473-9EAD-3E8E2217B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C2725E96-819B-1AD7-F706-8A2542FD2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36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8C01C5-E7B8-2B12-BB07-7789EA7E6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6D175B-8C9F-E448-B14F-E1782151EA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A7DA10-DA96-48EE-E553-C77643406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6151B71-271D-093C-7DC3-877CE738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F00A50D-29C3-55E1-24D6-1721D4EB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1637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AE632-336C-2554-392F-A8AFFACA6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3DD1AD8-A209-4495-B58D-697E53D73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DC305F-4510-C62D-F5F9-CED916256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37B3304-2183-C866-D757-A9BA95B98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34A68B2-D369-379D-3545-A1A9AE11F8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3187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1ECCEF-2679-2B2C-7A92-87DA91D682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5C4CBEC-7546-6A04-EF6F-FE072B49BF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A66D1C68-D085-56CE-A13A-0F5C494008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634AE2-8E99-C8D7-B579-696EB6C4C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D06F105-5A6E-7A0B-3C15-D0254A9E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9E27B9D-177E-EE28-7EDE-ACCD8D6D1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04140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BC41E8-4FC9-A39F-19C7-F94A4301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35D8D2-6E5C-F754-050F-E11A499BBC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60F7EB1-4123-FC41-F791-A7DCA8D8AE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8F1AF2E-1B80-C8D3-D985-44E3BD75F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0C9BE0F7-32C7-6302-7071-6D8593C6B4C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2837CE42-9B20-7251-FD0D-BAB261383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0D807AF9-313A-0CF9-C864-30A48380E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6B215AF1-CA02-8D9F-C180-15925955E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9893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69CB6C-66A3-2133-486F-6BE67C35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E207362-21E3-0A41-926C-EDBDF6AEA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4FD1D1E-F0EE-EE90-CF42-7EEBADC9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826F900-79F9-CBBC-7580-4629ABF5C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2038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BDE74EA-9C9B-B698-3AB2-2EE2B2AD7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E916EE9-AEAA-2D36-AE6E-3312C0145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B6D24CA-97BE-F811-A0B7-3E84A3B5C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0611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D8FC3E-4274-50E5-DF88-FFBECF73F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025B3D9-4A10-4037-60C7-1F1173A3D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AA2CF7A-088A-1005-C0D6-8F36F2683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6418FC3-08A3-C4F7-52DD-9B87444F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9D80A86-64E9-5D8E-B9D3-6947010F4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ED1217D-A85B-1181-CE08-0F99AB04A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2679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20B35-8C94-E7E9-7164-793B11D70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5F293F5-7D31-D17E-E556-3ADCCADCFE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769867F-14D2-23ED-93E9-842C6EA0C5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104BE9-46AC-267B-8C05-DEEFC89C83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3B7E1-FE05-4B43-898A-C098DB61FC16}" type="datetimeFigureOut">
              <a:rPr lang="pt-BR" smtClean="0"/>
              <a:t>30/10/2024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63F3A08-98D5-C0B7-0B63-C2492FB19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33410C8-CA76-991E-1C6C-8F2095AA64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8029A3-A308-8744-B635-CCBDA7BA11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06014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E1BE9B-E6EC-EB79-05F6-4510C4CFB0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3372636-CE48-63CC-B54C-49F78FCFD1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6FA5CF5-67F2-E05C-7E95-F86EFE30ED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1">
                <a:solidFill>
                  <a:schemeClr val="tx1">
                    <a:tint val="75000"/>
                  </a:schemeClr>
                </a:solidFill>
                <a:latin typeface="Avenir Medium Oblique" panose="02000503020000020003" pitchFamily="2" charset="0"/>
              </a:defRPr>
            </a:lvl1pPr>
          </a:lstStyle>
          <a:p>
            <a:fld id="{0993B7E1-FE05-4B43-898A-C098DB61FC16}" type="datetimeFigureOut">
              <a:rPr lang="pt-BR" smtClean="0"/>
              <a:pPr/>
              <a:t>30/10/2024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05C2B04-76F2-1B98-1BFA-22C8969EDC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1">
                <a:solidFill>
                  <a:schemeClr val="tx1">
                    <a:tint val="75000"/>
                  </a:schemeClr>
                </a:solidFill>
                <a:latin typeface="Avenir Medium Oblique" panose="02000503020000020003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AAB7620-6189-C580-E099-25D458AD5B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>
                <a:solidFill>
                  <a:schemeClr val="tx1">
                    <a:tint val="75000"/>
                  </a:schemeClr>
                </a:solidFill>
                <a:latin typeface="Avenir Medium Oblique" panose="02000503020000020003" pitchFamily="2" charset="0"/>
              </a:defRPr>
            </a:lvl1pPr>
          </a:lstStyle>
          <a:p>
            <a:fld id="{E08029A3-A308-8744-B635-CCBDA7BA1130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635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1" kern="1200">
          <a:solidFill>
            <a:schemeClr val="tx1"/>
          </a:solidFill>
          <a:latin typeface="Avenir Medium Oblique" panose="02000503020000020003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1" kern="1200">
          <a:solidFill>
            <a:schemeClr val="tx1"/>
          </a:solidFill>
          <a:latin typeface="Avenir Medium Oblique" panose="02000503020000020003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1" kern="1200">
          <a:solidFill>
            <a:schemeClr val="tx1"/>
          </a:solidFill>
          <a:latin typeface="Avenir Medium Oblique" panose="02000503020000020003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1" kern="1200">
          <a:solidFill>
            <a:schemeClr val="tx1"/>
          </a:solidFill>
          <a:latin typeface="Avenir Medium Oblique" panose="02000503020000020003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1" kern="1200">
          <a:solidFill>
            <a:schemeClr val="tx1"/>
          </a:solidFill>
          <a:latin typeface="Avenir Medium Oblique" panose="02000503020000020003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 /><Relationship Id="rId13" Type="http://schemas.openxmlformats.org/officeDocument/2006/relationships/image" Target="../media/image6.jpg" /><Relationship Id="rId18" Type="http://schemas.openxmlformats.org/officeDocument/2006/relationships/hyperlink" Target="https://heatherhollick.com/2019/06/why-use-linkedin/" TargetMode="External" /><Relationship Id="rId3" Type="http://schemas.openxmlformats.org/officeDocument/2006/relationships/image" Target="../media/image1.jpg" /><Relationship Id="rId21" Type="http://schemas.openxmlformats.org/officeDocument/2006/relationships/image" Target="../media/image10.png" /><Relationship Id="rId7" Type="http://schemas.openxmlformats.org/officeDocument/2006/relationships/image" Target="../media/image3.jpg" /><Relationship Id="rId12" Type="http://schemas.openxmlformats.org/officeDocument/2006/relationships/hyperlink" Target="https://pixabay.com/pt/cro%C3%A1cia-lagos-de-plitvice-lago-bela-385079/" TargetMode="External" /><Relationship Id="rId17" Type="http://schemas.openxmlformats.org/officeDocument/2006/relationships/image" Target="../media/image8.png" /><Relationship Id="rId2" Type="http://schemas.openxmlformats.org/officeDocument/2006/relationships/notesSlide" Target="../notesSlides/notesSlide1.xml" /><Relationship Id="rId16" Type="http://schemas.openxmlformats.org/officeDocument/2006/relationships/hyperlink" Target="https://www.freepngimg.com/png/65310-icons-media-fb-computer-facebook-social" TargetMode="External" /><Relationship Id="rId20" Type="http://schemas.openxmlformats.org/officeDocument/2006/relationships/hyperlink" Target="https://proofmart.com/product/instagram-logo-png-transparent-icon-clipart-free-download/" TargetMode="Externa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www.oguiademilao.com/tag/o-que-fazer-em-zadar-croacia/" TargetMode="External" /><Relationship Id="rId11" Type="http://schemas.openxmlformats.org/officeDocument/2006/relationships/image" Target="../media/image5.jpg" /><Relationship Id="rId5" Type="http://schemas.openxmlformats.org/officeDocument/2006/relationships/image" Target="../media/image2.jpg" /><Relationship Id="rId15" Type="http://schemas.openxmlformats.org/officeDocument/2006/relationships/image" Target="../media/image7.png" /><Relationship Id="rId10" Type="http://schemas.openxmlformats.org/officeDocument/2006/relationships/hyperlink" Target="https://misscheck-in.com/category/croacia/" TargetMode="External" /><Relationship Id="rId19" Type="http://schemas.openxmlformats.org/officeDocument/2006/relationships/image" Target="../media/image9.png" /><Relationship Id="rId4" Type="http://schemas.openxmlformats.org/officeDocument/2006/relationships/hyperlink" Target="https://www.meleetravels.com/croacia/" TargetMode="External" /><Relationship Id="rId9" Type="http://schemas.openxmlformats.org/officeDocument/2006/relationships/image" Target="../media/image4.jpg" /><Relationship Id="rId14" Type="http://schemas.openxmlformats.org/officeDocument/2006/relationships/hyperlink" Target="https://concursosdeprojeto.org/2009/03/29/concurso-split-croacia/" TargetMode="Externa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3.jpg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4.png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5.jpg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.xml" 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 /><Relationship Id="rId3" Type="http://schemas.openxmlformats.org/officeDocument/2006/relationships/image" Target="../media/image1.jpg" /><Relationship Id="rId7" Type="http://schemas.openxmlformats.org/officeDocument/2006/relationships/image" Target="../media/image3.jpg" /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www.oguiademilao.com/tag/o-que-fazer-em-zadar-croacia/" TargetMode="External" /><Relationship Id="rId11" Type="http://schemas.openxmlformats.org/officeDocument/2006/relationships/image" Target="../media/image17.jpeg" /><Relationship Id="rId5" Type="http://schemas.openxmlformats.org/officeDocument/2006/relationships/image" Target="../media/image2.jpg" /><Relationship Id="rId10" Type="http://schemas.openxmlformats.org/officeDocument/2006/relationships/image" Target="../media/image16.jpeg" /><Relationship Id="rId4" Type="http://schemas.openxmlformats.org/officeDocument/2006/relationships/hyperlink" Target="https://www.meleetravels.com/croacia/" TargetMode="External" /><Relationship Id="rId9" Type="http://schemas.openxmlformats.org/officeDocument/2006/relationships/image" Target="../media/image10.pn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 /><Relationship Id="rId3" Type="http://schemas.openxmlformats.org/officeDocument/2006/relationships/image" Target="../media/image1.jpg" /><Relationship Id="rId7" Type="http://schemas.openxmlformats.org/officeDocument/2006/relationships/image" Target="../media/image3.jp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www.oguiademilao.com/tag/o-que-fazer-em-zadar-croacia/" TargetMode="External" /><Relationship Id="rId5" Type="http://schemas.openxmlformats.org/officeDocument/2006/relationships/image" Target="../media/image2.jpg" /><Relationship Id="rId4" Type="http://schemas.openxmlformats.org/officeDocument/2006/relationships/hyperlink" Target="https://www.meleetravels.com/croacia/" TargetMode="External" /><Relationship Id="rId9" Type="http://schemas.openxmlformats.org/officeDocument/2006/relationships/image" Target="../media/image10.pn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 /><Relationship Id="rId3" Type="http://schemas.openxmlformats.org/officeDocument/2006/relationships/image" Target="../media/image1.jpg" /><Relationship Id="rId7" Type="http://schemas.openxmlformats.org/officeDocument/2006/relationships/image" Target="../media/image3.jpg" /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www.oguiademilao.com/tag/o-que-fazer-em-zadar-croacia/" TargetMode="External" /><Relationship Id="rId5" Type="http://schemas.openxmlformats.org/officeDocument/2006/relationships/image" Target="../media/image2.jpg" /><Relationship Id="rId4" Type="http://schemas.openxmlformats.org/officeDocument/2006/relationships/hyperlink" Target="https://www.meleetravels.com/croacia/" TargetMode="External" /><Relationship Id="rId9" Type="http://schemas.openxmlformats.org/officeDocument/2006/relationships/image" Target="../media/image10.png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 /><Relationship Id="rId3" Type="http://schemas.openxmlformats.org/officeDocument/2006/relationships/image" Target="../media/image1.jpg" /><Relationship Id="rId7" Type="http://schemas.openxmlformats.org/officeDocument/2006/relationships/image" Target="../media/image3.jp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www.oguiademilao.com/tag/o-que-fazer-em-zadar-croacia/" TargetMode="External" /><Relationship Id="rId5" Type="http://schemas.openxmlformats.org/officeDocument/2006/relationships/image" Target="../media/image2.jpg" /><Relationship Id="rId4" Type="http://schemas.openxmlformats.org/officeDocument/2006/relationships/hyperlink" Target="https://www.meleetravels.com/croacia/" TargetMode="External" /><Relationship Id="rId9" Type="http://schemas.openxmlformats.org/officeDocument/2006/relationships/image" Target="../media/image10.png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Relationship Id="rId4" Type="http://schemas.openxmlformats.org/officeDocument/2006/relationships/image" Target="../media/image11.jpg" 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guiademilao.com/dicas-de-hvar-croacia/" TargetMode="External" /><Relationship Id="rId3" Type="http://schemas.openxmlformats.org/officeDocument/2006/relationships/image" Target="../media/image1.jpg" /><Relationship Id="rId7" Type="http://schemas.openxmlformats.org/officeDocument/2006/relationships/image" Target="../media/image3.jp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Relationship Id="rId6" Type="http://schemas.openxmlformats.org/officeDocument/2006/relationships/hyperlink" Target="https://www.oguiademilao.com/tag/o-que-fazer-em-zadar-croacia/" TargetMode="External" /><Relationship Id="rId5" Type="http://schemas.openxmlformats.org/officeDocument/2006/relationships/image" Target="../media/image2.jpg" /><Relationship Id="rId10" Type="http://schemas.openxmlformats.org/officeDocument/2006/relationships/image" Target="../media/image12.jpg" /><Relationship Id="rId4" Type="http://schemas.openxmlformats.org/officeDocument/2006/relationships/hyperlink" Target="https://www.meleetravels.com/croacia/" TargetMode="External" /><Relationship Id="rId9" Type="http://schemas.openxmlformats.org/officeDocument/2006/relationships/image" Target="../media/image10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21754" y="2586810"/>
            <a:ext cx="8296410" cy="1233974"/>
          </a:xfrm>
        </p:spPr>
        <p:txBody>
          <a:bodyPr>
            <a:normAutofit fontScale="90000"/>
          </a:bodyPr>
          <a:lstStyle/>
          <a:p>
            <a:r>
              <a:rPr lang="pt-BR" sz="4800" b="1" i="1" dirty="0">
                <a:latin typeface="Avenir Book Oblique" panose="02000503020000020003" pitchFamily="2" charset="0"/>
              </a:rPr>
              <a:t>Chamber </a:t>
            </a:r>
            <a:r>
              <a:rPr lang="pt-BR" sz="4800" b="1" i="1" dirty="0" err="1">
                <a:latin typeface="Avenir Book Oblique" panose="02000503020000020003" pitchFamily="2" charset="0"/>
              </a:rPr>
              <a:t>of</a:t>
            </a:r>
            <a:r>
              <a:rPr lang="pt-BR" sz="4800" b="1" i="1" dirty="0">
                <a:latin typeface="Avenir Book Oblique" panose="02000503020000020003" pitchFamily="2" charset="0"/>
              </a:rPr>
              <a:t> </a:t>
            </a:r>
            <a:r>
              <a:rPr lang="pt-BR" sz="4800" b="1" i="1" dirty="0" err="1">
                <a:latin typeface="Avenir Book Oblique" panose="02000503020000020003" pitchFamily="2" charset="0"/>
              </a:rPr>
              <a:t>Commerce</a:t>
            </a:r>
            <a:r>
              <a:rPr lang="pt-BR" sz="4800" b="1" i="1" dirty="0">
                <a:latin typeface="Avenir Book Oblique" panose="02000503020000020003" pitchFamily="2" charset="0"/>
              </a:rPr>
              <a:t>, </a:t>
            </a:r>
            <a:r>
              <a:rPr lang="pt-BR" sz="4800" b="1" i="1" dirty="0" err="1">
                <a:latin typeface="Avenir Book Oblique" panose="02000503020000020003" pitchFamily="2" charset="0"/>
              </a:rPr>
              <a:t>Studies</a:t>
            </a:r>
            <a:r>
              <a:rPr lang="pt-BR" sz="4800" b="1" i="1" dirty="0">
                <a:latin typeface="Avenir Book Oblique" panose="02000503020000020003" pitchFamily="2" charset="0"/>
              </a:rPr>
              <a:t> </a:t>
            </a:r>
            <a:r>
              <a:rPr lang="pt-BR" sz="4800" b="1" i="1" dirty="0" err="1">
                <a:latin typeface="Avenir Book Oblique" panose="02000503020000020003" pitchFamily="2" charset="0"/>
              </a:rPr>
              <a:t>and</a:t>
            </a:r>
            <a:r>
              <a:rPr lang="pt-BR" sz="4800" b="1" i="1" dirty="0">
                <a:latin typeface="Avenir Book Oblique" panose="02000503020000020003" pitchFamily="2" charset="0"/>
              </a:rPr>
              <a:t> Business </a:t>
            </a:r>
            <a:r>
              <a:rPr lang="pt-BR" sz="4800" b="1" i="1" dirty="0" err="1">
                <a:latin typeface="Avenir Book Oblique" panose="02000503020000020003" pitchFamily="2" charset="0"/>
              </a:rPr>
              <a:t>Brazil</a:t>
            </a:r>
            <a:r>
              <a:rPr lang="pt-BR" sz="4800" b="1" i="1" dirty="0">
                <a:latin typeface="Avenir Book Oblique" panose="02000503020000020003" pitchFamily="2" charset="0"/>
              </a:rPr>
              <a:t> - </a:t>
            </a:r>
            <a:r>
              <a:rPr lang="pt-BR" sz="4800" b="1" i="1" dirty="0" err="1">
                <a:latin typeface="Avenir Book Oblique" panose="02000503020000020003" pitchFamily="2" charset="0"/>
              </a:rPr>
              <a:t>Croatia</a:t>
            </a:r>
            <a:endParaRPr lang="pt-BR" sz="4800" b="1" i="1" dirty="0">
              <a:latin typeface="Avenir Book Oblique" panose="02000503020000020003" pitchFamily="2" charset="0"/>
            </a:endParaRPr>
          </a:p>
        </p:txBody>
      </p:sp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1593BFF7-2EA4-9431-AA16-F52BF460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235" r="-3" b="11518"/>
          <a:stretch/>
        </p:blipFill>
        <p:spPr>
          <a:xfrm>
            <a:off x="3649321" y="3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F7BBF22C-23AC-60B9-C51A-76654AEBD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EADC1CE1-020B-D697-60B5-31B77F4B60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7297" r="3" b="3147"/>
          <a:stretch/>
        </p:blipFill>
        <p:spPr>
          <a:xfrm>
            <a:off x="7442200" y="-6954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7" name="Imagem 6" descr="Barco no mar&#10;&#10;Descrição gerada automaticamente com confiança baixa">
            <a:extLst>
              <a:ext uri="{FF2B5EF4-FFF2-40B4-BE49-F238E27FC236}">
                <a16:creationId xmlns:a16="http://schemas.microsoft.com/office/drawing/2014/main" id="{26466342-2F2C-AA14-FA33-86F38F1CFD7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 l="18201" r="-2" b="-2"/>
          <a:stretch/>
        </p:blipFill>
        <p:spPr>
          <a:xfrm>
            <a:off x="7716860" y="4683319"/>
            <a:ext cx="4475140" cy="2174680"/>
          </a:xfrm>
          <a:custGeom>
            <a:avLst/>
            <a:gdLst/>
            <a:ahLst/>
            <a:cxnLst/>
            <a:rect l="l" t="t" r="r" b="b"/>
            <a:pathLst>
              <a:path w="4475140" h="2174680">
                <a:moveTo>
                  <a:pt x="1006941" y="0"/>
                </a:moveTo>
                <a:lnTo>
                  <a:pt x="4475140" y="0"/>
                </a:lnTo>
                <a:lnTo>
                  <a:pt x="4475140" y="2174680"/>
                </a:lnTo>
                <a:lnTo>
                  <a:pt x="3400319" y="2174680"/>
                </a:lnTo>
                <a:lnTo>
                  <a:pt x="3400319" y="2174202"/>
                </a:lnTo>
                <a:lnTo>
                  <a:pt x="0" y="2174202"/>
                </a:lnTo>
                <a:close/>
              </a:path>
            </a:pathLst>
          </a:custGeom>
        </p:spPr>
      </p:pic>
      <p:pic>
        <p:nvPicPr>
          <p:cNvPr id="5" name="Imagem 4" descr="Cachoeira com árvores ao fundo&#10;&#10;Descrição gerada automaticamente">
            <a:extLst>
              <a:ext uri="{FF2B5EF4-FFF2-40B4-BE49-F238E27FC236}">
                <a16:creationId xmlns:a16="http://schemas.microsoft.com/office/drawing/2014/main" id="{3CD1AEDE-007B-C107-A535-220E5DBD2D0C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837473B0-CC2E-450A-ABE3-18F120FF3D39}">
                <a1611:picAttrSrcUrl xmlns:a1611="http://schemas.microsoft.com/office/drawing/2016/11/main" r:id="rId12"/>
              </a:ext>
            </a:extLst>
          </a:blip>
          <a:srcRect t="9764" r="-1" b="18467"/>
          <a:stretch/>
        </p:blipFill>
        <p:spPr>
          <a:xfrm>
            <a:off x="4039737" y="4682838"/>
            <a:ext cx="4523640" cy="2175160"/>
          </a:xfrm>
          <a:custGeom>
            <a:avLst/>
            <a:gdLst/>
            <a:ahLst/>
            <a:cxnLst/>
            <a:rect l="l" t="t" r="r" b="b"/>
            <a:pathLst>
              <a:path w="4523640" h="2175160">
                <a:moveTo>
                  <a:pt x="0" y="0"/>
                </a:moveTo>
                <a:lnTo>
                  <a:pt x="4523640" y="0"/>
                </a:lnTo>
                <a:lnTo>
                  <a:pt x="3516256" y="2175160"/>
                </a:lnTo>
                <a:lnTo>
                  <a:pt x="0" y="2175160"/>
                </a:lnTo>
                <a:lnTo>
                  <a:pt x="0" y="2174920"/>
                </a:lnTo>
                <a:lnTo>
                  <a:pt x="14159" y="2174920"/>
                </a:lnTo>
                <a:lnTo>
                  <a:pt x="1021100" y="718"/>
                </a:lnTo>
                <a:lnTo>
                  <a:pt x="0" y="718"/>
                </a:lnTo>
                <a:close/>
              </a:path>
            </a:pathLst>
          </a:custGeom>
        </p:spPr>
      </p:pic>
      <p:pic>
        <p:nvPicPr>
          <p:cNvPr id="13" name="Imagem 12" descr="Pássaro voando sobre a água&#10;&#10;Descrição gerada automaticamente">
            <a:extLst>
              <a:ext uri="{FF2B5EF4-FFF2-40B4-BE49-F238E27FC236}">
                <a16:creationId xmlns:a16="http://schemas.microsoft.com/office/drawing/2014/main" id="{E135B37F-F1DB-2353-C0C3-785968BB7CC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 t="14160" b="21621"/>
          <a:stretch/>
        </p:blipFill>
        <p:spPr>
          <a:xfrm>
            <a:off x="-2" y="4689793"/>
            <a:ext cx="4908824" cy="2175160"/>
          </a:xfrm>
          <a:custGeom>
            <a:avLst/>
            <a:gdLst/>
            <a:ahLst/>
            <a:cxnLst/>
            <a:rect l="l" t="t" r="r" b="b"/>
            <a:pathLst>
              <a:path w="4908824" h="2175160">
                <a:moveTo>
                  <a:pt x="0" y="0"/>
                </a:moveTo>
                <a:lnTo>
                  <a:pt x="4908824" y="0"/>
                </a:lnTo>
                <a:lnTo>
                  <a:pt x="3901440" y="2175160"/>
                </a:lnTo>
                <a:lnTo>
                  <a:pt x="0" y="2175160"/>
                </a:lnTo>
                <a:close/>
              </a:path>
            </a:pathLst>
          </a:custGeom>
        </p:spPr>
      </p:pic>
      <p:pic>
        <p:nvPicPr>
          <p:cNvPr id="6" name="Imagem 5" descr="Ícone&#10;&#10;Descrição gerada automaticamente">
            <a:extLst>
              <a:ext uri="{FF2B5EF4-FFF2-40B4-BE49-F238E27FC236}">
                <a16:creationId xmlns:a16="http://schemas.microsoft.com/office/drawing/2014/main" id="{68B9D7BD-B263-F7F6-6A7C-DC594050DB4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9388752" y="3820785"/>
            <a:ext cx="834898" cy="842774"/>
          </a:xfrm>
          <a:prstGeom prst="rect">
            <a:avLst/>
          </a:prstGeom>
        </p:spPr>
      </p:pic>
      <p:pic>
        <p:nvPicPr>
          <p:cNvPr id="11" name="Imagem 10" descr="Ícone&#10;&#10;Descrição gerada automaticamente">
            <a:extLst>
              <a:ext uri="{FF2B5EF4-FFF2-40B4-BE49-F238E27FC236}">
                <a16:creationId xmlns:a16="http://schemas.microsoft.com/office/drawing/2014/main" id="{FCAAD7C3-7DF3-9504-59FF-E24D4990D96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837473B0-CC2E-450A-ABE3-18F120FF3D39}">
                <a1611:picAttrSrcUrl xmlns:a1611="http://schemas.microsoft.com/office/drawing/2016/11/main" r:id="rId18"/>
              </a:ext>
            </a:extLst>
          </a:blip>
          <a:stretch>
            <a:fillRect/>
          </a:stretch>
        </p:blipFill>
        <p:spPr>
          <a:xfrm>
            <a:off x="10150027" y="3633825"/>
            <a:ext cx="1216694" cy="1216694"/>
          </a:xfrm>
          <a:prstGeom prst="rect">
            <a:avLst/>
          </a:prstGeom>
        </p:spPr>
      </p:pic>
      <p:pic>
        <p:nvPicPr>
          <p:cNvPr id="18" name="Imagem 17" descr="Ícone&#10;&#10;Descrição gerada automaticamente">
            <a:extLst>
              <a:ext uri="{FF2B5EF4-FFF2-40B4-BE49-F238E27FC236}">
                <a16:creationId xmlns:a16="http://schemas.microsoft.com/office/drawing/2014/main" id="{6B25885C-291D-AF60-F316-2876D56FA3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837473B0-CC2E-450A-ABE3-18F120FF3D39}">
                <a1611:picAttrSrcUrl xmlns:a1611="http://schemas.microsoft.com/office/drawing/2016/11/main" r:id="rId20"/>
              </a:ext>
            </a:extLst>
          </a:blip>
          <a:stretch>
            <a:fillRect/>
          </a:stretch>
        </p:blipFill>
        <p:spPr>
          <a:xfrm>
            <a:off x="11203677" y="3824722"/>
            <a:ext cx="834899" cy="834899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451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98936E-C5CC-38DD-D04D-CC4616F600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E71E3B76-46C7-C86A-D2F0-C39E12A8C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288793"/>
            <a:ext cx="2064616" cy="2064616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DC0775B5-9EBE-A327-093A-3D88DB93905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F82DEF8-F4E7-269C-7A16-F08A6835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519749" y="890678"/>
            <a:ext cx="6833019" cy="973585"/>
          </a:xfrm>
        </p:spPr>
        <p:txBody>
          <a:bodyPr>
            <a:normAutofit/>
          </a:bodyPr>
          <a:lstStyle/>
          <a:p>
            <a:r>
              <a:rPr lang="pt-BR" b="1" dirty="0" err="1">
                <a:latin typeface="+mn-lt"/>
              </a:rPr>
              <a:t>On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going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Projects</a:t>
            </a:r>
            <a:endParaRPr lang="pt-BR" b="1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76D02A3-04F4-14FF-815D-CBDA06B90611}"/>
              </a:ext>
            </a:extLst>
          </p:cNvPr>
          <p:cNvSpPr txBox="1"/>
          <p:nvPr/>
        </p:nvSpPr>
        <p:spPr>
          <a:xfrm>
            <a:off x="5150512" y="3098660"/>
            <a:ext cx="68330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Project Startup: </a:t>
            </a:r>
            <a:r>
              <a:rPr lang="en-US" sz="3600" dirty="0"/>
              <a:t>Croatia Connection - Call for Proposals for a Brazilian Startup Integration Project Focused on Croatia.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14AB67B-835B-23D9-5C28-9092930C6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165" y="253832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7262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1236B9-8245-2589-7DB1-C0089AC25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BC77AE66-6FD1-AE3A-D2CC-A85D196C5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288793"/>
            <a:ext cx="2064616" cy="2064616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E09A998D-F6AF-7908-4E77-4F59D78F5C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709F01BC-1AE8-449D-330C-233526140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490" y="136916"/>
            <a:ext cx="6833019" cy="973585"/>
          </a:xfrm>
        </p:spPr>
        <p:txBody>
          <a:bodyPr>
            <a:normAutofit/>
          </a:bodyPr>
          <a:lstStyle/>
          <a:p>
            <a:r>
              <a:rPr lang="pt-BR" b="1" dirty="0" err="1">
                <a:latin typeface="+mn-lt"/>
              </a:rPr>
              <a:t>On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going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Projects</a:t>
            </a:r>
            <a:endParaRPr lang="pt-BR" b="1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325FC16-71F9-9312-3B7F-2C85A94444C5}"/>
              </a:ext>
            </a:extLst>
          </p:cNvPr>
          <p:cNvSpPr txBox="1"/>
          <p:nvPr/>
        </p:nvSpPr>
        <p:spPr>
          <a:xfrm>
            <a:off x="2501781" y="1428728"/>
            <a:ext cx="953941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/>
              <a:t>Plataforma de Turismo: croaciatrip.com.br</a:t>
            </a:r>
          </a:p>
          <a:p>
            <a:endParaRPr lang="en-US" sz="3600" dirty="0"/>
          </a:p>
          <a:p>
            <a:endParaRPr lang="en-US" sz="34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F87D9E3-C128-FE88-6D1F-167B5173CE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5028" y="2250436"/>
            <a:ext cx="8026744" cy="445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3784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94" y="361778"/>
            <a:ext cx="2064616" cy="2064616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CCD8E348-918E-33A3-8688-A0AF20A549D1}"/>
              </a:ext>
            </a:extLst>
          </p:cNvPr>
          <p:cNvSpPr txBox="1">
            <a:spLocks/>
          </p:cNvSpPr>
          <p:nvPr/>
        </p:nvSpPr>
        <p:spPr>
          <a:xfrm>
            <a:off x="2570191" y="136591"/>
            <a:ext cx="4524892" cy="251252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latin typeface="+mn-lt"/>
              </a:rPr>
              <a:t>Mission BRACRO in </a:t>
            </a:r>
            <a:r>
              <a:rPr lang="pt-BR" b="1" dirty="0" err="1">
                <a:latin typeface="+mn-lt"/>
              </a:rPr>
              <a:t>Croatia</a:t>
            </a:r>
            <a:r>
              <a:rPr lang="pt-BR" b="1" dirty="0">
                <a:latin typeface="+mn-lt"/>
              </a:rPr>
              <a:t> - 2024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7B5072B-BA81-83E6-4075-75098846F6D0}"/>
              </a:ext>
            </a:extLst>
          </p:cNvPr>
          <p:cNvSpPr txBox="1"/>
          <p:nvPr/>
        </p:nvSpPr>
        <p:spPr>
          <a:xfrm>
            <a:off x="172995" y="2874307"/>
            <a:ext cx="11822471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Visit </a:t>
            </a:r>
            <a:r>
              <a:rPr lang="pt-BR" sz="3200" dirty="0" err="1"/>
              <a:t>to</a:t>
            </a:r>
            <a:r>
              <a:rPr lang="pt-BR" sz="3200" dirty="0"/>
              <a:t> </a:t>
            </a:r>
            <a:r>
              <a:rPr lang="pt-BR" sz="3200" dirty="0" err="1"/>
              <a:t>the</a:t>
            </a:r>
            <a:r>
              <a:rPr lang="pt-BR" sz="3200" dirty="0"/>
              <a:t> new </a:t>
            </a:r>
            <a:r>
              <a:rPr lang="pt-BR" sz="3200" dirty="0" err="1"/>
              <a:t>Technologycal</a:t>
            </a:r>
            <a:r>
              <a:rPr lang="pt-BR" sz="3200" dirty="0"/>
              <a:t> Park in Split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Meeting with </a:t>
            </a:r>
            <a:r>
              <a:rPr lang="pt-BR" sz="3200" dirty="0" err="1"/>
              <a:t>State</a:t>
            </a:r>
            <a:r>
              <a:rPr lang="pt-BR" sz="3200" dirty="0"/>
              <a:t> </a:t>
            </a:r>
            <a:r>
              <a:rPr lang="pt-BR" sz="3200" dirty="0" err="1"/>
              <a:t>Secretary</a:t>
            </a:r>
            <a:r>
              <a:rPr lang="pt-BR" sz="3200" dirty="0"/>
              <a:t> </a:t>
            </a:r>
            <a:r>
              <a:rPr lang="pt-BR" sz="3200" dirty="0" err="1"/>
              <a:t>concerning</a:t>
            </a:r>
            <a:r>
              <a:rPr lang="pt-BR" sz="3200" dirty="0"/>
              <a:t> </a:t>
            </a:r>
            <a:r>
              <a:rPr lang="pt-BR" sz="3200" dirty="0" err="1"/>
              <a:t>Croats</a:t>
            </a:r>
            <a:r>
              <a:rPr lang="pt-BR" sz="3200" dirty="0"/>
              <a:t> descendentes in Brazil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Meeting with Croatian Chamber </a:t>
            </a:r>
            <a:r>
              <a:rPr lang="pt-BR" sz="3200" dirty="0" err="1"/>
              <a:t>of</a:t>
            </a:r>
            <a:r>
              <a:rPr lang="pt-BR" sz="3200" dirty="0"/>
              <a:t> Commerce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 err="1"/>
              <a:t>Received</a:t>
            </a:r>
            <a:r>
              <a:rPr lang="pt-BR" sz="3200" dirty="0"/>
              <a:t> in </a:t>
            </a:r>
            <a:r>
              <a:rPr lang="pt-BR" sz="3200" dirty="0" err="1"/>
              <a:t>the</a:t>
            </a:r>
            <a:r>
              <a:rPr lang="pt-BR" sz="3200" dirty="0"/>
              <a:t> </a:t>
            </a:r>
            <a:r>
              <a:rPr lang="pt-BR" sz="3200" dirty="0" err="1"/>
              <a:t>Parliament</a:t>
            </a:r>
            <a:r>
              <a:rPr lang="pt-BR" sz="3200" dirty="0"/>
              <a:t> by Mrs. Zdravka </a:t>
            </a:r>
            <a:r>
              <a:rPr lang="pt-BR" sz="3200" b="0" i="0" dirty="0">
                <a:solidFill>
                  <a:srgbClr val="191B28"/>
                </a:solidFill>
                <a:effectLst/>
                <a:latin typeface="Google Sans"/>
              </a:rPr>
              <a:t>Bušić</a:t>
            </a:r>
            <a:r>
              <a:rPr lang="pt-BR" sz="3200" dirty="0"/>
              <a:t> </a:t>
            </a:r>
            <a:r>
              <a:rPr lang="pt-BR" sz="3200" dirty="0" err="1"/>
              <a:t>and</a:t>
            </a:r>
            <a:r>
              <a:rPr lang="pt-BR" sz="3200" dirty="0"/>
              <a:t> </a:t>
            </a:r>
            <a:r>
              <a:rPr lang="pt-BR" sz="3200" dirty="0" err="1"/>
              <a:t>other</a:t>
            </a:r>
            <a:r>
              <a:rPr lang="pt-BR" sz="3200" dirty="0"/>
              <a:t> members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Parliament</a:t>
            </a:r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Meeting with Croatian Board </a:t>
            </a:r>
            <a:r>
              <a:rPr lang="pt-BR" sz="3200" dirty="0" err="1"/>
              <a:t>of</a:t>
            </a:r>
            <a:r>
              <a:rPr lang="pt-BR" sz="3200" dirty="0"/>
              <a:t> </a:t>
            </a:r>
            <a:r>
              <a:rPr lang="pt-BR" sz="3200" dirty="0" err="1"/>
              <a:t>Tourism</a:t>
            </a:r>
            <a:endParaRPr lang="pt-BR" sz="3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pt-BR" sz="3200" dirty="0"/>
              <a:t>Visit </a:t>
            </a:r>
            <a:r>
              <a:rPr lang="pt-BR" sz="3200" dirty="0" err="1"/>
              <a:t>and</a:t>
            </a:r>
            <a:r>
              <a:rPr lang="pt-BR" sz="3200" dirty="0"/>
              <a:t> meeting </a:t>
            </a:r>
            <a:r>
              <a:rPr lang="pt-BR" sz="3200" dirty="0" err="1"/>
              <a:t>to</a:t>
            </a:r>
            <a:r>
              <a:rPr lang="pt-BR" sz="3200" dirty="0"/>
              <a:t> Croatian Companies </a:t>
            </a:r>
            <a:r>
              <a:rPr lang="pt-BR" sz="3200" dirty="0" err="1"/>
              <a:t>and</a:t>
            </a:r>
            <a:r>
              <a:rPr lang="pt-BR" sz="3200" dirty="0"/>
              <a:t> shows</a:t>
            </a: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9067696-7F3E-1B96-9597-27B06E6D78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4644" y="136591"/>
            <a:ext cx="4524892" cy="2796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4928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5" y="185256"/>
            <a:ext cx="10747946" cy="1208830"/>
          </a:xfrm>
        </p:spPr>
        <p:txBody>
          <a:bodyPr>
            <a:normAutofit/>
          </a:bodyPr>
          <a:lstStyle/>
          <a:p>
            <a:r>
              <a:rPr lang="pt-BR" b="1" i="1" dirty="0" err="1">
                <a:latin typeface="Avenir Book Oblique" panose="02000503020000020003" pitchFamily="2" charset="0"/>
              </a:rPr>
              <a:t>Formalization</a:t>
            </a:r>
            <a:endParaRPr lang="pt-BR" b="1" i="1" dirty="0">
              <a:latin typeface="Avenir Book Oblique" panose="02000503020000020003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5" y="2208344"/>
            <a:ext cx="2064616" cy="20646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76278B-EACE-E977-7099-3853A7C8ADF9}"/>
              </a:ext>
            </a:extLst>
          </p:cNvPr>
          <p:cNvSpPr txBox="1"/>
          <p:nvPr/>
        </p:nvSpPr>
        <p:spPr>
          <a:xfrm>
            <a:off x="2577437" y="1622504"/>
            <a:ext cx="87401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pt-BR" sz="3200" dirty="0" err="1"/>
              <a:t>President</a:t>
            </a:r>
            <a:r>
              <a:rPr lang="pt-BR" sz="3200" dirty="0"/>
              <a:t> – </a:t>
            </a:r>
            <a:r>
              <a:rPr lang="pt-BR" sz="3200" b="1" dirty="0"/>
              <a:t>Solange Benites Juvella</a:t>
            </a:r>
          </a:p>
          <a:p>
            <a:pPr marL="342900" indent="-342900">
              <a:buFontTx/>
              <a:buChar char="-"/>
            </a:pPr>
            <a:r>
              <a:rPr lang="pt-BR" sz="3200" dirty="0"/>
              <a:t>Vice </a:t>
            </a:r>
            <a:r>
              <a:rPr lang="pt-BR" sz="3200" dirty="0" err="1"/>
              <a:t>President</a:t>
            </a:r>
            <a:r>
              <a:rPr lang="pt-BR" sz="3200" dirty="0"/>
              <a:t> – </a:t>
            </a:r>
            <a:r>
              <a:rPr lang="pt-BR" sz="3200" b="1" dirty="0"/>
              <a:t>Sonia Kohler Garcia</a:t>
            </a:r>
          </a:p>
          <a:p>
            <a:pPr marL="342900" indent="-342900">
              <a:buFontTx/>
              <a:buChar char="-"/>
            </a:pPr>
            <a:r>
              <a:rPr lang="pt-BR" sz="3200" dirty="0" err="1"/>
              <a:t>Secretary</a:t>
            </a:r>
            <a:r>
              <a:rPr lang="pt-BR" sz="3200" dirty="0"/>
              <a:t>: </a:t>
            </a:r>
            <a:r>
              <a:rPr lang="pt-BR" sz="3200" b="1" dirty="0"/>
              <a:t>Paula </a:t>
            </a:r>
            <a:r>
              <a:rPr lang="pt-BR" sz="3200" b="1" dirty="0" err="1"/>
              <a:t>Pexider</a:t>
            </a:r>
            <a:r>
              <a:rPr lang="pt-BR" sz="3200" b="1" dirty="0"/>
              <a:t> </a:t>
            </a:r>
            <a:r>
              <a:rPr lang="pt-BR" sz="3200" b="1" dirty="0" err="1"/>
              <a:t>Srica</a:t>
            </a:r>
            <a:r>
              <a:rPr lang="pt-BR" sz="3200" b="1" dirty="0"/>
              <a:t> </a:t>
            </a:r>
            <a:r>
              <a:rPr lang="pt-BR" sz="3200" b="1" dirty="0" err="1"/>
              <a:t>Winger</a:t>
            </a:r>
            <a:endParaRPr lang="pt-BR" sz="3200" b="1" dirty="0"/>
          </a:p>
          <a:p>
            <a:pPr marL="342900" indent="-342900">
              <a:buFontTx/>
              <a:buChar char="-"/>
            </a:pPr>
            <a:r>
              <a:rPr lang="pt-BR" sz="3200" dirty="0" err="1"/>
              <a:t>Treasurer</a:t>
            </a:r>
            <a:r>
              <a:rPr lang="pt-BR" sz="3200" dirty="0"/>
              <a:t> – </a:t>
            </a:r>
            <a:r>
              <a:rPr lang="pt-BR" sz="3200" b="1" dirty="0"/>
              <a:t>Igor </a:t>
            </a:r>
            <a:r>
              <a:rPr lang="pt-BR" sz="3200" b="1" dirty="0" err="1"/>
              <a:t>Hitner</a:t>
            </a:r>
            <a:r>
              <a:rPr lang="pt-BR" sz="3200" b="1" dirty="0"/>
              <a:t> da Silva</a:t>
            </a:r>
          </a:p>
          <a:p>
            <a:pPr marL="342900" indent="-342900">
              <a:buFontTx/>
              <a:buChar char="-"/>
            </a:pPr>
            <a:r>
              <a:rPr lang="pt-BR" sz="3200" dirty="0" err="1"/>
              <a:t>Substitute</a:t>
            </a:r>
            <a:r>
              <a:rPr lang="pt-BR" sz="3200" dirty="0"/>
              <a:t> – </a:t>
            </a:r>
            <a:r>
              <a:rPr lang="pt-BR" sz="3200" b="1" dirty="0"/>
              <a:t>Marcia </a:t>
            </a:r>
            <a:r>
              <a:rPr lang="pt-BR" sz="3200" b="1" dirty="0" err="1"/>
              <a:t>Radaic</a:t>
            </a:r>
            <a:r>
              <a:rPr lang="pt-BR" sz="3200" b="1" dirty="0"/>
              <a:t> Ladeira de </a:t>
            </a:r>
            <a:r>
              <a:rPr lang="pt-BR" sz="3200" b="1" dirty="0" err="1"/>
              <a:t>Araujo</a:t>
            </a:r>
            <a:endParaRPr lang="pt-BR" sz="3200" b="1" dirty="0"/>
          </a:p>
          <a:p>
            <a:pPr marL="342900" indent="-342900">
              <a:buFontTx/>
              <a:buChar char="-"/>
            </a:pPr>
            <a:r>
              <a:rPr lang="pt-BR" sz="3200" dirty="0"/>
              <a:t>1st </a:t>
            </a:r>
            <a:r>
              <a:rPr lang="pt-BR" sz="3200" dirty="0" err="1"/>
              <a:t>Counselor</a:t>
            </a:r>
            <a:r>
              <a:rPr lang="pt-BR" sz="3200" dirty="0"/>
              <a:t>: </a:t>
            </a:r>
            <a:r>
              <a:rPr lang="pt-BR" sz="3200" b="1" dirty="0"/>
              <a:t>Milan </a:t>
            </a:r>
            <a:r>
              <a:rPr lang="pt-BR" sz="3200" b="1" dirty="0" err="1"/>
              <a:t>Puh</a:t>
            </a:r>
            <a:endParaRPr lang="pt-BR" sz="3200" b="1" dirty="0"/>
          </a:p>
          <a:p>
            <a:pPr marL="342900" indent="-342900">
              <a:buFontTx/>
              <a:buChar char="-"/>
            </a:pPr>
            <a:r>
              <a:rPr lang="pt-BR" sz="3200" dirty="0"/>
              <a:t>2nd </a:t>
            </a:r>
            <a:r>
              <a:rPr lang="pt-BR" sz="3200" dirty="0" err="1"/>
              <a:t>Counselor</a:t>
            </a:r>
            <a:r>
              <a:rPr lang="pt-BR" sz="3200" dirty="0"/>
              <a:t>: </a:t>
            </a:r>
            <a:r>
              <a:rPr lang="pt-BR" sz="3200" b="1" dirty="0"/>
              <a:t>Adilson de Almeida Lima</a:t>
            </a:r>
          </a:p>
          <a:p>
            <a:pPr marL="342900" indent="-342900">
              <a:buFontTx/>
              <a:buChar char="-"/>
            </a:pPr>
            <a:r>
              <a:rPr lang="pt-BR" sz="3200" dirty="0"/>
              <a:t>3rd </a:t>
            </a:r>
            <a:r>
              <a:rPr lang="pt-BR" sz="3200" dirty="0" err="1"/>
              <a:t>Counselor</a:t>
            </a:r>
            <a:r>
              <a:rPr lang="pt-BR" sz="3200" dirty="0"/>
              <a:t>: </a:t>
            </a:r>
            <a:r>
              <a:rPr lang="pt-BR" sz="3200" b="1" dirty="0"/>
              <a:t>Teresa Ana </a:t>
            </a:r>
            <a:r>
              <a:rPr lang="pt-BR" sz="3200" b="1" dirty="0" err="1"/>
              <a:t>Buneta</a:t>
            </a:r>
            <a:endParaRPr lang="pt-BR" sz="3200" b="1" dirty="0"/>
          </a:p>
          <a:p>
            <a:pPr marL="342900" indent="-342900">
              <a:buFontTx/>
              <a:buChar char="-"/>
            </a:pPr>
            <a:r>
              <a:rPr lang="pt-BR" sz="3200" dirty="0" err="1"/>
              <a:t>Substitute</a:t>
            </a:r>
            <a:r>
              <a:rPr lang="pt-BR" sz="3200" dirty="0"/>
              <a:t>: </a:t>
            </a:r>
            <a:r>
              <a:rPr lang="pt-BR" sz="3200" b="1" dirty="0"/>
              <a:t>Bernardo </a:t>
            </a:r>
            <a:r>
              <a:rPr lang="pt-BR" sz="3200" b="1" dirty="0" err="1"/>
              <a:t>Garbui</a:t>
            </a:r>
            <a:r>
              <a:rPr lang="pt-BR" sz="3200" b="1" dirty="0"/>
              <a:t> </a:t>
            </a:r>
            <a:r>
              <a:rPr lang="pt-BR" sz="3200" b="1" dirty="0" err="1"/>
              <a:t>Csuraji</a:t>
            </a:r>
            <a:r>
              <a:rPr lang="pt-BR" sz="3200" b="1" dirty="0"/>
              <a:t> Fernandes</a:t>
            </a:r>
          </a:p>
        </p:txBody>
      </p:sp>
    </p:spTree>
    <p:extLst>
      <p:ext uri="{BB962C8B-B14F-4D97-AF65-F5344CB8AC3E}">
        <p14:creationId xmlns:p14="http://schemas.microsoft.com/office/powerpoint/2010/main" val="1245688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1593BFF7-2EA4-9431-AA16-F52BF460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235" r="-3" b="11518"/>
          <a:stretch/>
        </p:blipFill>
        <p:spPr>
          <a:xfrm>
            <a:off x="3638921" y="-6955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F7BBF22C-23AC-60B9-C51A-76654AEBD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EADC1CE1-020B-D697-60B5-31B77F4B60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7297" r="3" b="3147"/>
          <a:stretch/>
        </p:blipFill>
        <p:spPr>
          <a:xfrm>
            <a:off x="7442200" y="-6954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D5FA7D5-F73E-E9A7-66BB-E3CD8A7B60C3}"/>
              </a:ext>
            </a:extLst>
          </p:cNvPr>
          <p:cNvSpPr txBox="1">
            <a:spLocks/>
          </p:cNvSpPr>
          <p:nvPr/>
        </p:nvSpPr>
        <p:spPr>
          <a:xfrm>
            <a:off x="2215142" y="2128605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600" i="1" dirty="0">
              <a:latin typeface="Avenir Book Oblique" panose="02000503020000020003" pitchFamily="2" charset="0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CD8E348-918E-33A3-8688-A0AF20A54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3839" y="2773750"/>
            <a:ext cx="6833019" cy="973585"/>
          </a:xfrm>
        </p:spPr>
        <p:txBody>
          <a:bodyPr>
            <a:normAutofit/>
          </a:bodyPr>
          <a:lstStyle/>
          <a:p>
            <a:r>
              <a:rPr lang="pt-BR" b="1" i="1" dirty="0">
                <a:latin typeface="Avenir Book Oblique" panose="02000503020000020003" pitchFamily="2" charset="0"/>
              </a:rPr>
              <a:t>HVALA SVIMA</a:t>
            </a:r>
          </a:p>
        </p:txBody>
      </p:sp>
      <p:pic>
        <p:nvPicPr>
          <p:cNvPr id="2052" name="Picture 4" descr="Internacional, Bandeira, Croácia">
            <a:extLst>
              <a:ext uri="{FF2B5EF4-FFF2-40B4-BE49-F238E27FC236}">
                <a16:creationId xmlns:a16="http://schemas.microsoft.com/office/drawing/2014/main" id="{6E2D4EAC-CDC5-6E9A-734D-7C22D1EF4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82309">
            <a:off x="6976057" y="4053974"/>
            <a:ext cx="3287843" cy="230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nternacional, Bandeira, Brasil">
            <a:extLst>
              <a:ext uri="{FF2B5EF4-FFF2-40B4-BE49-F238E27FC236}">
                <a16:creationId xmlns:a16="http://schemas.microsoft.com/office/drawing/2014/main" id="{A1D0850E-C14A-D661-4E11-F518E93A6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9230">
            <a:off x="3136510" y="4025092"/>
            <a:ext cx="3177295" cy="238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076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667" y="0"/>
            <a:ext cx="10747946" cy="1428886"/>
          </a:xfrm>
        </p:spPr>
        <p:txBody>
          <a:bodyPr>
            <a:normAutofit/>
          </a:bodyPr>
          <a:lstStyle/>
          <a:p>
            <a:r>
              <a:rPr lang="pt-BR" b="1" i="1" dirty="0">
                <a:latin typeface="Avenir Book Oblique" panose="02000503020000020003" pitchFamily="2" charset="0"/>
              </a:rPr>
              <a:t>Who are </a:t>
            </a:r>
            <a:r>
              <a:rPr lang="pt-BR" b="1" i="1" dirty="0" err="1">
                <a:latin typeface="Avenir Book Oblique" panose="02000503020000020003" pitchFamily="2" charset="0"/>
              </a:rPr>
              <a:t>we</a:t>
            </a:r>
            <a:r>
              <a:rPr lang="pt-BR" b="1" i="1" dirty="0">
                <a:latin typeface="Avenir Book Oblique" panose="02000503020000020003" pitchFamily="2" charset="0"/>
              </a:rPr>
              <a:t>?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EB0A60BE-2450-7F4A-A85D-80B8D22EF81E}"/>
              </a:ext>
            </a:extLst>
          </p:cNvPr>
          <p:cNvSpPr txBox="1">
            <a:spLocks/>
          </p:cNvSpPr>
          <p:nvPr/>
        </p:nvSpPr>
        <p:spPr>
          <a:xfrm>
            <a:off x="2400493" y="2165675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ts val="4000"/>
              </a:lnSpc>
            </a:pPr>
            <a:r>
              <a:rPr lang="en-US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The Brazil-Croatia Chamber of Commerce (BRACRO) is a non-profit organization with the aim of promoting business exchange and relationships in various segments between the two countries.</a:t>
            </a:r>
            <a:endParaRPr lang="pt-BR" sz="3600" i="1" dirty="0">
              <a:latin typeface="Avenir Book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66171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1593BFF7-2EA4-9431-AA16-F52BF460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235" r="-3" b="11518"/>
          <a:stretch/>
        </p:blipFill>
        <p:spPr>
          <a:xfrm>
            <a:off x="3638921" y="-6955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F7BBF22C-23AC-60B9-C51A-76654AEBD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EADC1CE1-020B-D697-60B5-31B77F4B60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7297" r="3" b="3147"/>
          <a:stretch/>
        </p:blipFill>
        <p:spPr>
          <a:xfrm>
            <a:off x="7442200" y="-6954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3" name="Título 1">
            <a:extLst>
              <a:ext uri="{FF2B5EF4-FFF2-40B4-BE49-F238E27FC236}">
                <a16:creationId xmlns:a16="http://schemas.microsoft.com/office/drawing/2014/main" id="{CFF663D4-B10D-0EDD-3064-2622DE73FDE7}"/>
              </a:ext>
            </a:extLst>
          </p:cNvPr>
          <p:cNvSpPr txBox="1">
            <a:spLocks/>
          </p:cNvSpPr>
          <p:nvPr/>
        </p:nvSpPr>
        <p:spPr>
          <a:xfrm>
            <a:off x="2494362" y="2552929"/>
            <a:ext cx="7655665" cy="876071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 err="1">
                <a:latin typeface="Avenir Book Oblique" panose="02000503020000020003" pitchFamily="2" charset="0"/>
              </a:rPr>
              <a:t>History</a:t>
            </a:r>
            <a:endParaRPr lang="pt-BR" b="1" i="1" dirty="0">
              <a:latin typeface="Avenir Book Oblique" panose="02000503020000020003" pitchFamily="2" charset="0"/>
            </a:endParaRP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ED5FA7D5-F73E-E9A7-66BB-E3CD8A7B60C3}"/>
              </a:ext>
            </a:extLst>
          </p:cNvPr>
          <p:cNvSpPr txBox="1">
            <a:spLocks/>
          </p:cNvSpPr>
          <p:nvPr/>
        </p:nvSpPr>
        <p:spPr>
          <a:xfrm>
            <a:off x="2215142" y="2128605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600" i="1" dirty="0">
              <a:latin typeface="Avenir Book Oblique" panose="02000503020000020003" pitchFamily="2" charset="0"/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78EF5565-0575-0ADB-B75B-9088B7413AB8}"/>
              </a:ext>
            </a:extLst>
          </p:cNvPr>
          <p:cNvSpPr txBox="1">
            <a:spLocks/>
          </p:cNvSpPr>
          <p:nvPr/>
        </p:nvSpPr>
        <p:spPr>
          <a:xfrm>
            <a:off x="2341962" y="3147679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dirty="0">
                <a:effectLst/>
                <a:latin typeface="Century Gothic" panose="020B0502020202020204" pitchFamily="34" charset="0"/>
                <a:ea typeface="Times New Roman" panose="02020603050405020304" pitchFamily="18" charset="0"/>
                <a:cs typeface="Century Gothic" panose="020B0502020202020204" pitchFamily="34" charset="0"/>
              </a:rPr>
              <a:t>BRACRO, initially created as a study and business group in 2020, is made up of professionals, Croatians and descendants, with different experiences and knowledge.</a:t>
            </a:r>
            <a:endParaRPr lang="pt-BR" sz="3600" i="1" dirty="0">
              <a:latin typeface="Avenir Book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660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9805" y="185256"/>
            <a:ext cx="10747946" cy="1208830"/>
          </a:xfrm>
        </p:spPr>
        <p:txBody>
          <a:bodyPr>
            <a:normAutofit/>
          </a:bodyPr>
          <a:lstStyle/>
          <a:p>
            <a:r>
              <a:rPr lang="pt-BR" b="1" i="1" dirty="0" err="1">
                <a:latin typeface="Avenir Book Oblique" panose="02000503020000020003" pitchFamily="2" charset="0"/>
              </a:rPr>
              <a:t>Main</a:t>
            </a:r>
            <a:r>
              <a:rPr lang="pt-BR" b="1" i="1" dirty="0">
                <a:latin typeface="Avenir Book Oblique" panose="02000503020000020003" pitchFamily="2" charset="0"/>
              </a:rPr>
              <a:t> </a:t>
            </a:r>
            <a:r>
              <a:rPr lang="pt-BR" b="1" i="1" dirty="0" err="1">
                <a:latin typeface="Avenir Book Oblique" panose="02000503020000020003" pitchFamily="2" charset="0"/>
              </a:rPr>
              <a:t>Goals</a:t>
            </a:r>
            <a:endParaRPr lang="pt-BR" b="1" i="1" dirty="0">
              <a:latin typeface="Avenir Book Oblique" panose="02000503020000020003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805" y="2208344"/>
            <a:ext cx="2064616" cy="20646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76278B-EACE-E977-7099-3853A7C8ADF9}"/>
              </a:ext>
            </a:extLst>
          </p:cNvPr>
          <p:cNvSpPr txBox="1"/>
          <p:nvPr/>
        </p:nvSpPr>
        <p:spPr>
          <a:xfrm>
            <a:off x="2481221" y="1029964"/>
            <a:ext cx="9410974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Complement the activities of existing associations, bringing a focus on business.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Boost trade, investment and academic-technological exchange relations between Brazil and Croatia.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Study the socioeconomic reality of the two countries and promote this knowledge.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Support entrepreneurs from both countries.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1194446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1593BFF7-2EA4-9431-AA16-F52BF460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235" r="-3" b="11518"/>
          <a:stretch/>
        </p:blipFill>
        <p:spPr>
          <a:xfrm>
            <a:off x="3638921" y="-6955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F7BBF22C-23AC-60B9-C51A-76654AEBD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EADC1CE1-020B-D697-60B5-31B77F4B60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7297" r="3" b="3147"/>
          <a:stretch/>
        </p:blipFill>
        <p:spPr>
          <a:xfrm>
            <a:off x="7355326" y="-32537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D5FA7D5-F73E-E9A7-66BB-E3CD8A7B60C3}"/>
              </a:ext>
            </a:extLst>
          </p:cNvPr>
          <p:cNvSpPr txBox="1">
            <a:spLocks/>
          </p:cNvSpPr>
          <p:nvPr/>
        </p:nvSpPr>
        <p:spPr>
          <a:xfrm>
            <a:off x="2215142" y="2128605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600" i="1" dirty="0">
              <a:latin typeface="Avenir Book Oblique" panose="02000503020000020003" pitchFamily="2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5476278B-EACE-E977-7099-3853A7C8ADF9}"/>
              </a:ext>
            </a:extLst>
          </p:cNvPr>
          <p:cNvSpPr txBox="1"/>
          <p:nvPr/>
        </p:nvSpPr>
        <p:spPr>
          <a:xfrm>
            <a:off x="2518291" y="3264827"/>
            <a:ext cx="941097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Targeted business prospecting.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Connect Brazilian professionals of Croatian origin through events or platforms.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Hold events of various natures with the aim of promoting economic relations.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 txBox="1">
            <a:spLocks/>
          </p:cNvSpPr>
          <p:nvPr/>
        </p:nvSpPr>
        <p:spPr>
          <a:xfrm>
            <a:off x="324518" y="1928231"/>
            <a:ext cx="10747946" cy="120883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i="1" dirty="0" err="1">
                <a:latin typeface="Avenir Book Oblique" panose="02000503020000020003" pitchFamily="2" charset="0"/>
              </a:rPr>
              <a:t>Activities</a:t>
            </a:r>
            <a:endParaRPr lang="pt-BR" b="1" i="1" dirty="0">
              <a:latin typeface="Avenir Book Oblique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413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3FA22C-AA5E-09CC-D1ED-82A6F750BC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11610" y="469461"/>
            <a:ext cx="5203005" cy="1208830"/>
          </a:xfrm>
        </p:spPr>
        <p:txBody>
          <a:bodyPr>
            <a:normAutofit/>
          </a:bodyPr>
          <a:lstStyle/>
          <a:p>
            <a:r>
              <a:rPr lang="pt-BR" b="1" i="1" dirty="0" err="1">
                <a:latin typeface="Avenir Book Oblique" panose="02000503020000020003" pitchFamily="2" charset="0"/>
              </a:rPr>
              <a:t>Activities</a:t>
            </a:r>
            <a:endParaRPr lang="pt-BR" b="1" i="1" dirty="0">
              <a:latin typeface="Avenir Book Oblique" panose="02000503020000020003" pitchFamily="2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589" y="361778"/>
            <a:ext cx="2064616" cy="206461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5476278B-EACE-E977-7099-3853A7C8ADF9}"/>
              </a:ext>
            </a:extLst>
          </p:cNvPr>
          <p:cNvSpPr txBox="1"/>
          <p:nvPr/>
        </p:nvSpPr>
        <p:spPr>
          <a:xfrm>
            <a:off x="577514" y="2426394"/>
            <a:ext cx="1147559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Prepare annual reports with information on the economic scenario and trends.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Carry out individual research on companies, brands, with personalized consultancy.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Work on defining and promoting the Croatia brand in Brazil.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3600" dirty="0"/>
              <a:t>Maintain contact with institutions that promote Croatia.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24551139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1593BFF7-2EA4-9431-AA16-F52BF460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235" r="-3" b="11518"/>
          <a:stretch/>
        </p:blipFill>
        <p:spPr>
          <a:xfrm>
            <a:off x="3638921" y="-6955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F7BBF22C-23AC-60B9-C51A-76654AEBDA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EADC1CE1-020B-D697-60B5-31B77F4B60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7297" r="3" b="3147"/>
          <a:stretch/>
        </p:blipFill>
        <p:spPr>
          <a:xfrm>
            <a:off x="7355326" y="-32537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62BE6D5-27DF-E0EF-34F8-2ADFA1229D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6" name="Título 1">
            <a:extLst>
              <a:ext uri="{FF2B5EF4-FFF2-40B4-BE49-F238E27FC236}">
                <a16:creationId xmlns:a16="http://schemas.microsoft.com/office/drawing/2014/main" id="{ED5FA7D5-F73E-E9A7-66BB-E3CD8A7B60C3}"/>
              </a:ext>
            </a:extLst>
          </p:cNvPr>
          <p:cNvSpPr txBox="1">
            <a:spLocks/>
          </p:cNvSpPr>
          <p:nvPr/>
        </p:nvSpPr>
        <p:spPr>
          <a:xfrm>
            <a:off x="2215142" y="2128605"/>
            <a:ext cx="8604355" cy="308797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pt-BR" sz="3600" i="1" dirty="0">
              <a:latin typeface="Avenir Book Oblique" panose="02000503020000020003" pitchFamily="2" charset="0"/>
            </a:endParaRPr>
          </a:p>
        </p:txBody>
      </p:sp>
      <p:sp>
        <p:nvSpPr>
          <p:cNvPr id="7" name="AutoShape 2">
            <a:extLst>
              <a:ext uri="{FF2B5EF4-FFF2-40B4-BE49-F238E27FC236}">
                <a16:creationId xmlns:a16="http://schemas.microsoft.com/office/drawing/2014/main" id="{3A925D2A-3CC3-D9F6-0F2D-A3530D9B42A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CCD8E348-918E-33A3-8688-A0AF20A549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197" y="2117404"/>
            <a:ext cx="6833019" cy="973585"/>
          </a:xfrm>
        </p:spPr>
        <p:txBody>
          <a:bodyPr>
            <a:normAutofit/>
          </a:bodyPr>
          <a:lstStyle/>
          <a:p>
            <a:r>
              <a:rPr lang="pt-BR" b="1" dirty="0" err="1">
                <a:latin typeface="+mn-lt"/>
              </a:rPr>
              <a:t>Main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Events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Held</a:t>
            </a:r>
            <a:endParaRPr lang="pt-BR" b="1" dirty="0">
              <a:latin typeface="+mn-lt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365492C5-7617-0FCC-42F4-A0FCEB8B22FF}"/>
              </a:ext>
            </a:extLst>
          </p:cNvPr>
          <p:cNvSpPr txBox="1"/>
          <p:nvPr/>
        </p:nvSpPr>
        <p:spPr>
          <a:xfrm>
            <a:off x="2365452" y="3090989"/>
            <a:ext cx="9539416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Course “Digital Nomad in Croatia”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Course “From grape to the glass of wine” (hybrid).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You heading to Croatia (online).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Competitive Intelligence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You Head to Croatia (for Tourism Professionals)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Brazilian Week in Pula</a:t>
            </a:r>
            <a:endParaRPr lang="pt-BR" sz="3400" dirty="0"/>
          </a:p>
        </p:txBody>
      </p:sp>
    </p:spTree>
    <p:extLst>
      <p:ext uri="{BB962C8B-B14F-4D97-AF65-F5344CB8AC3E}">
        <p14:creationId xmlns:p14="http://schemas.microsoft.com/office/powerpoint/2010/main" val="170023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21020C-64CC-D9DB-FE96-4C7F48E05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1D64F30-1236-2CB0-684E-239DB1930A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165" y="288793"/>
            <a:ext cx="2064616" cy="2064616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37C7C960-30FB-0F33-CA95-BDA4ECDDC5D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2FE7FCC3-463C-2D29-9774-8D724F32D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9490" y="136916"/>
            <a:ext cx="6833019" cy="973585"/>
          </a:xfrm>
        </p:spPr>
        <p:txBody>
          <a:bodyPr>
            <a:normAutofit/>
          </a:bodyPr>
          <a:lstStyle/>
          <a:p>
            <a:r>
              <a:rPr lang="pt-BR" b="1" dirty="0" err="1">
                <a:latin typeface="+mn-lt"/>
              </a:rPr>
              <a:t>On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going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Projects</a:t>
            </a:r>
            <a:endParaRPr lang="pt-BR" b="1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0C661BB2-7BFA-8A07-77A6-4F5175A0E379}"/>
              </a:ext>
            </a:extLst>
          </p:cNvPr>
          <p:cNvSpPr txBox="1"/>
          <p:nvPr/>
        </p:nvSpPr>
        <p:spPr>
          <a:xfrm>
            <a:off x="2501781" y="1428728"/>
            <a:ext cx="95394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Project Ancestral Trip: Platform online with information about tourism and genealogy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7382D48-A43C-85E5-3C4A-E479B4F9F6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74108" y="2885728"/>
            <a:ext cx="8748584" cy="3696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1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BC9B87-6CFB-2AAB-C2F3-EEDD3A4CF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m 18" descr="Barco na água com cidade ao fundo&#10;&#10;Descrição gerada automaticamente">
            <a:extLst>
              <a:ext uri="{FF2B5EF4-FFF2-40B4-BE49-F238E27FC236}">
                <a16:creationId xmlns:a16="http://schemas.microsoft.com/office/drawing/2014/main" id="{20B3675E-6B36-A06F-4EB2-CD4BAE0187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19235" r="-3" b="11518"/>
          <a:stretch/>
        </p:blipFill>
        <p:spPr>
          <a:xfrm>
            <a:off x="3638921" y="-6955"/>
            <a:ext cx="4609359" cy="2130473"/>
          </a:xfrm>
          <a:custGeom>
            <a:avLst/>
            <a:gdLst/>
            <a:ahLst/>
            <a:cxnLst/>
            <a:rect l="l" t="t" r="r" b="b"/>
            <a:pathLst>
              <a:path w="4609359" h="2130473">
                <a:moveTo>
                  <a:pt x="986689" y="0"/>
                </a:moveTo>
                <a:lnTo>
                  <a:pt x="4609359" y="0"/>
                </a:lnTo>
                <a:lnTo>
                  <a:pt x="3622670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6" name="Imagem 15" descr="Pessoas andando em frente a igreja&#10;&#10;Descrição gerada automaticamente">
            <a:extLst>
              <a:ext uri="{FF2B5EF4-FFF2-40B4-BE49-F238E27FC236}">
                <a16:creationId xmlns:a16="http://schemas.microsoft.com/office/drawing/2014/main" id="{04845DF7-5D53-BA03-49CD-2BEAFCE8207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750" r="-3" b="-3"/>
          <a:stretch/>
        </p:blipFill>
        <p:spPr>
          <a:xfrm>
            <a:off x="20" y="-6954"/>
            <a:ext cx="4475120" cy="2130473"/>
          </a:xfrm>
          <a:custGeom>
            <a:avLst/>
            <a:gdLst/>
            <a:ahLst/>
            <a:cxnLst/>
            <a:rect l="l" t="t" r="r" b="b"/>
            <a:pathLst>
              <a:path w="4475140" h="2130473">
                <a:moveTo>
                  <a:pt x="0" y="0"/>
                </a:moveTo>
                <a:lnTo>
                  <a:pt x="1074821" y="0"/>
                </a:lnTo>
                <a:lnTo>
                  <a:pt x="1074821" y="239"/>
                </a:lnTo>
                <a:lnTo>
                  <a:pt x="4475140" y="239"/>
                </a:lnTo>
                <a:lnTo>
                  <a:pt x="3488563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10" name="Imagem 9" descr="Barco ancorado na beira da água&#10;&#10;Descrição gerada automaticamente">
            <a:extLst>
              <a:ext uri="{FF2B5EF4-FFF2-40B4-BE49-F238E27FC236}">
                <a16:creationId xmlns:a16="http://schemas.microsoft.com/office/drawing/2014/main" id="{B140BFAF-8E4C-B84F-9EF2-FB2C415B65D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837473B0-CC2E-450A-ABE3-18F120FF3D39}">
                <a1611:picAttrSrcUrl xmlns:a1611="http://schemas.microsoft.com/office/drawing/2016/11/main" r:id="rId8"/>
              </a:ext>
            </a:extLst>
          </a:blip>
          <a:srcRect t="17297" r="3" b="3147"/>
          <a:stretch/>
        </p:blipFill>
        <p:spPr>
          <a:xfrm>
            <a:off x="7355326" y="-32537"/>
            <a:ext cx="4749780" cy="2181635"/>
          </a:xfrm>
          <a:custGeom>
            <a:avLst/>
            <a:gdLst/>
            <a:ahLst/>
            <a:cxnLst/>
            <a:rect l="l" t="t" r="r" b="b"/>
            <a:pathLst>
              <a:path w="4760659" h="2130473">
                <a:moveTo>
                  <a:pt x="986689" y="0"/>
                </a:moveTo>
                <a:lnTo>
                  <a:pt x="4760659" y="0"/>
                </a:lnTo>
                <a:lnTo>
                  <a:pt x="4760659" y="2130473"/>
                </a:lnTo>
                <a:lnTo>
                  <a:pt x="0" y="2130473"/>
                </a:lnTo>
                <a:close/>
              </a:path>
            </a:pathLst>
          </a:cu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E7B0FC50-D9A9-7434-8FA7-80F03CEE7D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0526" y="2384866"/>
            <a:ext cx="2064616" cy="2064616"/>
          </a:xfrm>
          <a:prstGeom prst="rect">
            <a:avLst/>
          </a:prstGeom>
        </p:spPr>
      </p:pic>
      <p:sp>
        <p:nvSpPr>
          <p:cNvPr id="7" name="AutoShape 2">
            <a:extLst>
              <a:ext uri="{FF2B5EF4-FFF2-40B4-BE49-F238E27FC236}">
                <a16:creationId xmlns:a16="http://schemas.microsoft.com/office/drawing/2014/main" id="{DDC59EC6-0CCD-EEC8-3FF3-BCFCE4DEF91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9D674941-A00C-5945-C11F-B8FB18F191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7197" y="2149098"/>
            <a:ext cx="6833019" cy="973585"/>
          </a:xfrm>
        </p:spPr>
        <p:txBody>
          <a:bodyPr>
            <a:normAutofit/>
          </a:bodyPr>
          <a:lstStyle/>
          <a:p>
            <a:r>
              <a:rPr lang="pt-BR" b="1" dirty="0" err="1">
                <a:latin typeface="+mn-lt"/>
              </a:rPr>
              <a:t>On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going</a:t>
            </a:r>
            <a:r>
              <a:rPr lang="pt-BR" b="1" dirty="0">
                <a:latin typeface="+mn-lt"/>
              </a:rPr>
              <a:t> </a:t>
            </a:r>
            <a:r>
              <a:rPr lang="pt-BR" b="1" dirty="0" err="1">
                <a:latin typeface="+mn-lt"/>
              </a:rPr>
              <a:t>Projects</a:t>
            </a:r>
            <a:endParaRPr lang="pt-BR" b="1" dirty="0">
              <a:latin typeface="+mn-lt"/>
            </a:endParaRP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24F10CFA-9783-7E42-0FDB-61550C454975}"/>
              </a:ext>
            </a:extLst>
          </p:cNvPr>
          <p:cNvSpPr txBox="1"/>
          <p:nvPr/>
        </p:nvSpPr>
        <p:spPr>
          <a:xfrm>
            <a:off x="2570471" y="3641875"/>
            <a:ext cx="532248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dirty="0"/>
              <a:t>Course of Portuguese directed for Tourist Guides and other Workers in Tourism</a:t>
            </a: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0F8743FD-778F-3C5C-A657-C29FDC2698D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248280" y="3139906"/>
            <a:ext cx="3525259" cy="313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7250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2408</TotalTime>
  <Words>431</Words>
  <Application>Microsoft Office PowerPoint</Application>
  <PresentationFormat>Widescreen</PresentationFormat>
  <Paragraphs>67</Paragraphs>
  <Slides>14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Chamber of Commerce, Studies and Business Brazil - Croatia</vt:lpstr>
      <vt:lpstr>Who are we?</vt:lpstr>
      <vt:lpstr>Apresentação do PowerPoint</vt:lpstr>
      <vt:lpstr>Main Goals</vt:lpstr>
      <vt:lpstr>Apresentação do PowerPoint</vt:lpstr>
      <vt:lpstr>Activities</vt:lpstr>
      <vt:lpstr>Main Events Held</vt:lpstr>
      <vt:lpstr>On going Projects</vt:lpstr>
      <vt:lpstr>On going Projects</vt:lpstr>
      <vt:lpstr>On going Projects</vt:lpstr>
      <vt:lpstr>On going Projects</vt:lpstr>
      <vt:lpstr>Apresentação do PowerPoint</vt:lpstr>
      <vt:lpstr>Formalization</vt:lpstr>
      <vt:lpstr>HVALA SVIMA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PROJETO BRACRO NEGÓCIOS BRASIL CROÁCIA</dc:title>
  <dc:creator>Fernando Antônio Azevedo</dc:creator>
  <cp:lastModifiedBy>Solange Juvella</cp:lastModifiedBy>
  <cp:revision>49</cp:revision>
  <dcterms:created xsi:type="dcterms:W3CDTF">2023-03-05T18:14:58Z</dcterms:created>
  <dcterms:modified xsi:type="dcterms:W3CDTF">2024-10-30T14:00:42Z</dcterms:modified>
</cp:coreProperties>
</file>