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84" r:id="rId3"/>
    <p:sldId id="285" r:id="rId4"/>
    <p:sldId id="293" r:id="rId5"/>
    <p:sldId id="295" r:id="rId6"/>
    <p:sldId id="296" r:id="rId7"/>
    <p:sldId id="297" r:id="rId8"/>
    <p:sldId id="298" r:id="rId9"/>
    <p:sldId id="310" r:id="rId10"/>
    <p:sldId id="300" r:id="rId11"/>
    <p:sldId id="311" r:id="rId12"/>
    <p:sldId id="301" r:id="rId13"/>
    <p:sldId id="312" r:id="rId14"/>
    <p:sldId id="302" r:id="rId15"/>
    <p:sldId id="303" r:id="rId16"/>
    <p:sldId id="304" r:id="rId17"/>
    <p:sldId id="299" r:id="rId18"/>
    <p:sldId id="313" r:id="rId19"/>
    <p:sldId id="306" r:id="rId20"/>
    <p:sldId id="305" r:id="rId21"/>
    <p:sldId id="307" r:id="rId22"/>
    <p:sldId id="308" r:id="rId23"/>
    <p:sldId id="309" r:id="rId24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339A"/>
    <a:srgbClr val="C75F09"/>
    <a:srgbClr val="C25552"/>
    <a:srgbClr val="59B3CB"/>
    <a:srgbClr val="3898B2"/>
    <a:srgbClr val="A3C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98" y="-91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3474320108749"/>
          <c:y val="8.9117098911922182E-2"/>
          <c:w val="0.8732948681739513"/>
          <c:h val="0.79029080102210869"/>
        </c:manualLayout>
      </c:layout>
      <c:lineChart>
        <c:grouping val="standard"/>
        <c:varyColors val="0"/>
        <c:ser>
          <c:idx val="1"/>
          <c:order val="1"/>
          <c:tx>
            <c:strRef>
              <c:f>Sheet3!$A$2</c:f>
              <c:strCache>
                <c:ptCount val="1"/>
                <c:pt idx="0">
                  <c:v>Ukupan izvoz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dLbls>
            <c:dLbl>
              <c:idx val="0"/>
              <c:layout>
                <c:manualLayout>
                  <c:x val="1.3694878115584775E-3"/>
                  <c:y val="-2.322880371660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694878115584775E-3"/>
                  <c:y val="-6.678281068524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694878115584276E-3"/>
                  <c:y val="-6.968641114982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94878115583771E-3"/>
                  <c:y val="-5.2264808362369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042794602875272E-16"/>
                  <c:y val="-3.7746806039488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Sheet3!$B$1:$H$1</c:f>
              <c:strCache>
                <c:ptCount val="7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2014.*</c:v>
                </c:pt>
              </c:strCache>
            </c:strRef>
          </c:cat>
          <c:val>
            <c:numRef>
              <c:f>Sheet3!$B$2:$H$2</c:f>
              <c:numCache>
                <c:formatCode>#,##0.0</c:formatCode>
                <c:ptCount val="7"/>
                <c:pt idx="0">
                  <c:v>69.2</c:v>
                </c:pt>
                <c:pt idx="1">
                  <c:v>55.3</c:v>
                </c:pt>
                <c:pt idx="2">
                  <c:v>64.900000000000006</c:v>
                </c:pt>
                <c:pt idx="3">
                  <c:v>71.2</c:v>
                </c:pt>
                <c:pt idx="4">
                  <c:v>72.2</c:v>
                </c:pt>
                <c:pt idx="5" formatCode="General">
                  <c:v>72.599999999999994</c:v>
                </c:pt>
                <c:pt idx="6">
                  <c:v>75.400000000000006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Sheet3!$A$2</c:f>
              <c:strCache>
                <c:ptCount val="1"/>
                <c:pt idx="0">
                  <c:v>Ukupan izvoz</c:v>
                </c:pt>
              </c:strCache>
            </c:strRef>
          </c:tx>
          <c:cat>
            <c:strRef>
              <c:f>Sheet3!$B$1:$H$1</c:f>
              <c:strCache>
                <c:ptCount val="7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2014.*</c:v>
                </c:pt>
              </c:strCache>
            </c:strRef>
          </c:cat>
          <c:val>
            <c:numRef>
              <c:f>Sheet3!$B$2:$G$2</c:f>
              <c:numCache>
                <c:formatCode>#,##0.0</c:formatCode>
                <c:ptCount val="6"/>
                <c:pt idx="0">
                  <c:v>69.2</c:v>
                </c:pt>
                <c:pt idx="1">
                  <c:v>55.3</c:v>
                </c:pt>
                <c:pt idx="2">
                  <c:v>64.900000000000006</c:v>
                </c:pt>
                <c:pt idx="3">
                  <c:v>71.2</c:v>
                </c:pt>
                <c:pt idx="4">
                  <c:v>72.2</c:v>
                </c:pt>
                <c:pt idx="5" formatCode="General">
                  <c:v>72.599999999999994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115640"/>
        <c:axId val="218116032"/>
      </c:lineChart>
      <c:catAx>
        <c:axId val="218115640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crossAx val="218116032"/>
        <c:crosses val="autoZero"/>
        <c:auto val="1"/>
        <c:lblAlgn val="ctr"/>
        <c:lblOffset val="100"/>
        <c:noMultiLvlLbl val="0"/>
      </c:catAx>
      <c:valAx>
        <c:axId val="218116032"/>
        <c:scaling>
          <c:orientation val="minMax"/>
          <c:max val="1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18115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521289904986407E-2"/>
          <c:y val="3.9162870792134208E-2"/>
          <c:w val="0.68119997024812695"/>
          <c:h val="0.872470281079880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MALI               1,26</c:v>
                </c:pt>
              </c:strCache>
            </c:strRef>
          </c:tx>
          <c:spPr>
            <a:ln>
              <a:solidFill>
                <a:srgbClr val="00339A"/>
              </a:solidFill>
            </a:ln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18.8</c:v>
                </c:pt>
                <c:pt idx="1">
                  <c:v>16.3</c:v>
                </c:pt>
                <c:pt idx="2">
                  <c:v>18</c:v>
                </c:pt>
                <c:pt idx="3">
                  <c:v>21.7</c:v>
                </c:pt>
                <c:pt idx="4">
                  <c:v>21.6</c:v>
                </c:pt>
                <c:pt idx="5">
                  <c:v>23.7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SREDNJI         1,16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19.2</c:v>
                </c:pt>
                <c:pt idx="1">
                  <c:v>16.399999999999999</c:v>
                </c:pt>
                <c:pt idx="2">
                  <c:v>18.899999999999999</c:v>
                </c:pt>
                <c:pt idx="3">
                  <c:v>19.8</c:v>
                </c:pt>
                <c:pt idx="4">
                  <c:v>22</c:v>
                </c:pt>
                <c:pt idx="5">
                  <c:v>22.3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VELIKI             0,93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55</c:v>
                </c:pt>
                <c:pt idx="1">
                  <c:v>48</c:v>
                </c:pt>
                <c:pt idx="2">
                  <c:v>53</c:v>
                </c:pt>
                <c:pt idx="3">
                  <c:v>55.7</c:v>
                </c:pt>
                <c:pt idx="4">
                  <c:v>54.9</c:v>
                </c:pt>
                <c:pt idx="5">
                  <c:v>51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UKUPNO         1,04</c:v>
                </c:pt>
              </c:strCache>
            </c:strRef>
          </c:tx>
          <c:spPr>
            <a:ln w="34925" cmpd="dbl">
              <a:solidFill>
                <a:srgbClr val="FFC000"/>
              </a:solidFill>
            </a:ln>
          </c:spPr>
          <c:marker>
            <c:symbol val="none"/>
          </c:marker>
          <c:dPt>
            <c:idx val="6"/>
            <c:bubble3D val="0"/>
            <c:spPr>
              <a:ln w="34925" cmpd="dbl">
                <a:solidFill>
                  <a:srgbClr val="9900CC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Sheet1!$A$3:$A$9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</c:strCache>
            </c:strRef>
          </c:cat>
          <c:val>
            <c:numRef>
              <c:f>Sheet1!$E$3:$E$9</c:f>
              <c:numCache>
                <c:formatCode>General</c:formatCode>
                <c:ptCount val="7"/>
                <c:pt idx="0">
                  <c:v>93.3</c:v>
                </c:pt>
                <c:pt idx="1">
                  <c:v>81</c:v>
                </c:pt>
                <c:pt idx="2">
                  <c:v>90.1</c:v>
                </c:pt>
                <c:pt idx="3">
                  <c:v>97.3</c:v>
                </c:pt>
                <c:pt idx="4">
                  <c:v>98.5</c:v>
                </c:pt>
                <c:pt idx="5">
                  <c:v>97.1</c:v>
                </c:pt>
                <c:pt idx="6">
                  <c:v>100.8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530824"/>
        <c:axId val="183532000"/>
      </c:lineChart>
      <c:catAx>
        <c:axId val="183530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532000"/>
        <c:crosses val="autoZero"/>
        <c:auto val="1"/>
        <c:lblAlgn val="ctr"/>
        <c:lblOffset val="100"/>
        <c:noMultiLvlLbl val="0"/>
      </c:catAx>
      <c:valAx>
        <c:axId val="18353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5308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453573896685679"/>
          <c:y val="0.35626597044772801"/>
          <c:w val="0.24544071374367069"/>
          <c:h val="0.51969558937895788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0.76694</cdr:x>
      <cdr:y>0.04071</cdr:y>
    </cdr:from>
    <cdr:to>
      <cdr:x>0.99077</cdr:x>
      <cdr:y>0.22873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924884" y="152097"/>
          <a:ext cx="2021018" cy="702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2800" b="1" dirty="0">
              <a:solidFill>
                <a:srgbClr val="00B0F0"/>
              </a:solidFill>
            </a:rPr>
            <a:t>-</a:t>
          </a:r>
          <a:r>
            <a:rPr lang="hr-HR" sz="1400" baseline="0" dirty="0" smtClean="0"/>
            <a:t> </a:t>
          </a:r>
          <a:r>
            <a:rPr lang="hr-HR" sz="1400" baseline="0" dirty="0"/>
            <a:t>*projekcija za 2014.</a:t>
          </a:r>
          <a:endParaRPr lang="hr-HR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0.87889</cdr:x>
      <cdr:y>0.2177</cdr:y>
    </cdr:from>
    <cdr:to>
      <cdr:x>1</cdr:x>
      <cdr:y>0.3954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67891" y="783799"/>
          <a:ext cx="1029053" cy="639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r-H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IZVOZ</a:t>
          </a:r>
        </a:p>
        <a:p xmlns:a="http://schemas.openxmlformats.org/drawingml/2006/main">
          <a:pPr algn="ctr"/>
          <a:r>
            <a:rPr lang="hr-H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2008/2013 </a:t>
          </a:r>
          <a:endParaRPr lang="hr-HR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6" cy="492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66" y="0"/>
            <a:ext cx="2919516" cy="492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F7B26-48B5-42EB-A9EC-8274A766B468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534"/>
            <a:ext cx="2919516" cy="49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66" y="9370534"/>
            <a:ext cx="2919516" cy="49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A7B00-490F-44A4-8868-38853D03172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55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1836" tIns="45918" rIns="91836" bIns="4591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0" cy="493316"/>
          </a:xfrm>
          <a:prstGeom prst="rect">
            <a:avLst/>
          </a:prstGeom>
        </p:spPr>
        <p:txBody>
          <a:bodyPr vert="horz" lIns="91836" tIns="45918" rIns="91836" bIns="45918" rtlCol="0"/>
          <a:lstStyle>
            <a:lvl1pPr algn="r">
              <a:defRPr sz="1200"/>
            </a:lvl1pPr>
          </a:lstStyle>
          <a:p>
            <a:fld id="{D0120920-5ACA-459D-A678-ADE5418B4A94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6" tIns="45918" rIns="91836" bIns="4591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836" tIns="45918" rIns="91836" bIns="459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4"/>
            <a:ext cx="2918830" cy="493316"/>
          </a:xfrm>
          <a:prstGeom prst="rect">
            <a:avLst/>
          </a:prstGeom>
        </p:spPr>
        <p:txBody>
          <a:bodyPr vert="horz" lIns="91836" tIns="45918" rIns="91836" bIns="4591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8" y="9371284"/>
            <a:ext cx="2918830" cy="493316"/>
          </a:xfrm>
          <a:prstGeom prst="rect">
            <a:avLst/>
          </a:prstGeom>
        </p:spPr>
        <p:txBody>
          <a:bodyPr vert="horz" lIns="91836" tIns="45918" rIns="91836" bIns="45918" rtlCol="0" anchor="b"/>
          <a:lstStyle>
            <a:lvl1pPr algn="r">
              <a:defRPr sz="1200"/>
            </a:lvl1pPr>
          </a:lstStyle>
          <a:p>
            <a:fld id="{1EF87E81-9AE6-42CA-8906-40443F5FD7A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13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0009E-1D2F-4494-97B9-4A3CF0E1F20F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83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7. KONVENCIJA HRVATSKIH IZVOZNIKA Zagreb, 21. svibnja 2012. godine</a:t>
            </a:r>
          </a:p>
        </p:txBody>
      </p:sp>
    </p:spTree>
    <p:extLst>
      <p:ext uri="{BB962C8B-B14F-4D97-AF65-F5344CB8AC3E}">
        <p14:creationId xmlns:p14="http://schemas.microsoft.com/office/powerpoint/2010/main" val="245614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536F-004E-4F67-89D2-E8288DCC6E5E}" type="datetimeFigureOut">
              <a:rPr lang="hr-HR" smtClean="0"/>
              <a:pPr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F836-BB45-4451-8061-AD180C20B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21241"/>
            <a:ext cx="7772400" cy="2155831"/>
          </a:xfrm>
        </p:spPr>
        <p:txBody>
          <a:bodyPr>
            <a:noAutofit/>
          </a:bodyPr>
          <a:lstStyle/>
          <a:p>
            <a:r>
              <a:rPr lang="hr-HR" sz="5000" cap="small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POSLOVNI SKUP HIZ-a</a:t>
            </a:r>
            <a:r>
              <a:rPr lang="hr-HR" sz="4000" cap="small" dirty="0" smtClean="0"/>
              <a:t/>
            </a:r>
            <a:br>
              <a:rPr lang="hr-HR" sz="4000" cap="small" dirty="0" smtClean="0"/>
            </a:br>
            <a:endParaRPr lang="hr-HR" sz="4000" cap="small" dirty="0"/>
          </a:p>
        </p:txBody>
      </p:sp>
      <p:pic>
        <p:nvPicPr>
          <p:cNvPr id="4" name="Picture 2" descr="How to Buy from Community - Expor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714356"/>
            <a:ext cx="1912811" cy="171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28860" y="500042"/>
            <a:ext cx="428628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 descr="web_h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1165" y="6381328"/>
            <a:ext cx="4105305" cy="285752"/>
          </a:xfrm>
          <a:prstGeom prst="rect">
            <a:avLst/>
          </a:prstGeom>
        </p:spPr>
      </p:pic>
      <p:pic>
        <p:nvPicPr>
          <p:cNvPr id="7" name="Picture 6" descr="logo_slov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86050" y="1428736"/>
            <a:ext cx="3810000" cy="466725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27584" y="2420888"/>
            <a:ext cx="7560840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5400" b="0" i="0" u="none" strike="noStrike" kern="1200" cap="small" spc="0" normalizeH="0" baseline="0" noProof="0" dirty="0" smtClean="0">
              <a:ln>
                <a:noFill/>
              </a:ln>
              <a:solidFill>
                <a:srgbClr val="0033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5400" b="0" i="0" u="none" strike="noStrike" kern="1200" cap="small" spc="0" normalizeH="0" baseline="0" noProof="0" dirty="0" smtClean="0">
              <a:ln>
                <a:noFill/>
              </a:ln>
              <a:solidFill>
                <a:srgbClr val="0033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Ekonomske politike Republike Hrvatske</a:t>
            </a:r>
            <a:r>
              <a:rPr kumimoji="0" lang="hr-HR" sz="5400" b="0" i="0" u="none" strike="noStrike" kern="1200" cap="small" spc="0" normalizeH="0" noProof="0" dirty="0" smtClean="0">
                <a:ln>
                  <a:noFill/>
                </a:ln>
                <a:solidFill>
                  <a:srgbClr val="00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 očekivanja za 2015. godinu</a:t>
            </a:r>
            <a:endParaRPr kumimoji="0" lang="hr-HR" sz="5400" b="0" i="0" u="none" strike="noStrike" kern="1200" cap="small" spc="0" normalizeH="0" baseline="0" noProof="0" dirty="0" smtClean="0">
              <a:ln>
                <a:noFill/>
              </a:ln>
              <a:solidFill>
                <a:srgbClr val="0033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3000" b="0" i="0" u="none" strike="noStrike" kern="1200" cap="small" spc="0" normalizeH="0" baseline="0" noProof="0" dirty="0" smtClean="0">
              <a:ln>
                <a:noFill/>
              </a:ln>
              <a:solidFill>
                <a:srgbClr val="0033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Darinko Bago, predsjednik HIZ-a</a:t>
            </a: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rgbClr val="0033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4206" y="5919663"/>
            <a:ext cx="3898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r-HR" sz="2000" cap="small" dirty="0" smtClean="0">
                <a:solidFill>
                  <a:srgbClr val="00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listopada 2014.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IZVOZ ZNAČAJNIJE RASTE?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887058" y="5570429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6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IZVOZ ZNAČAJNIJE RASTE?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02477" y="2060848"/>
                <a:ext cx="7829963" cy="325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</a:t>
                </a:r>
              </a:p>
              <a:p>
                <a:endParaRPr lang="hr-HR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hr-HR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NESTANAK BRODOGRADNJE</a:t>
                </a:r>
              </a:p>
              <a:p>
                <a:endParaRPr lang="hr-HR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hr-HR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IZOSTANAK IZVOZA NAFTNIH DERIVATA </a:t>
                </a:r>
              </a:p>
              <a:p>
                <a:endParaRPr lang="hr-HR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hr-HR" sz="32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2014∗</m:t>
                        </m:r>
                      </m:num>
                      <m:den>
                        <m:r>
                          <a:rPr lang="hr-HR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2009</m:t>
                        </m:r>
                      </m:den>
                    </m:f>
                  </m:oMath>
                </a14:m>
                <a:r>
                  <a:rPr lang="hr-H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1,47</a:t>
                </a:r>
              </a:p>
              <a:p>
                <a:endParaRPr lang="hr-H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hr-H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 bez brodogradnje i izvoza nafte i naftnih derivata</a:t>
                </a:r>
                <a:endParaRPr lang="hr-H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77" y="2060848"/>
                <a:ext cx="7829963" cy="3254032"/>
              </a:xfrm>
              <a:prstGeom prst="rect">
                <a:avLst/>
              </a:prstGeom>
              <a:blipFill rotWithShape="0">
                <a:blip r:embed="rId4"/>
                <a:stretch>
                  <a:fillRect l="-778" t="-749" b="-2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"/>
          <p:cNvSpPr txBox="1"/>
          <p:nvPr/>
        </p:nvSpPr>
        <p:spPr>
          <a:xfrm>
            <a:off x="887058" y="5570429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6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IZVOZIMO PROIZVODE VIŠE SLOŽENOSTI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887058" y="5570429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0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IZVOZIMO PROIZVODE VIŠE SLOŽENOSTI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1560" y="1988840"/>
                <a:ext cx="7992887" cy="3389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</a:t>
                </a:r>
              </a:p>
              <a:p>
                <a:pPr algn="ctr"/>
                <a:endParaRPr lang="hr-HR" sz="2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hr-HR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  ZBOG KRIZE I IZOSTANKA INVESTICIJA SLOŽENOST PROIZVODA </a:t>
                </a:r>
              </a:p>
              <a:p>
                <a:pPr algn="ctr"/>
                <a:endParaRPr lang="hr-HR" sz="20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hr-HR" sz="2000" u="sng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PADA</a:t>
                </a:r>
                <a:endParaRPr lang="hr-HR" sz="20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hr-HR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hr-HR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r-HR" sz="32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2013</m:t>
                        </m:r>
                      </m:num>
                      <m:den>
                        <m:r>
                          <a:rPr lang="hr-HR" sz="32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2011</m:t>
                        </m:r>
                      </m:den>
                    </m:f>
                    <m:r>
                      <a:rPr lang="hr-HR" sz="32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hr-HR" sz="2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0,95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r-HR" sz="3200" b="0" i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USD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hr-HR" sz="3200" b="0" i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tone</m:t>
                        </m:r>
                      </m:den>
                    </m:f>
                  </m:oMath>
                </a14:m>
                <a:endParaRPr lang="hr-HR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hr-HR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88840"/>
                <a:ext cx="7992887" cy="3389902"/>
              </a:xfrm>
              <a:prstGeom prst="rect">
                <a:avLst/>
              </a:prstGeom>
              <a:blipFill rotWithShape="1">
                <a:blip r:embed="rId4"/>
                <a:stretch>
                  <a:fillRect t="-71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"/>
          <p:cNvSpPr txBox="1"/>
          <p:nvPr/>
        </p:nvSpPr>
        <p:spPr>
          <a:xfrm>
            <a:off x="887058" y="5570429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9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6130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ŠTO HRVATSKI IZVOZNICI OČEKUJU 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2015. GODINI 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 FINANCIJSKOG SEKTORA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2716311"/>
            <a:ext cx="79928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ANKETA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hr-H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ANKETIRANO 150 IZVOZNIKA</a:t>
            </a:r>
          </a:p>
          <a:p>
            <a:endParaRPr lang="hr-H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ODGOVORI PREDSTAVLJAJU 7% CIJELOKUPNOG IZVOZA</a:t>
            </a:r>
          </a:p>
          <a:p>
            <a:endParaRPr lang="hr-H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6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Nastavak -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038914"/>
              </p:ext>
            </p:extLst>
          </p:nvPr>
        </p:nvGraphicFramePr>
        <p:xfrm>
          <a:off x="214283" y="1124744"/>
          <a:ext cx="8750205" cy="1399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4547"/>
                <a:gridCol w="1983381"/>
                <a:gridCol w="2372277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hr-HR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2015. godini kako bismo održali /povećali izvoz bit će nam potrebni: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kredit za obrtna sredstva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38,10%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kredit za investiciju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40,48%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kredit kupcu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7,14%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garancije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</a:t>
                      </a:r>
                      <a:r>
                        <a:rPr lang="hr-HR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hr-HR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69919"/>
              </p:ext>
            </p:extLst>
          </p:nvPr>
        </p:nvGraphicFramePr>
        <p:xfrm>
          <a:off x="214283" y="2564904"/>
          <a:ext cx="8750205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9103"/>
                <a:gridCol w="2721102"/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Je li vas ikada vaš kupac zatražio direktni kredit kupcu?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19,05%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34320"/>
              </p:ext>
            </p:extLst>
          </p:nvPr>
        </p:nvGraphicFramePr>
        <p:xfrm>
          <a:off x="214284" y="3206080"/>
          <a:ext cx="8750203" cy="2700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6019"/>
                <a:gridCol w="941477"/>
                <a:gridCol w="506126"/>
                <a:gridCol w="1020824"/>
                <a:gridCol w="392625"/>
                <a:gridCol w="2566288"/>
                <a:gridCol w="1236844"/>
              </a:tblGrid>
              <a:tr h="780602">
                <a:tc gridSpan="6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Biste li mogli povećati proizvodnju i prodaju ukoliko bi HBOR osigurao povoljnije uvjete direktnog kreditiranja kupaca?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201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42,86%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201"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hr-HR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 DA</a:t>
                      </a:r>
                      <a:r>
                        <a:rPr lang="hr-HR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koliko bi to povećanje prodaje bilo:</a:t>
                      </a:r>
                      <a:endParaRPr lang="hr-HR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PRODAJA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207">
                <a:tc gridSpan="4" vMerge="1"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do 10% 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27,78%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207"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od 10-20%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38,89%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207"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od 20-30%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</a:t>
                      </a:r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207"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od 30-50%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</a:t>
                      </a:r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201"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više od 50%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6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Nastavak -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595585"/>
              </p:ext>
            </p:extLst>
          </p:nvPr>
        </p:nvGraphicFramePr>
        <p:xfrm>
          <a:off x="467544" y="4437112"/>
          <a:ext cx="8280921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8862"/>
                <a:gridCol w="1877010"/>
                <a:gridCol w="2245049"/>
              </a:tblGrid>
              <a:tr h="2520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da-DK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da-DK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  li vam HBOR-ovi krediti ponuđeni putem vaše poslovne banke?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50,00%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7165"/>
              </p:ext>
            </p:extLst>
          </p:nvPr>
        </p:nvGraphicFramePr>
        <p:xfrm>
          <a:off x="467544" y="5085184"/>
          <a:ext cx="828092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8863"/>
                <a:gridCol w="1877009"/>
                <a:gridCol w="2245048"/>
              </a:tblGrid>
              <a:tr h="1524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li vam ikada poslovna banka odbila kreditiranje investicije?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11,90%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65100"/>
              </p:ext>
            </p:extLst>
          </p:nvPr>
        </p:nvGraphicFramePr>
        <p:xfrm>
          <a:off x="467544" y="3789040"/>
          <a:ext cx="8316544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0301"/>
                <a:gridCol w="2586243"/>
              </a:tblGrid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Jeste li se do sada obratili HBOR-u?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78,57%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89959"/>
              </p:ext>
            </p:extLst>
          </p:nvPr>
        </p:nvGraphicFramePr>
        <p:xfrm>
          <a:off x="467544" y="1196752"/>
          <a:ext cx="8277647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0"/>
                <a:gridCol w="134925"/>
                <a:gridCol w="54346"/>
                <a:gridCol w="1057325"/>
                <a:gridCol w="1561716"/>
                <a:gridCol w="68735"/>
              </a:tblGrid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Koliko procjenjujete da bi vam u 2015. trebalo sredstava iz vanjskih izvora za: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0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Garancije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13,07</a:t>
                      </a:r>
                      <a:r>
                        <a:rPr lang="hr-HR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kuna</a:t>
                      </a:r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50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Investicije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8,18 </a:t>
                      </a:r>
                      <a:r>
                        <a:rPr lang="hr-HR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kuna</a:t>
                      </a:r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Kreditiranje kupca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4,25 </a:t>
                      </a:r>
                      <a:r>
                        <a:rPr lang="hr-HR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kuna</a:t>
                      </a:r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50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Vlastite</a:t>
                      </a:r>
                      <a:r>
                        <a:rPr lang="hr-H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kredite (obrtna sredstva, likvidnost, priprema izvoza, kreditiranje proizvodnje, refinanciranje)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 </a:t>
                      </a:r>
                      <a:r>
                        <a:rPr lang="hr-HR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kuna</a:t>
                      </a:r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27860">
                <a:tc gridSpan="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1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Napomena: </a:t>
                      </a:r>
                      <a:r>
                        <a:rPr lang="hr-HR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Amortizacija i investicije izvoznika u 2013.</a:t>
                      </a:r>
                      <a:r>
                        <a:rPr lang="hr-HR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godini </a:t>
                      </a:r>
                      <a:r>
                        <a:rPr lang="hr-HR" sz="1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cca</a:t>
                      </a:r>
                      <a:r>
                        <a:rPr lang="hr-HR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 </a:t>
                      </a:r>
                      <a:r>
                        <a:rPr lang="hr-HR" sz="1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kuna, ukupan kapital </a:t>
                      </a:r>
                      <a:r>
                        <a:rPr lang="hr-HR" sz="1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cca</a:t>
                      </a:r>
                      <a:r>
                        <a:rPr lang="hr-HR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175 </a:t>
                      </a:r>
                      <a:r>
                        <a:rPr lang="hr-HR" sz="18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kuna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r-H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hr-H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Zaključak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411" y="2132856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IZVOZNICI VJERUJU DA JE MOGUĆ OZBILJNIJI RAST IZVOZA </a:t>
            </a:r>
          </a:p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U 2015. GODINI </a:t>
            </a:r>
          </a:p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UPRKOS NASTAVKU RECESIJE I U EU I U HRVATSKOJ </a:t>
            </a:r>
          </a:p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ALI JE ZA TO POTREBNA </a:t>
            </a:r>
          </a:p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OZBILJNA PODRŠKA </a:t>
            </a:r>
          </a:p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FINANCIJSKOG SEKTORA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3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395536" y="270892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Hvala!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5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5150" y="345747"/>
            <a:ext cx="8229600" cy="6477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 U SUSTAVU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078" y="4869160"/>
            <a:ext cx="8201744" cy="307777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−"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Nema modela, bez modela nema mjerenja, a bez mjerenja nema upravljanja!!!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6296" y="227687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MIL.KN</a:t>
            </a:r>
            <a:endParaRPr lang="hr-HR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9816" y="1772816"/>
            <a:ext cx="8201743" cy="307777"/>
          </a:xfrm>
          <a:prstGeom prst="rect">
            <a:avLst/>
          </a:prstGeom>
          <a:noFill/>
          <a:ln w="9525" cap="sq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hr-HR" sz="1400" b="1" dirty="0">
                <a:latin typeface="Arial" pitchFamily="34" charset="0"/>
                <a:cs typeface="Arial" pitchFamily="34" charset="0"/>
              </a:rPr>
              <a:t>Nema više kvartalnih izvješća FINA-e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03120"/>
              </p:ext>
            </p:extLst>
          </p:nvPr>
        </p:nvGraphicFramePr>
        <p:xfrm>
          <a:off x="605150" y="2420888"/>
          <a:ext cx="8201744" cy="1872207"/>
        </p:xfrm>
        <a:graphic>
          <a:graphicData uri="http://schemas.openxmlformats.org/drawingml/2006/table">
            <a:tbl>
              <a:tblPr/>
              <a:tblGrid>
                <a:gridCol w="2597993"/>
                <a:gridCol w="2736304"/>
                <a:gridCol w="2867447"/>
              </a:tblGrid>
              <a:tr h="45281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Ø"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hr-HR" sz="19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UVOZ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hr-HR" sz="19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IZVOZ</a:t>
                      </a: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819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DZS</a:t>
                      </a:r>
                      <a:r>
                        <a:rPr lang="hr-HR" sz="1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(roba)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Wingdings" pitchFamily="2" charset="2"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119.566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Wingdings" pitchFamily="2" charset="2"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67.994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819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FINA (roba i usluga)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88.699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97.166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3750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FINA-DZS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-30.867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hr-H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29.172</a:t>
                      </a:r>
                      <a:endParaRPr lang="hr-HR" sz="1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599395" y="5186555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DZS, FINA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2" name="Group 11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14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Rectangle 14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3" name="Picture 12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8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sp>
        <p:nvSpPr>
          <p:cNvPr id="13" name="Title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REZIME – 2013. GODINA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09526"/>
              </p:ext>
            </p:extLst>
          </p:nvPr>
        </p:nvGraphicFramePr>
        <p:xfrm>
          <a:off x="467544" y="1457029"/>
          <a:ext cx="8496944" cy="3959479"/>
        </p:xfrm>
        <a:graphic>
          <a:graphicData uri="http://schemas.openxmlformats.org/drawingml/2006/table">
            <a:tbl>
              <a:tblPr/>
              <a:tblGrid>
                <a:gridCol w="4531703"/>
                <a:gridCol w="3965241"/>
              </a:tblGrid>
              <a:tr h="86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IZVOZNICI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UKUPNO RH</a:t>
                      </a:r>
                      <a:endParaRPr kumimoji="0" lang="hr-HR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BROJ PODUZEĆA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BROJ ZAPOSLENIH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INVESTICIJE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ULAGANJA U RAZVOJ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53%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AMORTIZACIJA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57%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PRIHOD OD PRODAJE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64%</a:t>
                      </a:r>
                    </a:p>
                  </a:txBody>
                  <a:tcPr marL="72002" marR="7200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1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0" name="Group 9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12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1" name="Picture 10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55775"/>
              </p:ext>
            </p:extLst>
          </p:nvPr>
        </p:nvGraphicFramePr>
        <p:xfrm>
          <a:off x="1475656" y="136965"/>
          <a:ext cx="6710100" cy="6390263"/>
        </p:xfrm>
        <a:graphic>
          <a:graphicData uri="http://schemas.openxmlformats.org/drawingml/2006/table">
            <a:tbl>
              <a:tblPr/>
              <a:tblGrid>
                <a:gridCol w="2358448"/>
                <a:gridCol w="1064433"/>
                <a:gridCol w="1600127"/>
                <a:gridCol w="1687092"/>
              </a:tblGrid>
              <a:tr h="316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Jeste li se do sada obratili HBOR-u?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 DA, vezano uz koji proizvod: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kreditiranje proizvodnje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80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priprema izvoza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80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obrtna sredstva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osiguranje potraživanja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garancije i akreditivi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direktni kredit kupcu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Je li vas ikada vaš kupac zatražio direktni kredit kupcu?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 DA, jeste li mu isti mogli ponuditi?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Jeste li upoznati s HBOR-ovim programom kreditiranja kupaca ili banaka u  inozemstvu?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9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0" name="Group 9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12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1" name="Picture 10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248558"/>
              </p:ext>
            </p:extLst>
          </p:nvPr>
        </p:nvGraphicFramePr>
        <p:xfrm>
          <a:off x="997332" y="2593"/>
          <a:ext cx="7823141" cy="5857279"/>
        </p:xfrm>
        <a:graphic>
          <a:graphicData uri="http://schemas.openxmlformats.org/drawingml/2006/table">
            <a:tbl>
              <a:tblPr/>
              <a:tblGrid>
                <a:gridCol w="2062500"/>
                <a:gridCol w="729119"/>
                <a:gridCol w="1010931"/>
                <a:gridCol w="1209151"/>
                <a:gridCol w="363167"/>
                <a:gridCol w="845984"/>
                <a:gridCol w="1602289"/>
              </a:tblGrid>
              <a:tr h="618095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U 2015. godini kako bismo održali /povećali izvoz bit će nam potrebni: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kredit za obrtna sredstva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kredit za investiciju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kredit kupcu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0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garancije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3048">
                <a:tc gridSpan="7"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Biste li mogli povećati proizvodnju i prodaju ukoliko bi HBOR osigurao povoljnije uvjete direktnog kreditiranja kupaca?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61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7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0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 DA, to bi povećanje prema procjenama bilo: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Proizvodnje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hr-HR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Prodaje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do 10%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do 10%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od 10-20%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od 10-20%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od 20-30%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od 20-30%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od 30-50%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od 30-50%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više od 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više od 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hr-H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73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0" name="Group 9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12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1" name="Picture 10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45919"/>
              </p:ext>
            </p:extLst>
          </p:nvPr>
        </p:nvGraphicFramePr>
        <p:xfrm>
          <a:off x="179512" y="764704"/>
          <a:ext cx="8750205" cy="4980443"/>
        </p:xfrm>
        <a:graphic>
          <a:graphicData uri="http://schemas.openxmlformats.org/drawingml/2006/table">
            <a:tbl>
              <a:tblPr/>
              <a:tblGrid>
                <a:gridCol w="3138338"/>
                <a:gridCol w="1411323"/>
                <a:gridCol w="1359327"/>
                <a:gridCol w="1448464"/>
                <a:gridCol w="1392753"/>
              </a:tblGrid>
              <a:tr h="498781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Koliko procjenjujete da bi vam u 2015. trebalo sredstava iz vanjskih izvora za: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Ekstrapolirano na izvoz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9878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investicije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549.900.000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7.883.326.077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693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kreditiranje proizvodnje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458.749.654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93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pripremu izvoza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688.124.480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93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refinanciranje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530.429.287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78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obrtna sredstva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1.331.807.588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939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likvidnost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100.351.487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78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kreditiranje kupaca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282.000.000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4.042.731.322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78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garancije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866.700.000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izvoza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12.424.947.647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0" name="Group 9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12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1" name="Picture 10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37842"/>
              </p:ext>
            </p:extLst>
          </p:nvPr>
        </p:nvGraphicFramePr>
        <p:xfrm>
          <a:off x="214283" y="836712"/>
          <a:ext cx="8750205" cy="4738426"/>
        </p:xfrm>
        <a:graphic>
          <a:graphicData uri="http://schemas.openxmlformats.org/drawingml/2006/table">
            <a:tbl>
              <a:tblPr/>
              <a:tblGrid>
                <a:gridCol w="3138338"/>
                <a:gridCol w="1411323"/>
                <a:gridCol w="1359327"/>
                <a:gridCol w="1448464"/>
                <a:gridCol w="1392753"/>
              </a:tblGrid>
              <a:tr h="498781">
                <a:tc gridSpan="5"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    Možete li kod svoje poslovne banke ili HBOR-a osigurati dovoljno garancija koje traže vaši kupci?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7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Jesu  li vam HBOR-ovi krediti ponuđeni putem vaše poslovne </a:t>
                      </a:r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da-D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anke</a:t>
                      </a:r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7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Je li vam ikada poslovna banka odbila kreditiranje investicije?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9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odgovora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23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699924"/>
              </p:ext>
            </p:extLst>
          </p:nvPr>
        </p:nvGraphicFramePr>
        <p:xfrm>
          <a:off x="18586" y="1692727"/>
          <a:ext cx="9029258" cy="373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itle 12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UKUPAN ROBNI IZVOZ RH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2008 – 2014.* godine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371225" y="5499920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4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7812360" y="169496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mrd</a:t>
            </a:r>
            <a:r>
              <a:rPr lang="hr-HR" sz="1400" dirty="0" smtClean="0"/>
              <a:t> kuna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56178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887058" y="5570429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pic>
        <p:nvPicPr>
          <p:cNvPr id="12" name="Picture 11" descr="http://www.dzs.hr/Hrv_Eng/publication/2014/04-02-01_07_2014_files/image00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848872" cy="4301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0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869732" y="5715944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FINA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52085"/>
              </p:ext>
            </p:extLst>
          </p:nvPr>
        </p:nvGraphicFramePr>
        <p:xfrm>
          <a:off x="467544" y="1709097"/>
          <a:ext cx="84969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702477" y="5301208"/>
            <a:ext cx="7973979" cy="3409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Procjena za 2014. godinu po staroj metodologiji</a:t>
            </a:r>
            <a:endParaRPr lang="hr-HR" sz="18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itle 12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RAST/PAD IZVOZA RH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 2008 – 2014.* godine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138719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mrd</a:t>
            </a:r>
            <a:r>
              <a:rPr lang="hr-HR" sz="1400" dirty="0" smtClean="0"/>
              <a:t> kuna</a:t>
            </a:r>
            <a:endParaRPr lang="hr-HR" sz="1400" dirty="0"/>
          </a:p>
        </p:txBody>
      </p:sp>
      <p:sp>
        <p:nvSpPr>
          <p:cNvPr id="22" name="TextBox 1"/>
          <p:cNvSpPr txBox="1"/>
          <p:nvPr/>
        </p:nvSpPr>
        <p:spPr>
          <a:xfrm>
            <a:off x="5400092" y="2492896"/>
            <a:ext cx="1260140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400" dirty="0" smtClean="0">
                <a:latin typeface="+mj-lt"/>
                <a:cs typeface="Arial" panose="020B0604020202020204" pitchFamily="34" charset="0"/>
              </a:rPr>
              <a:t>Projekcija za 2014.* godinu</a:t>
            </a:r>
            <a:endParaRPr lang="hr-HR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608459" y="4869160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FINA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22894"/>
              </p:ext>
            </p:extLst>
          </p:nvPr>
        </p:nvGraphicFramePr>
        <p:xfrm>
          <a:off x="611560" y="2492894"/>
          <a:ext cx="8064897" cy="2232249"/>
        </p:xfrm>
        <a:graphic>
          <a:graphicData uri="http://schemas.openxmlformats.org/drawingml/2006/table">
            <a:tbl>
              <a:tblPr/>
              <a:tblGrid>
                <a:gridCol w="3968441"/>
                <a:gridCol w="2048228"/>
                <a:gridCol w="2048228"/>
              </a:tblGrid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 RH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IZVOZNICI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MALI+SREDNJI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+12,3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VELIKI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+22,5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+21,8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7452320" y="2060849"/>
            <a:ext cx="125221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 err="1" smtClean="0">
                <a:latin typeface="+mj-lt"/>
                <a:cs typeface="Arial" panose="020B0604020202020204" pitchFamily="34" charset="0"/>
              </a:rPr>
              <a:t>mrd</a:t>
            </a:r>
            <a:r>
              <a:rPr lang="hr-HR" sz="1800" dirty="0" smtClean="0">
                <a:latin typeface="+mj-lt"/>
                <a:cs typeface="Arial" panose="020B0604020202020204" pitchFamily="34" charset="0"/>
              </a:rPr>
              <a:t> kuna</a:t>
            </a:r>
            <a:endParaRPr lang="hr-HR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itle 12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KONSOLIDIRANA DOBIT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2010 – 2013. godine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6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323528" y="5661248"/>
            <a:ext cx="1252216" cy="2160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latin typeface="+mj-lt"/>
                <a:cs typeface="Arial" panose="020B0604020202020204" pitchFamily="34" charset="0"/>
              </a:rPr>
              <a:t>IZVOR: </a:t>
            </a:r>
            <a:r>
              <a:rPr lang="hr-HR" sz="900" dirty="0" smtClean="0">
                <a:latin typeface="+mj-lt"/>
                <a:cs typeface="Arial" panose="020B0604020202020204" pitchFamily="34" charset="0"/>
              </a:rPr>
              <a:t>DZS</a:t>
            </a:r>
            <a:endParaRPr lang="hr-HR" sz="9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34348"/>
              </p:ext>
            </p:extLst>
          </p:nvPr>
        </p:nvGraphicFramePr>
        <p:xfrm>
          <a:off x="323530" y="1351579"/>
          <a:ext cx="8568945" cy="4235249"/>
        </p:xfrm>
        <a:graphic>
          <a:graphicData uri="http://schemas.openxmlformats.org/drawingml/2006/table">
            <a:tbl>
              <a:tblPr/>
              <a:tblGrid>
                <a:gridCol w="1400315"/>
                <a:gridCol w="975947"/>
                <a:gridCol w="1008112"/>
                <a:gridCol w="1008112"/>
                <a:gridCol w="936104"/>
                <a:gridCol w="936104"/>
                <a:gridCol w="1224136"/>
                <a:gridCol w="1080115"/>
              </a:tblGrid>
              <a:tr h="42517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2009.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2010.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2011.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2012.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2013.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2014. procjena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 / 2009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IZVOZ </a:t>
                      </a:r>
                      <a:r>
                        <a:rPr lang="hr-HR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KN (</a:t>
                      </a:r>
                      <a:r>
                        <a:rPr lang="hr-HR" sz="16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55.180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64.891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71.234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72.233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67.994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75.427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Vrijednost u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 (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hr-H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10.473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11.806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13.364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12.343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11.927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13.232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USD/tone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648,74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786,35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946,90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938,60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903,20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1.000,16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18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UVOZ </a:t>
                      </a:r>
                      <a:r>
                        <a:rPr lang="hr-HR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KN (</a:t>
                      </a:r>
                      <a:r>
                        <a:rPr lang="hr-HR" sz="1600" b="1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6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111.751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110.296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121.036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121.504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119.566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129.008</a:t>
                      </a:r>
                      <a:endParaRPr lang="hr-H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Vrijednost u 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 (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21.202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22.714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20.761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20.960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22.633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USD/tone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1.264,81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1.248,65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1.413,40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1.358,24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1.364,39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1.472,18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av. EURO/kn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7,34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7,28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7,43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7,51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7,57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7,62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2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USD/kn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5,28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5,34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5,85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5,71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5,70</a:t>
                      </a:r>
                      <a:endParaRPr lang="hr-HR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</a:t>
                      </a:r>
                    </a:p>
                  </a:txBody>
                  <a:tcPr marL="6134" marR="6134" marT="81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RH – IZVOZ / UVOZ ROBA</a:t>
            </a:r>
          </a:p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(2009. – 2013.)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3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IZVOZ RASTE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kako to pokazuju podaci DZS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7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5696" y="63241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>
                <a:solidFill>
                  <a:srgbClr val="00339A"/>
                </a:solidFill>
              </a:rPr>
              <a:t>15.10.2014.</a:t>
            </a:r>
            <a:endParaRPr lang="hr-HR" dirty="0">
              <a:solidFill>
                <a:srgbClr val="00339A"/>
              </a:solidFill>
            </a:endParaRPr>
          </a:p>
        </p:txBody>
      </p:sp>
      <p:grpSp>
        <p:nvGrpSpPr>
          <p:cNvPr id="17" name="Group 3"/>
          <p:cNvGrpSpPr/>
          <p:nvPr/>
        </p:nvGrpSpPr>
        <p:grpSpPr>
          <a:xfrm>
            <a:off x="214283" y="6002478"/>
            <a:ext cx="3061574" cy="855521"/>
            <a:chOff x="214282" y="5429264"/>
            <a:chExt cx="4748247" cy="1428736"/>
          </a:xfrm>
        </p:grpSpPr>
        <p:grpSp>
          <p:nvGrpSpPr>
            <p:cNvPr id="18" name="Group 17"/>
            <p:cNvGrpSpPr/>
            <p:nvPr/>
          </p:nvGrpSpPr>
          <p:grpSpPr>
            <a:xfrm>
              <a:off x="214282" y="5429264"/>
              <a:ext cx="1582376" cy="1428736"/>
              <a:chOff x="214282" y="5429264"/>
              <a:chExt cx="1582376" cy="1428736"/>
            </a:xfrm>
          </p:grpSpPr>
          <p:pic>
            <p:nvPicPr>
              <p:cNvPr id="20" name="Picture 2" descr="How to Buy from Community - Export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5500702"/>
                <a:ext cx="1514299" cy="1357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 flipV="1">
                <a:off x="1428728" y="5429264"/>
                <a:ext cx="367930" cy="35719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19" name="Picture 18" descr="web_hiz.jpg"/>
            <p:cNvPicPr>
              <a:picLocks noChangeAspect="1"/>
            </p:cNvPicPr>
            <p:nvPr/>
          </p:nvPicPr>
          <p:blipFill>
            <a:blip r:embed="rId3" cstate="print"/>
            <a:srcRect l="22622"/>
            <a:stretch>
              <a:fillRect/>
            </a:stretch>
          </p:blipFill>
          <p:spPr>
            <a:xfrm>
              <a:off x="1785918" y="6286520"/>
              <a:ext cx="3176611" cy="285752"/>
            </a:xfrm>
            <a:prstGeom prst="rect">
              <a:avLst/>
            </a:prstGeom>
          </p:spPr>
        </p:pic>
      </p:grpSp>
      <p:sp>
        <p:nvSpPr>
          <p:cNvPr id="10" name="Title 10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LI IZVOZ RASTE</a:t>
            </a:r>
            <a:b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kako to pokazuju podaci DZS</a:t>
            </a:r>
            <a:endParaRPr lang="hr-HR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198" y="2420888"/>
            <a:ext cx="78299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„NESTANAK” DORADNIH POSLOVA (LOHN POSLOVA)</a:t>
            </a:r>
          </a:p>
          <a:p>
            <a:pPr>
              <a:buFontTx/>
              <a:buChar char="-"/>
            </a:pPr>
            <a:endParaRPr lang="hr-H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POVEĆANJE PREPAKIRANJA I DORADA</a:t>
            </a:r>
            <a:endParaRPr lang="hr-H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6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1127</Words>
  <Application>Microsoft Office PowerPoint</Application>
  <PresentationFormat>On-screen Show (4:3)</PresentationFormat>
  <Paragraphs>411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Office Theme</vt:lpstr>
      <vt:lpstr>POSLOVNI SKUP HIZ-a </vt:lpstr>
      <vt:lpstr>REZIME – 2013. GODINA</vt:lpstr>
      <vt:lpstr>UKUPAN ROBNI IZVOZ RH 2008 – 2014.* godine</vt:lpstr>
      <vt:lpstr>PowerPoint Presentation</vt:lpstr>
      <vt:lpstr>RAST/PAD IZVOZA RH OD 2008 – 2014.* godine</vt:lpstr>
      <vt:lpstr>KONSOLIDIRANA DOBIT 2010 – 2013. godine</vt:lpstr>
      <vt:lpstr>RH – IZVOZ / UVOZ ROBA (2009. – 2013.)</vt:lpstr>
      <vt:lpstr>DA LI IZVOZ RASTE kako to pokazuju podaci DZS</vt:lpstr>
      <vt:lpstr>DA LI IZVOZ RASTE kako to pokazuju podaci DZS</vt:lpstr>
      <vt:lpstr>DA LI IZVOZ ZNAČAJNIJE RASTE?</vt:lpstr>
      <vt:lpstr>DA LI IZVOZ ZNAČAJNIJE RASTE?</vt:lpstr>
      <vt:lpstr>DA LI IZVOZIMO PROIZVODE VIŠE SLOŽENOSTI</vt:lpstr>
      <vt:lpstr>DA LI IZVOZIMO PROIZVODE VIŠE SLOŽENOSTI</vt:lpstr>
      <vt:lpstr>ŠTO HRVATSKI IZVOZNICI OČEKUJU  U 2015. GODINI  OD FINANCIJSKOG SEKTORA</vt:lpstr>
      <vt:lpstr>- Nastavak -</vt:lpstr>
      <vt:lpstr>- Nastavak -</vt:lpstr>
      <vt:lpstr>Zaključak</vt:lpstr>
      <vt:lpstr>Hvala!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POSLOVNI SKUP</dc:title>
  <dc:creator>Kristina</dc:creator>
  <cp:lastModifiedBy>Goran Matosic</cp:lastModifiedBy>
  <cp:revision>157</cp:revision>
  <cp:lastPrinted>2014-10-14T08:31:12Z</cp:lastPrinted>
  <dcterms:created xsi:type="dcterms:W3CDTF">2010-11-03T15:04:28Z</dcterms:created>
  <dcterms:modified xsi:type="dcterms:W3CDTF">2014-10-14T19:47:46Z</dcterms:modified>
</cp:coreProperties>
</file>