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sldIdLst>
    <p:sldId id="258" r:id="rId3"/>
    <p:sldId id="260" r:id="rId4"/>
    <p:sldId id="266" r:id="rId5"/>
    <p:sldId id="265" r:id="rId6"/>
    <p:sldId id="264" r:id="rId7"/>
    <p:sldId id="271" r:id="rId8"/>
    <p:sldId id="272" r:id="rId9"/>
    <p:sldId id="26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57913677967008"/>
          <c:y val="0.15224127776782226"/>
          <c:w val="0.61732061449343856"/>
          <c:h val="0.58471110422428696"/>
        </c:manualLayout>
      </c:layout>
      <c:barChart>
        <c:barDir val="col"/>
        <c:grouping val="stacked"/>
        <c:varyColors val="0"/>
        <c:ser>
          <c:idx val="0"/>
          <c:order val="0"/>
          <c:tx>
            <c:v>Izvoz</c:v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numRef>
              <c:f>Sheet1!$C$1:$P$1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Sheet1!$C$2:$P$2</c:f>
              <c:numCache>
                <c:formatCode>#,##0</c:formatCode>
                <c:ptCount val="14"/>
                <c:pt idx="0">
                  <c:v>8.9280000000000008</c:v>
                </c:pt>
                <c:pt idx="1">
                  <c:v>10.064</c:v>
                </c:pt>
                <c:pt idx="2">
                  <c:v>12.24</c:v>
                </c:pt>
                <c:pt idx="3">
                  <c:v>13.837999999999999</c:v>
                </c:pt>
                <c:pt idx="4">
                  <c:v>21.4</c:v>
                </c:pt>
                <c:pt idx="5">
                  <c:v>20.163</c:v>
                </c:pt>
                <c:pt idx="6" formatCode="General">
                  <c:v>18.334</c:v>
                </c:pt>
                <c:pt idx="7" formatCode="General">
                  <c:v>16.876999999999999</c:v>
                </c:pt>
                <c:pt idx="8" formatCode="General">
                  <c:v>22.7</c:v>
                </c:pt>
                <c:pt idx="9" formatCode="General">
                  <c:v>19.399999999999999</c:v>
                </c:pt>
                <c:pt idx="10" formatCode="General">
                  <c:v>19.399999999999999</c:v>
                </c:pt>
                <c:pt idx="11" formatCode="General">
                  <c:v>20.9</c:v>
                </c:pt>
                <c:pt idx="12" formatCode="General">
                  <c:v>19.324000000000002</c:v>
                </c:pt>
                <c:pt idx="13" formatCode="General">
                  <c:v>19.065999999999999</c:v>
                </c:pt>
              </c:numCache>
            </c:numRef>
          </c:val>
        </c:ser>
        <c:ser>
          <c:idx val="1"/>
          <c:order val="1"/>
          <c:tx>
            <c:v>Domaće tržište</c:v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numRef>
              <c:f>Sheet1!$C$1:$P$1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Sheet1!$C$3:$P$3</c:f>
              <c:numCache>
                <c:formatCode>#,##0</c:formatCode>
                <c:ptCount val="14"/>
                <c:pt idx="0">
                  <c:v>5.4720000000000004</c:v>
                </c:pt>
                <c:pt idx="1">
                  <c:v>4.7359999999999998</c:v>
                </c:pt>
                <c:pt idx="2">
                  <c:v>4.76</c:v>
                </c:pt>
                <c:pt idx="3">
                  <c:v>4.8620000000000001</c:v>
                </c:pt>
                <c:pt idx="4">
                  <c:v>3.746</c:v>
                </c:pt>
                <c:pt idx="5">
                  <c:v>5.5</c:v>
                </c:pt>
                <c:pt idx="6" formatCode="General">
                  <c:v>3.492</c:v>
                </c:pt>
                <c:pt idx="7" formatCode="General">
                  <c:v>3.7879999999999998</c:v>
                </c:pt>
                <c:pt idx="8" formatCode="General">
                  <c:v>4.7</c:v>
                </c:pt>
                <c:pt idx="9" formatCode="General">
                  <c:v>6.1</c:v>
                </c:pt>
                <c:pt idx="10" formatCode="General">
                  <c:v>5.0999999999999996</c:v>
                </c:pt>
                <c:pt idx="11" formatCode="General">
                  <c:v>5.5</c:v>
                </c:pt>
                <c:pt idx="12" formatCode="General">
                  <c:v>6.1379999999999981</c:v>
                </c:pt>
                <c:pt idx="13" formatCode="General">
                  <c:v>3.5840000000000001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100"/>
        <c:axId val="34540160"/>
        <c:axId val="34541952"/>
      </c:barChart>
      <c:catAx>
        <c:axId val="345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 rot="-2700000" vert="horz"/>
          <a:lstStyle/>
          <a:p>
            <a:pPr>
              <a:defRPr i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454195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34541952"/>
        <c:scaling>
          <c:orientation val="minMax"/>
        </c:scaling>
        <c:delete val="0"/>
        <c:axPos val="l"/>
        <c:majorGridlines>
          <c:spPr>
            <a:ln w="1905">
              <a:solidFill>
                <a:schemeClr val="accent5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0" i="1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 b="0" i="1" dirty="0" smtClean="0">
                    <a:solidFill>
                      <a:schemeClr val="accent2"/>
                    </a:solidFill>
                  </a:rPr>
                  <a:t>mil. </a:t>
                </a:r>
                <a:r>
                  <a:rPr lang="hr-HR" b="0" i="1" dirty="0">
                    <a:solidFill>
                      <a:schemeClr val="accent2"/>
                    </a:solidFill>
                  </a:rPr>
                  <a:t>€</a:t>
                </a:r>
              </a:p>
            </c:rich>
          </c:tx>
          <c:layout>
            <c:manualLayout>
              <c:xMode val="edge"/>
              <c:yMode val="edge"/>
              <c:x val="0.1458255487693029"/>
              <c:y val="0.3333508767133274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 rot="0" vert="horz"/>
          <a:lstStyle/>
          <a:p>
            <a:pPr>
              <a:defRPr i="1">
                <a:solidFill>
                  <a:schemeClr val="accent2"/>
                </a:solidFill>
              </a:defRPr>
            </a:pPr>
            <a:endParaRPr lang="en-US"/>
          </a:p>
        </c:txPr>
        <c:crossAx val="3454016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2728843536490643"/>
          <c:y val="1.909722222222222E-2"/>
          <c:w val="0.366709649790528"/>
          <c:h val="8.0246331795296277E-2"/>
        </c:manualLayout>
      </c:layout>
      <c:overlay val="0"/>
      <c:txPr>
        <a:bodyPr/>
        <a:lstStyle/>
        <a:p>
          <a:pPr>
            <a:defRPr i="0">
              <a:solidFill>
                <a:schemeClr val="accent2"/>
              </a:solidFill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391C1-66C8-4FE4-BE4E-B6909C79D4E4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2532-A2B2-4C93-96D6-3EB010982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9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8D9FE-AB7C-4109-92E0-4DA074F40930}" type="slidenum">
              <a:rPr lang="hr-HR">
                <a:solidFill>
                  <a:prstClr val="black"/>
                </a:solidFill>
              </a:rPr>
              <a:pPr eaLnBrk="1" hangingPunct="1"/>
              <a:t>1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1A233B0-D378-414D-ABAE-A87B1C98F2F6}" type="slidenum">
              <a:rPr lang="en-US" altLang="sr-Latn-RS" sz="1200">
                <a:solidFill>
                  <a:prstClr val="black"/>
                </a:solidFill>
              </a:rPr>
              <a:pPr/>
              <a:t>3</a:t>
            </a:fld>
            <a:endParaRPr lang="en-US" altLang="sr-Latn-RS" sz="120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1A233B0-D378-414D-ABAE-A87B1C98F2F6}" type="slidenum">
              <a:rPr lang="en-US" altLang="sr-Latn-RS" sz="1200">
                <a:solidFill>
                  <a:prstClr val="black"/>
                </a:solidFill>
              </a:rPr>
              <a:pPr/>
              <a:t>5</a:t>
            </a:fld>
            <a:endParaRPr lang="en-US" altLang="sr-Latn-RS" sz="120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8D9FE-AB7C-4109-92E0-4DA074F40930}" type="slidenum">
              <a:rPr lang="hr-HR">
                <a:solidFill>
                  <a:prstClr val="black"/>
                </a:solidFill>
              </a:rPr>
              <a:pPr eaLnBrk="1" hangingPunct="1"/>
              <a:t>9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4198-B3C3-4C65-9FBC-12626DCC1512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DCC8-872C-4521-AEBC-62D5E67101A4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417F-3EE0-4024-A276-79BC5F8A3C26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6AF0-CD37-45D2-B50F-502BA57496D7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9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404813"/>
            <a:ext cx="2020888" cy="5749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404813"/>
            <a:ext cx="5911850" cy="5749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185D-2CCD-4A4A-849A-0FEBE652C71D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1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8085138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628775"/>
            <a:ext cx="8064500" cy="4525963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1DF77-3469-4D69-9EF1-E754EE66C34E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8085138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628775"/>
            <a:ext cx="39560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3967163"/>
            <a:ext cx="39560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3DA0-0EE4-4D53-B3C3-8B5EB785FA50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A413-5C83-42E0-9E8C-3C90B61EEFF7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9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4AEEB-0DCF-4377-BB28-1E7D8DC3E8D6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1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6520-654F-4905-B72B-17BA9DE4A38D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5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83F2-23D4-4435-9740-D782BB34C755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D37E-C589-4730-AD11-37F3BCDD1F7B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54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0FC4-B403-40FF-AE30-AA3EA55657E4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4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BFFB-602B-41BF-884D-3AB24590433B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62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81D9-474E-4F58-A335-FBB7F6DE974A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71BE-B395-4E1A-ADBE-E449E7D46786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4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7A36-E9B8-45EC-A3C3-A1E28881A8D9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685E-1AAA-4C20-88A5-C048F5883FDE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74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878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B430-C64F-40B0-89BD-083FC7D19453}" type="slidenum">
              <a:rPr lang="en-US">
                <a:solidFill>
                  <a:srgbClr val="7878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9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3F47-22CB-4C3E-A88C-7B4E3DF388AC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6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93FE-FC8F-468B-B173-1E895EB59842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0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BEF8-5662-4D98-A421-141A339214C0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9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D3A52-F2E2-4BB7-9DBA-A294A252682E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42B4-AE7C-41EA-93F3-65C6E833C292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8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158A-6001-431D-91A5-D54306CD38D5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6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D5FF-0847-45A4-BC78-8003FBEBB51A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4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064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E87C3-6CED-41E5-971F-4CAE57A7E854}" type="slidenum">
              <a:rPr lang="hr-H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87878"/>
              </a:solidFill>
              <a:latin typeface="Arial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87878"/>
              </a:solidFill>
              <a:latin typeface="Arial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9C1D52-8866-4447-979F-F032AB0491BB}" type="slidenum">
              <a:rPr lang="en-US">
                <a:solidFill>
                  <a:srgbClr val="787878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78787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/>
          <a:p>
            <a:pPr algn="ctr"/>
            <a:r>
              <a:rPr lang="hr-HR" sz="2000" dirty="0" smtClean="0"/>
              <a:t>KAKO SMO POSTALI USPJEŠAN IZVOZNIK?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1800" dirty="0" smtClean="0"/>
              <a:t>KONČAR-Mjerni transformatori d.d.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9012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informacije o Društvu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501007"/>
            <a:ext cx="8064500" cy="2653731"/>
          </a:xfrm>
        </p:spPr>
        <p:txBody>
          <a:bodyPr/>
          <a:lstStyle/>
          <a:p>
            <a:pPr lvl="0" algn="just" eaLnBrk="1" hangingPunct="1">
              <a:buClr>
                <a:srgbClr val="96B9E1"/>
              </a:buClr>
              <a:buFontTx/>
              <a:buChar char="-"/>
            </a:pPr>
            <a:endParaRPr lang="hr-HR" altLang="en-US" dirty="0" smtClean="0">
              <a:solidFill>
                <a:srgbClr val="000066"/>
              </a:solidFill>
            </a:endParaRP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 smtClean="0">
                <a:solidFill>
                  <a:srgbClr val="000066"/>
                </a:solidFill>
              </a:rPr>
              <a:t>dio </a:t>
            </a:r>
            <a:r>
              <a:rPr lang="hr-HR" altLang="en-US" dirty="0">
                <a:solidFill>
                  <a:srgbClr val="000066"/>
                </a:solidFill>
              </a:rPr>
              <a:t>Grupe KONČAR u poslovnom području energetike i transporta</a:t>
            </a: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>
                <a:solidFill>
                  <a:srgbClr val="000066"/>
                </a:solidFill>
              </a:rPr>
              <a:t>pod današnjim imenom registrirani 1991.; od 1947. do 1991. poslovali unutar SOUR Rade Končar</a:t>
            </a: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>
                <a:solidFill>
                  <a:srgbClr val="000066"/>
                </a:solidFill>
              </a:rPr>
              <a:t>osnovna djelatnost: projektiranje, proizvodnja i servisiranje mjernih transformatora</a:t>
            </a: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 smtClean="0">
                <a:solidFill>
                  <a:srgbClr val="000066"/>
                </a:solidFill>
              </a:rPr>
              <a:t>245 zaposlenika (prosječna životna dob 43 godine; prosječan staž 20 godina)</a:t>
            </a:r>
            <a:endParaRPr lang="hr-HR" altLang="en-US" dirty="0">
              <a:solidFill>
                <a:srgbClr val="000066"/>
              </a:solidFill>
            </a:endParaRP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>
                <a:solidFill>
                  <a:srgbClr val="000066"/>
                </a:solidFill>
              </a:rPr>
              <a:t>realizacija u </a:t>
            </a:r>
            <a:r>
              <a:rPr lang="hr-HR" altLang="en-US" dirty="0" smtClean="0">
                <a:solidFill>
                  <a:srgbClr val="000066"/>
                </a:solidFill>
              </a:rPr>
              <a:t>2016. </a:t>
            </a:r>
            <a:r>
              <a:rPr lang="hr-HR" altLang="en-US" dirty="0">
                <a:solidFill>
                  <a:srgbClr val="000066"/>
                </a:solidFill>
              </a:rPr>
              <a:t>godini: </a:t>
            </a:r>
            <a:r>
              <a:rPr lang="hr-HR" altLang="en-US" dirty="0" smtClean="0">
                <a:solidFill>
                  <a:srgbClr val="000066"/>
                </a:solidFill>
              </a:rPr>
              <a:t>22.651.350,00 EUR (84% </a:t>
            </a:r>
            <a:r>
              <a:rPr lang="hr-HR" altLang="en-US" dirty="0">
                <a:solidFill>
                  <a:srgbClr val="000066"/>
                </a:solidFill>
              </a:rPr>
              <a:t>u izvozu)</a:t>
            </a: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>
                <a:solidFill>
                  <a:srgbClr val="000066"/>
                </a:solidFill>
              </a:rPr>
              <a:t>najznačajnija tržišta u </a:t>
            </a:r>
            <a:r>
              <a:rPr lang="hr-HR" altLang="en-US" dirty="0" smtClean="0">
                <a:solidFill>
                  <a:srgbClr val="000066"/>
                </a:solidFill>
              </a:rPr>
              <a:t>2016. </a:t>
            </a:r>
            <a:r>
              <a:rPr lang="hr-HR" altLang="en-US" dirty="0">
                <a:solidFill>
                  <a:srgbClr val="000066"/>
                </a:solidFill>
              </a:rPr>
              <a:t>godini: </a:t>
            </a:r>
            <a:r>
              <a:rPr lang="hr-HR" altLang="en-US" dirty="0" smtClean="0">
                <a:solidFill>
                  <a:srgbClr val="000066"/>
                </a:solidFill>
              </a:rPr>
              <a:t>Poljska</a:t>
            </a:r>
            <a:r>
              <a:rPr lang="hr-HR" altLang="en-US" dirty="0">
                <a:solidFill>
                  <a:srgbClr val="000066"/>
                </a:solidFill>
              </a:rPr>
              <a:t>, </a:t>
            </a:r>
            <a:r>
              <a:rPr lang="hr-HR" altLang="en-US" dirty="0" smtClean="0">
                <a:solidFill>
                  <a:srgbClr val="000066"/>
                </a:solidFill>
              </a:rPr>
              <a:t>Australija, Saudijska Arabija, Kanada (50 zemalja)</a:t>
            </a:r>
            <a:endParaRPr lang="hr-HR" altLang="en-US" dirty="0">
              <a:solidFill>
                <a:srgbClr val="000066"/>
              </a:solidFill>
            </a:endParaRPr>
          </a:p>
          <a:p>
            <a:pPr lvl="0" algn="just" eaLnBrk="1" hangingPunct="1">
              <a:buClr>
                <a:srgbClr val="96B9E1"/>
              </a:buClr>
              <a:buFontTx/>
              <a:buChar char="-"/>
            </a:pPr>
            <a:r>
              <a:rPr lang="hr-HR" altLang="en-US" dirty="0">
                <a:solidFill>
                  <a:srgbClr val="000066"/>
                </a:solidFill>
              </a:rPr>
              <a:t>iskustva u poslovanju s inozemstvom: direktan izvoz, transfer </a:t>
            </a:r>
            <a:r>
              <a:rPr lang="hr-HR" altLang="en-US" dirty="0" err="1">
                <a:solidFill>
                  <a:srgbClr val="000066"/>
                </a:solidFill>
              </a:rPr>
              <a:t>know</a:t>
            </a:r>
            <a:r>
              <a:rPr lang="hr-HR" altLang="en-US" dirty="0">
                <a:solidFill>
                  <a:srgbClr val="000066"/>
                </a:solidFill>
              </a:rPr>
              <a:t>-how (2 projekta), </a:t>
            </a:r>
            <a:r>
              <a:rPr lang="hr-HR" altLang="en-US" dirty="0" err="1">
                <a:solidFill>
                  <a:srgbClr val="000066"/>
                </a:solidFill>
              </a:rPr>
              <a:t>joint</a:t>
            </a:r>
            <a:r>
              <a:rPr lang="hr-HR" altLang="en-US" dirty="0">
                <a:solidFill>
                  <a:srgbClr val="000066"/>
                </a:solidFill>
              </a:rPr>
              <a:t>-</a:t>
            </a:r>
            <a:r>
              <a:rPr lang="hr-HR" altLang="en-US" dirty="0" err="1">
                <a:solidFill>
                  <a:srgbClr val="000066"/>
                </a:solidFill>
              </a:rPr>
              <a:t>venture</a:t>
            </a:r>
            <a:r>
              <a:rPr lang="hr-HR" altLang="en-US" dirty="0">
                <a:solidFill>
                  <a:srgbClr val="000066"/>
                </a:solidFill>
              </a:rPr>
              <a:t> s kineskim partnerom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\\MAINFRAME2\P r o d a j a\WEB\REDIZAJN 2012\MATERIJALI PO CJELINAMA\KONTAKT\Naša lokacij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77952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4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spect="1" noChangeArrowheads="1"/>
          </p:cNvSpPr>
          <p:nvPr/>
        </p:nvSpPr>
        <p:spPr bwMode="auto">
          <a:xfrm>
            <a:off x="650875" y="1337894"/>
            <a:ext cx="7696199" cy="46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dirty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50874" y="620688"/>
            <a:ext cx="80255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700" b="1" kern="0" dirty="0">
                <a:solidFill>
                  <a:srgbClr val="1E2864"/>
                </a:solidFill>
                <a:latin typeface="Arial"/>
              </a:rPr>
              <a:t>Izvoz našeg Društva </a:t>
            </a:r>
            <a:r>
              <a:rPr lang="hr-HR" sz="2700" b="1" kern="0" dirty="0" smtClean="0">
                <a:solidFill>
                  <a:srgbClr val="1E2864"/>
                </a:solidFill>
                <a:latin typeface="Arial"/>
              </a:rPr>
              <a:t>brojkama</a:t>
            </a:r>
            <a:endParaRPr lang="en-GB" altLang="sr-Latn-RS" b="1" dirty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87842"/>
              </p:ext>
            </p:extLst>
          </p:nvPr>
        </p:nvGraphicFramePr>
        <p:xfrm>
          <a:off x="-27783" y="1700808"/>
          <a:ext cx="8836026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36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Izvoz našeg Društva riječima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7"/>
            <a:ext cx="8064500" cy="51020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Albanija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Alžir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Argentina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Australija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Austrija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Belgija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Bjelorusija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Bolivija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Bosna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Hercegovina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Brazil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Bugarska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Cipar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Crna</a:t>
            </a:r>
            <a:r>
              <a:rPr lang="en-US" dirty="0" smtClean="0">
                <a:solidFill>
                  <a:schemeClr val="tx2"/>
                </a:solidFill>
              </a:rPr>
              <a:t> Gora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Češka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Čile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Dominikanska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Republika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Egipat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Estonija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Etiopija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Filipini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Finska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Grčka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Gvineja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Indija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Indonezija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Irak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Iran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Island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Italija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Izrael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Japan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Jemen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Jordan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Južna</a:t>
            </a:r>
            <a:r>
              <a:rPr lang="en-US" dirty="0" smtClean="0">
                <a:solidFill>
                  <a:schemeClr val="tx2"/>
                </a:solidFill>
              </a:rPr>
              <a:t> Korea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Južnoafrička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Republika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Kanada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Katar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Kazahstan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Kina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Kolumbija</a:t>
            </a:r>
            <a:r>
              <a:rPr lang="hr-HR" dirty="0" smtClean="0">
                <a:solidFill>
                  <a:schemeClr val="tx2"/>
                </a:solidFill>
              </a:rPr>
              <a:t>. Kongo, Kosovo, Kostarika, Latvija, Libanon, Litva, Mađarska, Makedonija, Malezija, Mauricius, Meksiko, Mianmar, Namibija, Nigerija, Norveška, Novi Zeland, Njemačka, Oman, Pakistan, Panama, Peru, Poljska, Portugal, Rumunjska, Rusija, Salvador, Saudijska Arabija, Singapur, Sirija, Sjedinjene </a:t>
            </a:r>
            <a:r>
              <a:rPr lang="hr-HR" dirty="0">
                <a:solidFill>
                  <a:schemeClr val="tx2"/>
                </a:solidFill>
              </a:rPr>
              <a:t>Američke </a:t>
            </a:r>
            <a:r>
              <a:rPr lang="hr-HR" dirty="0" smtClean="0">
                <a:solidFill>
                  <a:schemeClr val="tx2"/>
                </a:solidFill>
              </a:rPr>
              <a:t>Države, Slovačka, Slovenija, Srbija, Sudan, Španjolska, </a:t>
            </a:r>
            <a:r>
              <a:rPr lang="hr-HR" dirty="0" err="1" smtClean="0">
                <a:solidFill>
                  <a:schemeClr val="tx2"/>
                </a:solidFill>
              </a:rPr>
              <a:t>Šri</a:t>
            </a:r>
            <a:r>
              <a:rPr lang="hr-HR" dirty="0" smtClean="0">
                <a:solidFill>
                  <a:schemeClr val="tx2"/>
                </a:solidFill>
              </a:rPr>
              <a:t> Lanka, Švedska, Švicarska, Tajland, Tajvan, Tasmanija, </a:t>
            </a:r>
            <a:r>
              <a:rPr lang="hr-HR" dirty="0">
                <a:solidFill>
                  <a:schemeClr val="tx2"/>
                </a:solidFill>
                <a:ea typeface="Times New Roman"/>
              </a:rPr>
              <a:t>Trinidad i </a:t>
            </a:r>
            <a:r>
              <a:rPr lang="hr-HR" dirty="0" smtClean="0">
                <a:solidFill>
                  <a:schemeClr val="tx2"/>
                </a:solidFill>
                <a:ea typeface="Times New Roman"/>
              </a:rPr>
              <a:t>Tobago, Turska, Uganda, Ujedinjeni </a:t>
            </a:r>
            <a:r>
              <a:rPr lang="hr-HR" dirty="0">
                <a:solidFill>
                  <a:schemeClr val="tx2"/>
                </a:solidFill>
                <a:ea typeface="Times New Roman"/>
              </a:rPr>
              <a:t>Arapski </a:t>
            </a:r>
            <a:r>
              <a:rPr lang="hr-HR" dirty="0" smtClean="0">
                <a:solidFill>
                  <a:schemeClr val="tx2"/>
                </a:solidFill>
                <a:ea typeface="Times New Roman"/>
              </a:rPr>
              <a:t>Emirati, Ujedinjeno Kraljevstvo, Ukrajina, Urugvaj, Venezuela, Vijetnam, </a:t>
            </a:r>
            <a:r>
              <a:rPr lang="hr-HR" dirty="0" err="1" smtClean="0">
                <a:solidFill>
                  <a:schemeClr val="tx2"/>
                </a:solidFill>
                <a:ea typeface="Times New Roman"/>
              </a:rPr>
              <a:t>Zair</a:t>
            </a:r>
            <a:r>
              <a:rPr lang="hr-HR" dirty="0" smtClean="0">
                <a:solidFill>
                  <a:schemeClr val="tx2"/>
                </a:solidFill>
                <a:ea typeface="Times New Roman"/>
              </a:rPr>
              <a:t>, </a:t>
            </a:r>
            <a:r>
              <a:rPr lang="hr-HR" dirty="0">
                <a:solidFill>
                  <a:schemeClr val="tx2"/>
                </a:solidFill>
                <a:ea typeface="Times New Roman"/>
              </a:rPr>
              <a:t> </a:t>
            </a:r>
            <a:r>
              <a:rPr lang="hr-HR" dirty="0" smtClean="0">
                <a:solidFill>
                  <a:schemeClr val="tx2"/>
                </a:solidFill>
                <a:ea typeface="Times New Roman"/>
              </a:rPr>
              <a:t>Zimbabve</a:t>
            </a:r>
            <a:endParaRPr lang="en-US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spect="1" noChangeArrowheads="1"/>
          </p:cNvSpPr>
          <p:nvPr/>
        </p:nvSpPr>
        <p:spPr bwMode="auto">
          <a:xfrm>
            <a:off x="650875" y="1337894"/>
            <a:ext cx="7696199" cy="46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b="1" dirty="0" smtClean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sr-Latn-RS" sz="1800" dirty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50875" y="620688"/>
            <a:ext cx="80891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700" b="1" kern="0" dirty="0">
                <a:solidFill>
                  <a:srgbClr val="1E2864"/>
                </a:solidFill>
                <a:latin typeface="Arial"/>
                <a:ea typeface="+mj-ea"/>
                <a:cs typeface="+mj-cs"/>
              </a:rPr>
              <a:t>Izvoz našeg Društva u slici</a:t>
            </a:r>
            <a:endParaRPr lang="en-GB" altLang="sr-Latn-RS" b="1" dirty="0">
              <a:solidFill>
                <a:srgbClr val="1E2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Rectangle 5"/>
          <p:cNvSpPr>
            <a:spLocks noChangeAspect="1" noChangeArrowheads="1"/>
          </p:cNvSpPr>
          <p:nvPr/>
        </p:nvSpPr>
        <p:spPr bwMode="auto">
          <a:xfrm>
            <a:off x="395288" y="1412875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09600" indent="-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333399"/>
              </a:solidFill>
              <a:latin typeface="Arial" charset="0"/>
              <a:ea typeface="Osaka" pitchFamily="1" charset="-128"/>
            </a:endParaRPr>
          </a:p>
        </p:txBody>
      </p:sp>
      <p:sp>
        <p:nvSpPr>
          <p:cNvPr id="205" name="Freeform 321"/>
          <p:cNvSpPr>
            <a:spLocks/>
          </p:cNvSpPr>
          <p:nvPr/>
        </p:nvSpPr>
        <p:spPr bwMode="auto">
          <a:xfrm rot="730076">
            <a:off x="4227513" y="3387750"/>
            <a:ext cx="360362" cy="282575"/>
          </a:xfrm>
          <a:custGeom>
            <a:avLst/>
            <a:gdLst>
              <a:gd name="T0" fmla="*/ 426164101 w 10000"/>
              <a:gd name="T1" fmla="*/ 33234648 h 10009"/>
              <a:gd name="T2" fmla="*/ 408082289 w 10000"/>
              <a:gd name="T3" fmla="*/ 32290934 h 10009"/>
              <a:gd name="T4" fmla="*/ 362807633 w 10000"/>
              <a:gd name="T5" fmla="*/ 28740862 h 10009"/>
              <a:gd name="T6" fmla="*/ 339258661 w 10000"/>
              <a:gd name="T7" fmla="*/ 30156419 h 10009"/>
              <a:gd name="T8" fmla="*/ 326642675 w 10000"/>
              <a:gd name="T9" fmla="*/ 30156419 h 10009"/>
              <a:gd name="T10" fmla="*/ 309215389 w 10000"/>
              <a:gd name="T11" fmla="*/ 16494176 h 10009"/>
              <a:gd name="T12" fmla="*/ 163298617 w 10000"/>
              <a:gd name="T13" fmla="*/ 202452 h 10009"/>
              <a:gd name="T14" fmla="*/ 87933914 w 10000"/>
              <a:gd name="T15" fmla="*/ 7685170 h 10009"/>
              <a:gd name="T16" fmla="*/ 62843529 w 10000"/>
              <a:gd name="T17" fmla="*/ 202452 h 10009"/>
              <a:gd name="T18" fmla="*/ 37659631 w 10000"/>
              <a:gd name="T19" fmla="*/ 7685170 h 10009"/>
              <a:gd name="T20" fmla="*/ 0 w 10000"/>
              <a:gd name="T21" fmla="*/ 22673701 h 10009"/>
              <a:gd name="T22" fmla="*/ 25137159 w 10000"/>
              <a:gd name="T23" fmla="*/ 60132717 h 10009"/>
              <a:gd name="T24" fmla="*/ 50274283 w 10000"/>
              <a:gd name="T25" fmla="*/ 45144977 h 10009"/>
              <a:gd name="T26" fmla="*/ 100501863 w 10000"/>
              <a:gd name="T27" fmla="*/ 52627695 h 10009"/>
              <a:gd name="T28" fmla="*/ 113117812 w 10000"/>
              <a:gd name="T29" fmla="*/ 60132717 h 10009"/>
              <a:gd name="T30" fmla="*/ 113117812 w 10000"/>
              <a:gd name="T31" fmla="*/ 60132717 h 10009"/>
              <a:gd name="T32" fmla="*/ 125592247 w 10000"/>
              <a:gd name="T33" fmla="*/ 67616225 h 10009"/>
              <a:gd name="T34" fmla="*/ 113117812 w 10000"/>
              <a:gd name="T35" fmla="*/ 90086683 h 10009"/>
              <a:gd name="T36" fmla="*/ 100501863 w 10000"/>
              <a:gd name="T37" fmla="*/ 127546490 h 10009"/>
              <a:gd name="T38" fmla="*/ 87933914 w 10000"/>
              <a:gd name="T39" fmla="*/ 150017738 h 10009"/>
              <a:gd name="T40" fmla="*/ 87933914 w 10000"/>
              <a:gd name="T41" fmla="*/ 164983174 h 10009"/>
              <a:gd name="T42" fmla="*/ 88027428 w 10000"/>
              <a:gd name="T43" fmla="*/ 168915820 h 10009"/>
              <a:gd name="T44" fmla="*/ 87933914 w 10000"/>
              <a:gd name="T45" fmla="*/ 172489014 h 10009"/>
              <a:gd name="T46" fmla="*/ 87933914 w 10000"/>
              <a:gd name="T47" fmla="*/ 179971704 h 10009"/>
              <a:gd name="T48" fmla="*/ 75364703 w 10000"/>
              <a:gd name="T49" fmla="*/ 202442981 h 10009"/>
              <a:gd name="T50" fmla="*/ 100501863 w 10000"/>
              <a:gd name="T51" fmla="*/ 202442981 h 10009"/>
              <a:gd name="T52" fmla="*/ 150776145 w 10000"/>
              <a:gd name="T53" fmla="*/ 224914229 h 10009"/>
              <a:gd name="T54" fmla="*/ 226140849 w 10000"/>
              <a:gd name="T55" fmla="*/ 209925699 h 10009"/>
              <a:gd name="T56" fmla="*/ 301505552 w 10000"/>
              <a:gd name="T57" fmla="*/ 202442981 h 10009"/>
              <a:gd name="T58" fmla="*/ 339258661 w 10000"/>
              <a:gd name="T59" fmla="*/ 172489014 h 10009"/>
              <a:gd name="T60" fmla="*/ 376916994 w 10000"/>
              <a:gd name="T61" fmla="*/ 142512716 h 10009"/>
              <a:gd name="T62" fmla="*/ 376916994 w 10000"/>
              <a:gd name="T63" fmla="*/ 127546490 h 10009"/>
              <a:gd name="T64" fmla="*/ 412193659 w 10000"/>
              <a:gd name="T65" fmla="*/ 87817472 h 10009"/>
              <a:gd name="T66" fmla="*/ 429341773 w 10000"/>
              <a:gd name="T67" fmla="*/ 83165896 h 10009"/>
              <a:gd name="T68" fmla="*/ 435368612 w 10000"/>
              <a:gd name="T69" fmla="*/ 80738868 h 10009"/>
              <a:gd name="T70" fmla="*/ 439900776 w 10000"/>
              <a:gd name="T71" fmla="*/ 78491989 h 10009"/>
              <a:gd name="T72" fmla="*/ 465785903 w 10000"/>
              <a:gd name="T73" fmla="*/ 63975302 h 10009"/>
              <a:gd name="T74" fmla="*/ 457094332 w 10000"/>
              <a:gd name="T75" fmla="*/ 39369538 h 10009"/>
              <a:gd name="T76" fmla="*/ 455739875 w 10000"/>
              <a:gd name="T77" fmla="*/ 35908735 h 10009"/>
              <a:gd name="T78" fmla="*/ 446722357 w 10000"/>
              <a:gd name="T79" fmla="*/ 35819466 h 10009"/>
              <a:gd name="T80" fmla="*/ 426164101 w 10000"/>
              <a:gd name="T81" fmla="*/ 33234648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6" name="Freeform 322"/>
          <p:cNvSpPr>
            <a:spLocks/>
          </p:cNvSpPr>
          <p:nvPr/>
        </p:nvSpPr>
        <p:spPr bwMode="auto">
          <a:xfrm rot="926903">
            <a:off x="4237038" y="3406800"/>
            <a:ext cx="90487" cy="198437"/>
          </a:xfrm>
          <a:custGeom>
            <a:avLst/>
            <a:gdLst>
              <a:gd name="T0" fmla="*/ 5203165 w 10000"/>
              <a:gd name="T1" fmla="*/ 55889666 h 10437"/>
              <a:gd name="T2" fmla="*/ 5203165 w 10000"/>
              <a:gd name="T3" fmla="*/ 52637007 h 10437"/>
              <a:gd name="T4" fmla="*/ 5387551 w 10000"/>
              <a:gd name="T5" fmla="*/ 46351799 h 10437"/>
              <a:gd name="T6" fmla="*/ 5946543 w 10000"/>
              <a:gd name="T7" fmla="*/ 39611862 h 10437"/>
              <a:gd name="T8" fmla="*/ 5946543 w 10000"/>
              <a:gd name="T9" fmla="*/ 36359184 h 10437"/>
              <a:gd name="T10" fmla="*/ 6172444 w 10000"/>
              <a:gd name="T11" fmla="*/ 28565155 h 10437"/>
              <a:gd name="T12" fmla="*/ 6689840 w 10000"/>
              <a:gd name="T13" fmla="*/ 23334419 h 10437"/>
              <a:gd name="T14" fmla="*/ 6802098 w 10000"/>
              <a:gd name="T15" fmla="*/ 16987401 h 10437"/>
              <a:gd name="T16" fmla="*/ 7433136 w 10000"/>
              <a:gd name="T17" fmla="*/ 10309636 h 10437"/>
              <a:gd name="T18" fmla="*/ 6689840 w 10000"/>
              <a:gd name="T19" fmla="*/ 7056976 h 10437"/>
              <a:gd name="T20" fmla="*/ 5946543 w 10000"/>
              <a:gd name="T21" fmla="*/ 3252678 h 10437"/>
              <a:gd name="T22" fmla="*/ 3716573 w 10000"/>
              <a:gd name="T23" fmla="*/ 0 h 10437"/>
              <a:gd name="T24" fmla="*/ 2229971 w 10000"/>
              <a:gd name="T25" fmla="*/ 3252678 h 10437"/>
              <a:gd name="T26" fmla="*/ 1486593 w 10000"/>
              <a:gd name="T27" fmla="*/ 7056976 h 10437"/>
              <a:gd name="T28" fmla="*/ 918027 w 10000"/>
              <a:gd name="T29" fmla="*/ 9848023 h 10437"/>
              <a:gd name="T30" fmla="*/ 1486593 w 10000"/>
              <a:gd name="T31" fmla="*/ 20074877 h 10437"/>
              <a:gd name="T32" fmla="*/ 1486593 w 10000"/>
              <a:gd name="T33" fmla="*/ 33099660 h 10437"/>
              <a:gd name="T34" fmla="*/ 170224 w 10000"/>
              <a:gd name="T35" fmla="*/ 42768374 h 10437"/>
              <a:gd name="T36" fmla="*/ 0 w 10000"/>
              <a:gd name="T37" fmla="*/ 49377103 h 10437"/>
              <a:gd name="T38" fmla="*/ 483164 w 10000"/>
              <a:gd name="T39" fmla="*/ 53195128 h 10437"/>
              <a:gd name="T40" fmla="*/ 1486593 w 10000"/>
              <a:gd name="T41" fmla="*/ 52637007 h 10437"/>
              <a:gd name="T42" fmla="*/ 842208 w 10000"/>
              <a:gd name="T43" fmla="*/ 71650188 h 10437"/>
              <a:gd name="T44" fmla="*/ 4818903 w 10000"/>
              <a:gd name="T45" fmla="*/ 71926007 h 10437"/>
              <a:gd name="T46" fmla="*/ 5335475 w 10000"/>
              <a:gd name="T47" fmla="*/ 64986150 h 10437"/>
              <a:gd name="T48" fmla="*/ 5203165 w 10000"/>
              <a:gd name="T49" fmla="*/ 62401868 h 10437"/>
              <a:gd name="T50" fmla="*/ 5203165 w 10000"/>
              <a:gd name="T51" fmla="*/ 5588966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7" name="Freeform 341"/>
          <p:cNvSpPr>
            <a:spLocks/>
          </p:cNvSpPr>
          <p:nvPr/>
        </p:nvSpPr>
        <p:spPr bwMode="auto">
          <a:xfrm>
            <a:off x="4767263" y="3281387"/>
            <a:ext cx="190500" cy="84138"/>
          </a:xfrm>
          <a:custGeom>
            <a:avLst/>
            <a:gdLst>
              <a:gd name="T0" fmla="*/ 66415882 w 10000"/>
              <a:gd name="T1" fmla="*/ 3253953 h 10000"/>
              <a:gd name="T2" fmla="*/ 69306034 w 10000"/>
              <a:gd name="T3" fmla="*/ 2168926 h 10000"/>
              <a:gd name="T4" fmla="*/ 69306034 w 10000"/>
              <a:gd name="T5" fmla="*/ 2168926 h 10000"/>
              <a:gd name="T6" fmla="*/ 66415882 w 10000"/>
              <a:gd name="T7" fmla="*/ 1084463 h 10000"/>
              <a:gd name="T8" fmla="*/ 66415882 w 10000"/>
              <a:gd name="T9" fmla="*/ 542194 h 10000"/>
              <a:gd name="T10" fmla="*/ 63532969 w 10000"/>
              <a:gd name="T11" fmla="*/ 542194 h 10000"/>
              <a:gd name="T12" fmla="*/ 51979620 w 10000"/>
              <a:gd name="T13" fmla="*/ 0 h 10000"/>
              <a:gd name="T14" fmla="*/ 49089450 w 10000"/>
              <a:gd name="T15" fmla="*/ 542194 h 10000"/>
              <a:gd name="T16" fmla="*/ 40426253 w 10000"/>
              <a:gd name="T17" fmla="*/ 542194 h 10000"/>
              <a:gd name="T18" fmla="*/ 37542997 w 10000"/>
              <a:gd name="T19" fmla="*/ 1084463 h 10000"/>
              <a:gd name="T20" fmla="*/ 31763037 w 10000"/>
              <a:gd name="T21" fmla="*/ 1626657 h 10000"/>
              <a:gd name="T22" fmla="*/ 34653188 w 10000"/>
              <a:gd name="T23" fmla="*/ 2711120 h 10000"/>
              <a:gd name="T24" fmla="*/ 31763037 w 10000"/>
              <a:gd name="T25" fmla="*/ 3253953 h 10000"/>
              <a:gd name="T26" fmla="*/ 28879781 w 10000"/>
              <a:gd name="T27" fmla="*/ 3253953 h 10000"/>
              <a:gd name="T28" fmla="*/ 17326413 w 10000"/>
              <a:gd name="T29" fmla="*/ 3796155 h 10000"/>
              <a:gd name="T30" fmla="*/ 11553368 w 10000"/>
              <a:gd name="T31" fmla="*/ 3796155 h 10000"/>
              <a:gd name="T32" fmla="*/ 2890152 w 10000"/>
              <a:gd name="T33" fmla="*/ 3796155 h 10000"/>
              <a:gd name="T34" fmla="*/ 0 w 10000"/>
              <a:gd name="T35" fmla="*/ 3796155 h 10000"/>
              <a:gd name="T36" fmla="*/ 2890152 w 10000"/>
              <a:gd name="T37" fmla="*/ 4338416 h 10000"/>
              <a:gd name="T38" fmla="*/ 8663216 w 10000"/>
              <a:gd name="T39" fmla="*/ 5422879 h 10000"/>
              <a:gd name="T40" fmla="*/ 11553368 w 10000"/>
              <a:gd name="T41" fmla="*/ 5965081 h 10000"/>
              <a:gd name="T42" fmla="*/ 14436623 w 10000"/>
              <a:gd name="T43" fmla="*/ 5422879 h 10000"/>
              <a:gd name="T44" fmla="*/ 25989629 w 10000"/>
              <a:gd name="T45" fmla="*/ 5422879 h 10000"/>
              <a:gd name="T46" fmla="*/ 37542997 w 10000"/>
              <a:gd name="T47" fmla="*/ 5965081 h 10000"/>
              <a:gd name="T48" fmla="*/ 40426253 w 10000"/>
              <a:gd name="T49" fmla="*/ 5965081 h 10000"/>
              <a:gd name="T50" fmla="*/ 51979620 w 10000"/>
              <a:gd name="T51" fmla="*/ 5965081 h 10000"/>
              <a:gd name="T52" fmla="*/ 60642818 w 10000"/>
              <a:gd name="T53" fmla="*/ 4880618 h 10000"/>
              <a:gd name="T54" fmla="*/ 63532969 w 10000"/>
              <a:gd name="T55" fmla="*/ 4880618 h 10000"/>
              <a:gd name="T56" fmla="*/ 66415882 w 10000"/>
              <a:gd name="T57" fmla="*/ 3253953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8" name="Freeform 342"/>
          <p:cNvSpPr>
            <a:spLocks/>
          </p:cNvSpPr>
          <p:nvPr/>
        </p:nvSpPr>
        <p:spPr bwMode="auto">
          <a:xfrm rot="471028">
            <a:off x="4440238" y="3176612"/>
            <a:ext cx="304800" cy="293688"/>
          </a:xfrm>
          <a:custGeom>
            <a:avLst/>
            <a:gdLst>
              <a:gd name="T0" fmla="*/ 255899615 w 10043"/>
              <a:gd name="T1" fmla="*/ 182500249 h 10000"/>
              <a:gd name="T2" fmla="*/ 260305209 w 10043"/>
              <a:gd name="T3" fmla="*/ 166367556 h 10000"/>
              <a:gd name="T4" fmla="*/ 260305209 w 10043"/>
              <a:gd name="T5" fmla="*/ 154066199 h 10000"/>
              <a:gd name="T6" fmla="*/ 260305209 w 10043"/>
              <a:gd name="T7" fmla="*/ 154066199 h 10000"/>
              <a:gd name="T8" fmla="*/ 253121605 w 10043"/>
              <a:gd name="T9" fmla="*/ 141738968 h 10000"/>
              <a:gd name="T10" fmla="*/ 238753485 w 10043"/>
              <a:gd name="T11" fmla="*/ 141738968 h 10000"/>
              <a:gd name="T12" fmla="*/ 241222933 w 10043"/>
              <a:gd name="T13" fmla="*/ 133621726 h 10000"/>
              <a:gd name="T14" fmla="*/ 260305209 w 10043"/>
              <a:gd name="T15" fmla="*/ 110920025 h 10000"/>
              <a:gd name="T16" fmla="*/ 267461165 w 10043"/>
              <a:gd name="T17" fmla="*/ 104731402 h 10000"/>
              <a:gd name="T18" fmla="*/ 267461165 w 10043"/>
              <a:gd name="T19" fmla="*/ 104731402 h 10000"/>
              <a:gd name="T20" fmla="*/ 267461165 w 10043"/>
              <a:gd name="T21" fmla="*/ 80101963 h 10000"/>
              <a:gd name="T22" fmla="*/ 281829285 w 10043"/>
              <a:gd name="T23" fmla="*/ 67774732 h 10000"/>
              <a:gd name="T24" fmla="*/ 260305209 w 10043"/>
              <a:gd name="T25" fmla="*/ 61611131 h 10000"/>
              <a:gd name="T26" fmla="*/ 245938000 w 10043"/>
              <a:gd name="T27" fmla="*/ 55447501 h 10000"/>
              <a:gd name="T28" fmla="*/ 224385365 w 10043"/>
              <a:gd name="T29" fmla="*/ 49283901 h 10000"/>
              <a:gd name="T30" fmla="*/ 217230320 w 10043"/>
              <a:gd name="T31" fmla="*/ 43120271 h 10000"/>
              <a:gd name="T32" fmla="*/ 202862230 w 10043"/>
              <a:gd name="T33" fmla="*/ 36956670 h 10000"/>
              <a:gd name="T34" fmla="*/ 188494111 w 10043"/>
              <a:gd name="T35" fmla="*/ 30818062 h 10000"/>
              <a:gd name="T36" fmla="*/ 181310506 w 10043"/>
              <a:gd name="T37" fmla="*/ 18490831 h 10000"/>
              <a:gd name="T38" fmla="*/ 166970035 w 10043"/>
              <a:gd name="T39" fmla="*/ 12327231 h 10000"/>
              <a:gd name="T40" fmla="*/ 159786430 w 10043"/>
              <a:gd name="T41" fmla="*/ 0 h 10000"/>
              <a:gd name="T42" fmla="*/ 145418311 w 10043"/>
              <a:gd name="T43" fmla="*/ 6163601 h 10000"/>
              <a:gd name="T44" fmla="*/ 131078750 w 10043"/>
              <a:gd name="T45" fmla="*/ 30818062 h 10000"/>
              <a:gd name="T46" fmla="*/ 123895176 w 10043"/>
              <a:gd name="T47" fmla="*/ 36956670 h 10000"/>
              <a:gd name="T48" fmla="*/ 109162285 w 10043"/>
              <a:gd name="T49" fmla="*/ 53063489 h 10000"/>
              <a:gd name="T50" fmla="*/ 83597386 w 10043"/>
              <a:gd name="T51" fmla="*/ 51592024 h 10000"/>
              <a:gd name="T52" fmla="*/ 77368031 w 10043"/>
              <a:gd name="T53" fmla="*/ 41826487 h 10000"/>
              <a:gd name="T54" fmla="*/ 65890306 w 10043"/>
              <a:gd name="T55" fmla="*/ 41116643 h 10000"/>
              <a:gd name="T56" fmla="*/ 65665568 w 10043"/>
              <a:gd name="T57" fmla="*/ 56943989 h 10000"/>
              <a:gd name="T58" fmla="*/ 66451256 w 10043"/>
              <a:gd name="T59" fmla="*/ 73938362 h 10000"/>
              <a:gd name="T60" fmla="*/ 44928091 w 10043"/>
              <a:gd name="T61" fmla="*/ 73938362 h 10000"/>
              <a:gd name="T62" fmla="*/ 36172200 w 10043"/>
              <a:gd name="T63" fmla="*/ 63336167 h 10000"/>
              <a:gd name="T64" fmla="*/ 19194631 w 10043"/>
              <a:gd name="T65" fmla="*/ 66582741 h 10000"/>
              <a:gd name="T66" fmla="*/ 925690 w 10043"/>
              <a:gd name="T67" fmla="*/ 69550693 h 10000"/>
              <a:gd name="T68" fmla="*/ 2638009 w 10043"/>
              <a:gd name="T69" fmla="*/ 82460982 h 10000"/>
              <a:gd name="T70" fmla="*/ 2946572 w 10043"/>
              <a:gd name="T71" fmla="*/ 94356932 h 10000"/>
              <a:gd name="T72" fmla="*/ 23375486 w 10043"/>
              <a:gd name="T73" fmla="*/ 110920025 h 10000"/>
              <a:gd name="T74" fmla="*/ 44928091 w 10043"/>
              <a:gd name="T75" fmla="*/ 110920025 h 10000"/>
              <a:gd name="T76" fmla="*/ 52083136 w 10043"/>
              <a:gd name="T77" fmla="*/ 117083655 h 10000"/>
              <a:gd name="T78" fmla="*/ 52083136 w 10043"/>
              <a:gd name="T79" fmla="*/ 123248137 h 10000"/>
              <a:gd name="T80" fmla="*/ 59267651 w 10043"/>
              <a:gd name="T81" fmla="*/ 135575338 h 10000"/>
              <a:gd name="T82" fmla="*/ 66451256 w 10043"/>
              <a:gd name="T83" fmla="*/ 154066199 h 10000"/>
              <a:gd name="T84" fmla="*/ 73635771 w 10043"/>
              <a:gd name="T85" fmla="*/ 160203926 h 10000"/>
              <a:gd name="T86" fmla="*/ 73635771 w 10043"/>
              <a:gd name="T87" fmla="*/ 178695638 h 10000"/>
              <a:gd name="T88" fmla="*/ 61399977 w 10043"/>
              <a:gd name="T89" fmla="*/ 216438071 h 10000"/>
              <a:gd name="T90" fmla="*/ 59436212 w 10043"/>
              <a:gd name="T91" fmla="*/ 223312396 h 10000"/>
              <a:gd name="T92" fmla="*/ 70604463 w 10043"/>
              <a:gd name="T93" fmla="*/ 240002274 h 10000"/>
              <a:gd name="T94" fmla="*/ 80819376 w 10043"/>
              <a:gd name="T95" fmla="*/ 240306770 h 10000"/>
              <a:gd name="T96" fmla="*/ 95158936 w 10043"/>
              <a:gd name="T97" fmla="*/ 240306770 h 10000"/>
              <a:gd name="T98" fmla="*/ 116710630 w 10043"/>
              <a:gd name="T99" fmla="*/ 246470371 h 10000"/>
              <a:gd name="T100" fmla="*/ 131078750 w 10043"/>
              <a:gd name="T101" fmla="*/ 246470371 h 10000"/>
              <a:gd name="T102" fmla="*/ 152602826 w 10043"/>
              <a:gd name="T103" fmla="*/ 252634001 h 10000"/>
              <a:gd name="T104" fmla="*/ 166970035 w 10043"/>
              <a:gd name="T105" fmla="*/ 252634001 h 10000"/>
              <a:gd name="T106" fmla="*/ 178897235 w 10043"/>
              <a:gd name="T107" fmla="*/ 238759387 h 10000"/>
              <a:gd name="T108" fmla="*/ 192759672 w 10043"/>
              <a:gd name="T109" fmla="*/ 238454920 h 10000"/>
              <a:gd name="T110" fmla="*/ 225115787 w 10043"/>
              <a:gd name="T111" fmla="*/ 244136373 h 10000"/>
              <a:gd name="T112" fmla="*/ 243243814 w 10043"/>
              <a:gd name="T113" fmla="*/ 247129348 h 10000"/>
              <a:gd name="T114" fmla="*/ 271221984 w 10043"/>
              <a:gd name="T115" fmla="*/ 226685755 h 10000"/>
              <a:gd name="T116" fmla="*/ 254776805 w 10043"/>
              <a:gd name="T117" fmla="*/ 205226942 h 10000"/>
              <a:gd name="T118" fmla="*/ 250933102 w 10043"/>
              <a:gd name="T119" fmla="*/ 198758875 h 10000"/>
              <a:gd name="T120" fmla="*/ 255899615 w 10043"/>
              <a:gd name="T121" fmla="*/ 182500249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9" name="Freeform 343"/>
          <p:cNvSpPr>
            <a:spLocks/>
          </p:cNvSpPr>
          <p:nvPr/>
        </p:nvSpPr>
        <p:spPr bwMode="auto">
          <a:xfrm>
            <a:off x="4699000" y="3352825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0" name="Freeform 344"/>
          <p:cNvSpPr>
            <a:spLocks/>
          </p:cNvSpPr>
          <p:nvPr/>
        </p:nvSpPr>
        <p:spPr bwMode="auto">
          <a:xfrm>
            <a:off x="4691063" y="3044850"/>
            <a:ext cx="200025" cy="292100"/>
          </a:xfrm>
          <a:custGeom>
            <a:avLst/>
            <a:gdLst>
              <a:gd name="T0" fmla="*/ 13625735 w 10045"/>
              <a:gd name="T1" fmla="*/ 64787162 h 10019"/>
              <a:gd name="T2" fmla="*/ 10899242 w 10045"/>
              <a:gd name="T3" fmla="*/ 77774169 h 10019"/>
              <a:gd name="T4" fmla="*/ 10899242 w 10045"/>
              <a:gd name="T5" fmla="*/ 97217726 h 10019"/>
              <a:gd name="T6" fmla="*/ 5453384 w 10045"/>
              <a:gd name="T7" fmla="*/ 110154586 h 10019"/>
              <a:gd name="T8" fmla="*/ 5453384 w 10045"/>
              <a:gd name="T9" fmla="*/ 129598143 h 10019"/>
              <a:gd name="T10" fmla="*/ 2726891 w 10045"/>
              <a:gd name="T11" fmla="*/ 142560514 h 10019"/>
              <a:gd name="T12" fmla="*/ 2726891 w 10045"/>
              <a:gd name="T13" fmla="*/ 142560514 h 10019"/>
              <a:gd name="T14" fmla="*/ 5453384 w 10045"/>
              <a:gd name="T15" fmla="*/ 155522856 h 10019"/>
              <a:gd name="T16" fmla="*/ 2726891 w 10045"/>
              <a:gd name="T17" fmla="*/ 168510738 h 10019"/>
              <a:gd name="T18" fmla="*/ 0 w 10045"/>
              <a:gd name="T19" fmla="*/ 181422934 h 10019"/>
              <a:gd name="T20" fmla="*/ 8172350 w 10045"/>
              <a:gd name="T21" fmla="*/ 187928784 h 10019"/>
              <a:gd name="T22" fmla="*/ 13625735 w 10045"/>
              <a:gd name="T23" fmla="*/ 194409970 h 10019"/>
              <a:gd name="T24" fmla="*/ 21806011 w 10045"/>
              <a:gd name="T25" fmla="*/ 200891126 h 10019"/>
              <a:gd name="T26" fmla="*/ 17625060 w 10045"/>
              <a:gd name="T27" fmla="*/ 207074818 h 10019"/>
              <a:gd name="T28" fmla="*/ 14605927 w 10045"/>
              <a:gd name="T29" fmla="*/ 233967698 h 10019"/>
              <a:gd name="T30" fmla="*/ 16384347 w 10045"/>
              <a:gd name="T31" fmla="*/ 241814806 h 10019"/>
              <a:gd name="T32" fmla="*/ 27251848 w 10045"/>
              <a:gd name="T33" fmla="*/ 239778240 h 10019"/>
              <a:gd name="T34" fmla="*/ 32705232 w 10045"/>
              <a:gd name="T35" fmla="*/ 246259425 h 10019"/>
              <a:gd name="T36" fmla="*/ 35273916 w 10045"/>
              <a:gd name="T37" fmla="*/ 248643631 h 10019"/>
              <a:gd name="T38" fmla="*/ 37210146 w 10045"/>
              <a:gd name="T39" fmla="*/ 248295991 h 10019"/>
              <a:gd name="T40" fmla="*/ 43604474 w 10045"/>
              <a:gd name="T41" fmla="*/ 246259425 h 10019"/>
              <a:gd name="T42" fmla="*/ 49057859 w 10045"/>
              <a:gd name="T43" fmla="*/ 246259425 h 10019"/>
              <a:gd name="T44" fmla="*/ 59956702 w 10045"/>
              <a:gd name="T45" fmla="*/ 239778240 h 10019"/>
              <a:gd name="T46" fmla="*/ 66019142 w 10045"/>
              <a:gd name="T47" fmla="*/ 239107596 h 10019"/>
              <a:gd name="T48" fmla="*/ 67947427 w 10045"/>
              <a:gd name="T49" fmla="*/ 232626411 h 10019"/>
              <a:gd name="T50" fmla="*/ 65694781 w 10045"/>
              <a:gd name="T51" fmla="*/ 220310047 h 10019"/>
              <a:gd name="T52" fmla="*/ 69567620 w 10045"/>
              <a:gd name="T53" fmla="*/ 215244085 h 10019"/>
              <a:gd name="T54" fmla="*/ 72768756 w 10045"/>
              <a:gd name="T55" fmla="*/ 210427190 h 10019"/>
              <a:gd name="T56" fmla="*/ 74357228 w 10045"/>
              <a:gd name="T57" fmla="*/ 208738264 h 10019"/>
              <a:gd name="T58" fmla="*/ 70200073 w 10045"/>
              <a:gd name="T59" fmla="*/ 199525204 h 10019"/>
              <a:gd name="T60" fmla="*/ 63956027 w 10045"/>
              <a:gd name="T61" fmla="*/ 180752290 h 10019"/>
              <a:gd name="T62" fmla="*/ 57862264 w 10045"/>
              <a:gd name="T63" fmla="*/ 167840094 h 10019"/>
              <a:gd name="T64" fmla="*/ 56099714 w 10045"/>
              <a:gd name="T65" fmla="*/ 161334244 h 10019"/>
              <a:gd name="T66" fmla="*/ 59956702 w 10045"/>
              <a:gd name="T67" fmla="*/ 155522856 h 10019"/>
              <a:gd name="T68" fmla="*/ 65410485 w 10045"/>
              <a:gd name="T69" fmla="*/ 149041671 h 10019"/>
              <a:gd name="T70" fmla="*/ 71812340 w 10045"/>
              <a:gd name="T71" fmla="*/ 143578797 h 10019"/>
              <a:gd name="T72" fmla="*/ 74214890 w 10045"/>
              <a:gd name="T73" fmla="*/ 138488199 h 10019"/>
              <a:gd name="T74" fmla="*/ 79036200 w 10045"/>
              <a:gd name="T75" fmla="*/ 142560514 h 10019"/>
              <a:gd name="T76" fmla="*/ 79036200 w 10045"/>
              <a:gd name="T77" fmla="*/ 136104810 h 10019"/>
              <a:gd name="T78" fmla="*/ 79036200 w 10045"/>
              <a:gd name="T79" fmla="*/ 116635772 h 10019"/>
              <a:gd name="T80" fmla="*/ 76309309 w 10045"/>
              <a:gd name="T81" fmla="*/ 90736540 h 10019"/>
              <a:gd name="T82" fmla="*/ 76309309 w 10045"/>
              <a:gd name="T83" fmla="*/ 71293012 h 10019"/>
              <a:gd name="T84" fmla="*/ 76309309 w 10045"/>
              <a:gd name="T85" fmla="*/ 64787162 h 10019"/>
              <a:gd name="T86" fmla="*/ 73582815 w 10045"/>
              <a:gd name="T87" fmla="*/ 45368270 h 10019"/>
              <a:gd name="T88" fmla="*/ 73582815 w 10045"/>
              <a:gd name="T89" fmla="*/ 32405899 h 10019"/>
              <a:gd name="T90" fmla="*/ 62683594 w 10045"/>
              <a:gd name="T91" fmla="*/ 19443557 h 10019"/>
              <a:gd name="T92" fmla="*/ 51784352 w 10045"/>
              <a:gd name="T93" fmla="*/ 32405899 h 10019"/>
              <a:gd name="T94" fmla="*/ 46330967 w 10045"/>
              <a:gd name="T95" fmla="*/ 25924713 h 10019"/>
              <a:gd name="T96" fmla="*/ 46330967 w 10045"/>
              <a:gd name="T97" fmla="*/ 12962371 h 10019"/>
              <a:gd name="T98" fmla="*/ 38158617 w 10045"/>
              <a:gd name="T99" fmla="*/ 6481186 h 10019"/>
              <a:gd name="T100" fmla="*/ 38158617 w 10045"/>
              <a:gd name="T101" fmla="*/ 6481186 h 10019"/>
              <a:gd name="T102" fmla="*/ 32705232 w 10045"/>
              <a:gd name="T103" fmla="*/ 0 h 10019"/>
              <a:gd name="T104" fmla="*/ 29978341 w 10045"/>
              <a:gd name="T105" fmla="*/ 6481186 h 10019"/>
              <a:gd name="T106" fmla="*/ 29978341 w 10045"/>
              <a:gd name="T107" fmla="*/ 6481186 h 10019"/>
              <a:gd name="T108" fmla="*/ 27251848 w 10045"/>
              <a:gd name="T109" fmla="*/ 32405899 h 10019"/>
              <a:gd name="T110" fmla="*/ 24524957 w 10045"/>
              <a:gd name="T111" fmla="*/ 45368270 h 10019"/>
              <a:gd name="T112" fmla="*/ 19079518 w 10045"/>
              <a:gd name="T113" fmla="*/ 45368270 h 10019"/>
              <a:gd name="T114" fmla="*/ 13625735 w 10045"/>
              <a:gd name="T115" fmla="*/ 45368270 h 10019"/>
              <a:gd name="T116" fmla="*/ 13625735 w 10045"/>
              <a:gd name="T117" fmla="*/ 51849456 h 10019"/>
              <a:gd name="T118" fmla="*/ 13625735 w 10045"/>
              <a:gd name="T119" fmla="*/ 64787162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1" name="Freeform 345"/>
          <p:cNvSpPr>
            <a:spLocks/>
          </p:cNvSpPr>
          <p:nvPr/>
        </p:nvSpPr>
        <p:spPr bwMode="auto">
          <a:xfrm>
            <a:off x="4665663" y="3105175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2" name="Freeform 346"/>
          <p:cNvSpPr>
            <a:spLocks/>
          </p:cNvSpPr>
          <p:nvPr/>
        </p:nvSpPr>
        <p:spPr bwMode="auto">
          <a:xfrm rot="20966185">
            <a:off x="5046663" y="3538562"/>
            <a:ext cx="158750" cy="163513"/>
          </a:xfrm>
          <a:custGeom>
            <a:avLst/>
            <a:gdLst>
              <a:gd name="T0" fmla="*/ 40259588 w 9874"/>
              <a:gd name="T1" fmla="*/ 3222024 h 10000"/>
              <a:gd name="T2" fmla="*/ 41079255 w 9874"/>
              <a:gd name="T3" fmla="*/ 2143737 h 10000"/>
              <a:gd name="T4" fmla="*/ 38370811 w 9874"/>
              <a:gd name="T5" fmla="*/ 2139192 h 10000"/>
              <a:gd name="T6" fmla="*/ 36665044 w 9874"/>
              <a:gd name="T7" fmla="*/ 0 h 10000"/>
              <a:gd name="T8" fmla="*/ 24138425 w 9874"/>
              <a:gd name="T9" fmla="*/ 1310622 h 10000"/>
              <a:gd name="T10" fmla="*/ 16179574 w 9874"/>
              <a:gd name="T11" fmla="*/ 4795722 h 10000"/>
              <a:gd name="T12" fmla="*/ 6935240 w 9874"/>
              <a:gd name="T13" fmla="*/ 6961386 h 10000"/>
              <a:gd name="T14" fmla="*/ 6935240 w 9874"/>
              <a:gd name="T15" fmla="*/ 9131056 h 10000"/>
              <a:gd name="T16" fmla="*/ 4622030 w 9874"/>
              <a:gd name="T17" fmla="*/ 13470920 h 10000"/>
              <a:gd name="T18" fmla="*/ 0 w 9874"/>
              <a:gd name="T19" fmla="*/ 17806517 h 10000"/>
              <a:gd name="T20" fmla="*/ 4622030 w 9874"/>
              <a:gd name="T21" fmla="*/ 24316313 h 10000"/>
              <a:gd name="T22" fmla="*/ 13866364 w 9874"/>
              <a:gd name="T23" fmla="*/ 26485983 h 10000"/>
              <a:gd name="T24" fmla="*/ 9244318 w 9874"/>
              <a:gd name="T25" fmla="*/ 30821579 h 10000"/>
              <a:gd name="T26" fmla="*/ 9244318 w 9874"/>
              <a:gd name="T27" fmla="*/ 39496761 h 10000"/>
              <a:gd name="T28" fmla="*/ 18492783 w 9874"/>
              <a:gd name="T29" fmla="*/ 43836625 h 10000"/>
              <a:gd name="T30" fmla="*/ 23110682 w 9874"/>
              <a:gd name="T31" fmla="*/ 39496761 h 10000"/>
              <a:gd name="T32" fmla="*/ 23110682 w 9874"/>
              <a:gd name="T33" fmla="*/ 35161443 h 10000"/>
              <a:gd name="T34" fmla="*/ 32354999 w 9874"/>
              <a:gd name="T35" fmla="*/ 30821579 h 10000"/>
              <a:gd name="T36" fmla="*/ 23110682 w 9874"/>
              <a:gd name="T37" fmla="*/ 22146381 h 10000"/>
              <a:gd name="T38" fmla="*/ 23110682 w 9874"/>
              <a:gd name="T39" fmla="*/ 17806517 h 10000"/>
              <a:gd name="T40" fmla="*/ 18492783 w 9874"/>
              <a:gd name="T41" fmla="*/ 11300988 h 10000"/>
              <a:gd name="T42" fmla="*/ 32354999 w 9874"/>
              <a:gd name="T43" fmla="*/ 9131056 h 10000"/>
              <a:gd name="T44" fmla="*/ 38075353 w 9874"/>
              <a:gd name="T45" fmla="*/ 7794223 h 10000"/>
              <a:gd name="T46" fmla="*/ 38187800 w 9874"/>
              <a:gd name="T47" fmla="*/ 4979936 h 10000"/>
              <a:gd name="T48" fmla="*/ 39161265 w 9874"/>
              <a:gd name="T49" fmla="*/ 3949787 h 10000"/>
              <a:gd name="T50" fmla="*/ 40259588 w 9874"/>
              <a:gd name="T51" fmla="*/ 322202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3" name="Freeform 351"/>
          <p:cNvSpPr>
            <a:spLocks/>
          </p:cNvSpPr>
          <p:nvPr/>
        </p:nvSpPr>
        <p:spPr bwMode="auto">
          <a:xfrm>
            <a:off x="5037138" y="3284562"/>
            <a:ext cx="204787" cy="168275"/>
          </a:xfrm>
          <a:custGeom>
            <a:avLst/>
            <a:gdLst>
              <a:gd name="T0" fmla="*/ 76535066 w 10000"/>
              <a:gd name="T1" fmla="*/ 22574748 h 10000"/>
              <a:gd name="T2" fmla="*/ 83691327 w 10000"/>
              <a:gd name="T3" fmla="*/ 19197435 h 10000"/>
              <a:gd name="T4" fmla="*/ 82314503 w 10000"/>
              <a:gd name="T5" fmla="*/ 11073437 h 10000"/>
              <a:gd name="T6" fmla="*/ 61804450 w 10000"/>
              <a:gd name="T7" fmla="*/ 0 h 10000"/>
              <a:gd name="T8" fmla="*/ 47671854 w 10000"/>
              <a:gd name="T9" fmla="*/ 3400804 h 10000"/>
              <a:gd name="T10" fmla="*/ 21707381 w 10000"/>
              <a:gd name="T11" fmla="*/ 5317827 h 10000"/>
              <a:gd name="T12" fmla="*/ 18817447 w 10000"/>
              <a:gd name="T13" fmla="*/ 3400804 h 10000"/>
              <a:gd name="T14" fmla="*/ 10156903 w 10000"/>
              <a:gd name="T15" fmla="*/ 12985361 h 10000"/>
              <a:gd name="T16" fmla="*/ 4385841 w 10000"/>
              <a:gd name="T17" fmla="*/ 20657725 h 10000"/>
              <a:gd name="T18" fmla="*/ 4120806 w 10000"/>
              <a:gd name="T19" fmla="*/ 21894580 h 10000"/>
              <a:gd name="T20" fmla="*/ 3607896 w 10000"/>
              <a:gd name="T21" fmla="*/ 22912274 h 10000"/>
              <a:gd name="T22" fmla="*/ 17202 w 10000"/>
              <a:gd name="T23" fmla="*/ 24567662 h 10000"/>
              <a:gd name="T24" fmla="*/ 15295111 w 10000"/>
              <a:gd name="T25" fmla="*/ 39146671 h 10000"/>
              <a:gd name="T26" fmla="*/ 24579703 w 10000"/>
              <a:gd name="T27" fmla="*/ 41743575 h 10000"/>
              <a:gd name="T28" fmla="*/ 27136223 w 10000"/>
              <a:gd name="T29" fmla="*/ 45372897 h 10000"/>
              <a:gd name="T30" fmla="*/ 47774616 w 10000"/>
              <a:gd name="T31" fmla="*/ 47532320 h 10000"/>
              <a:gd name="T32" fmla="*/ 73653959 w 10000"/>
              <a:gd name="T33" fmla="*/ 43660615 h 10000"/>
              <a:gd name="T34" fmla="*/ 76535066 w 10000"/>
              <a:gd name="T35" fmla="*/ 32159304 h 10000"/>
              <a:gd name="T36" fmla="*/ 82314503 w 10000"/>
              <a:gd name="T37" fmla="*/ 30242282 h 10000"/>
              <a:gd name="T38" fmla="*/ 81374265 w 10000"/>
              <a:gd name="T39" fmla="*/ 27526155 h 10000"/>
              <a:gd name="T40" fmla="*/ 76535066 w 10000"/>
              <a:gd name="T41" fmla="*/ 22574748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4" name="Freeform 353"/>
          <p:cNvSpPr>
            <a:spLocks/>
          </p:cNvSpPr>
          <p:nvPr/>
        </p:nvSpPr>
        <p:spPr bwMode="auto">
          <a:xfrm>
            <a:off x="4830763" y="3206775"/>
            <a:ext cx="158750" cy="82550"/>
          </a:xfrm>
          <a:custGeom>
            <a:avLst/>
            <a:gdLst>
              <a:gd name="T0" fmla="*/ 35895344 w 10569"/>
              <a:gd name="T1" fmla="*/ 3260169 h 10092"/>
              <a:gd name="T2" fmla="*/ 26280492 w 10569"/>
              <a:gd name="T3" fmla="*/ 1833956 h 10092"/>
              <a:gd name="T4" fmla="*/ 20105975 w 10569"/>
              <a:gd name="T5" fmla="*/ 917244 h 10092"/>
              <a:gd name="T6" fmla="*/ 13931458 w 10569"/>
              <a:gd name="T7" fmla="*/ 0 h 10092"/>
              <a:gd name="T8" fmla="*/ 13931458 w 10569"/>
              <a:gd name="T9" fmla="*/ 458319 h 10092"/>
              <a:gd name="T10" fmla="*/ 10844432 w 10569"/>
              <a:gd name="T11" fmla="*/ 0 h 10092"/>
              <a:gd name="T12" fmla="*/ 9298989 w 10569"/>
              <a:gd name="T13" fmla="*/ 458319 h 10092"/>
              <a:gd name="T14" fmla="*/ 6211738 w 10569"/>
              <a:gd name="T15" fmla="*/ 917244 h 10092"/>
              <a:gd name="T16" fmla="*/ 3124487 w 10569"/>
              <a:gd name="T17" fmla="*/ 1375637 h 10092"/>
              <a:gd name="T18" fmla="*/ 37446 w 10569"/>
              <a:gd name="T19" fmla="*/ 1833956 h 10092"/>
              <a:gd name="T20" fmla="*/ 1582663 w 10569"/>
              <a:gd name="T21" fmla="*/ 2453523 h 10092"/>
              <a:gd name="T22" fmla="*/ 4489881 w 10569"/>
              <a:gd name="T23" fmla="*/ 3289878 h 10092"/>
              <a:gd name="T24" fmla="*/ 7757166 w 10569"/>
              <a:gd name="T25" fmla="*/ 4585157 h 10092"/>
              <a:gd name="T26" fmla="*/ 9298989 w 10569"/>
              <a:gd name="T27" fmla="*/ 5044081 h 10092"/>
              <a:gd name="T28" fmla="*/ 10925872 w 10569"/>
              <a:gd name="T29" fmla="*/ 5553050 h 10092"/>
              <a:gd name="T30" fmla="*/ 16641728 w 10569"/>
              <a:gd name="T31" fmla="*/ 5499121 h 10092"/>
              <a:gd name="T32" fmla="*/ 18812093 w 10569"/>
              <a:gd name="T33" fmla="*/ 5040196 h 10092"/>
              <a:gd name="T34" fmla="*/ 21742997 w 10569"/>
              <a:gd name="T35" fmla="*/ 5177763 h 10092"/>
              <a:gd name="T36" fmla="*/ 21916272 w 10569"/>
              <a:gd name="T37" fmla="*/ 5191006 h 10092"/>
              <a:gd name="T38" fmla="*/ 22833159 w 10569"/>
              <a:gd name="T39" fmla="*/ 5285081 h 10092"/>
              <a:gd name="T40" fmla="*/ 26351779 w 10569"/>
              <a:gd name="T41" fmla="*/ 5526089 h 10092"/>
              <a:gd name="T42" fmla="*/ 29727586 w 10569"/>
              <a:gd name="T43" fmla="*/ 5147523 h 10092"/>
              <a:gd name="T44" fmla="*/ 35290700 w 10569"/>
              <a:gd name="T45" fmla="*/ 5368719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5" name="Freeform 354"/>
          <p:cNvSpPr>
            <a:spLocks/>
          </p:cNvSpPr>
          <p:nvPr/>
        </p:nvSpPr>
        <p:spPr bwMode="auto">
          <a:xfrm>
            <a:off x="4943475" y="3292500"/>
            <a:ext cx="138113" cy="95250"/>
          </a:xfrm>
          <a:custGeom>
            <a:avLst/>
            <a:gdLst>
              <a:gd name="T0" fmla="*/ 19546837 w 9980"/>
              <a:gd name="T1" fmla="*/ 0 h 10000"/>
              <a:gd name="T2" fmla="*/ 15929452 w 9980"/>
              <a:gd name="T3" fmla="*/ 1326499 h 10000"/>
              <a:gd name="T4" fmla="*/ 10695094 w 9980"/>
              <a:gd name="T5" fmla="*/ 1927289 h 10000"/>
              <a:gd name="T6" fmla="*/ 6765918 w 9980"/>
              <a:gd name="T7" fmla="*/ 2528164 h 10000"/>
              <a:gd name="T8" fmla="*/ 4147500 w 9980"/>
              <a:gd name="T9" fmla="*/ 2309784 h 10000"/>
              <a:gd name="T10" fmla="*/ 2839634 w 9980"/>
              <a:gd name="T11" fmla="*/ 1927289 h 10000"/>
              <a:gd name="T12" fmla="*/ 1529069 w 9980"/>
              <a:gd name="T13" fmla="*/ 3128039 h 10000"/>
              <a:gd name="T14" fmla="*/ 218517 w 9980"/>
              <a:gd name="T15" fmla="*/ 4930483 h 10000"/>
              <a:gd name="T16" fmla="*/ 58608 w 9980"/>
              <a:gd name="T17" fmla="*/ 5184610 h 10000"/>
              <a:gd name="T18" fmla="*/ 831183 w 9980"/>
              <a:gd name="T19" fmla="*/ 5914673 h 10000"/>
              <a:gd name="T20" fmla="*/ 4379234 w 9980"/>
              <a:gd name="T21" fmla="*/ 8205226 h 10000"/>
              <a:gd name="T22" fmla="*/ 9616277 w 9980"/>
              <a:gd name="T23" fmla="*/ 8732701 h 10000"/>
              <a:gd name="T24" fmla="*/ 11691362 w 9980"/>
              <a:gd name="T25" fmla="*/ 8224457 h 10000"/>
              <a:gd name="T26" fmla="*/ 16006632 w 9980"/>
              <a:gd name="T27" fmla="*/ 7478697 h 10000"/>
              <a:gd name="T28" fmla="*/ 16313055 w 9980"/>
              <a:gd name="T29" fmla="*/ 7478697 h 10000"/>
              <a:gd name="T30" fmla="*/ 19858435 w 9980"/>
              <a:gd name="T31" fmla="*/ 6732022 h 10000"/>
              <a:gd name="T32" fmla="*/ 22477047 w 9980"/>
              <a:gd name="T33" fmla="*/ 4329703 h 10000"/>
              <a:gd name="T34" fmla="*/ 26406029 w 9980"/>
              <a:gd name="T35" fmla="*/ 1326499 h 10000"/>
              <a:gd name="T36" fmla="*/ 25865368 w 9980"/>
              <a:gd name="T37" fmla="*/ 109147 h 10000"/>
              <a:gd name="T38" fmla="*/ 24315043 w 9980"/>
              <a:gd name="T39" fmla="*/ 289960 h 10000"/>
              <a:gd name="T40" fmla="*/ 1954683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6" name="Freeform 355"/>
          <p:cNvSpPr>
            <a:spLocks/>
          </p:cNvSpPr>
          <p:nvPr/>
        </p:nvSpPr>
        <p:spPr bwMode="auto">
          <a:xfrm>
            <a:off x="4948238" y="3252812"/>
            <a:ext cx="133350" cy="69850"/>
          </a:xfrm>
          <a:custGeom>
            <a:avLst/>
            <a:gdLst>
              <a:gd name="T0" fmla="*/ 14753551 w 10000"/>
              <a:gd name="T1" fmla="*/ 221096 h 9595"/>
              <a:gd name="T2" fmla="*/ 11909822 w 10000"/>
              <a:gd name="T3" fmla="*/ 35191 h 9595"/>
              <a:gd name="T4" fmla="*/ 9391507 w 10000"/>
              <a:gd name="T5" fmla="*/ 37469 h 9595"/>
              <a:gd name="T6" fmla="*/ 6706745 w 10000"/>
              <a:gd name="T7" fmla="*/ 221096 h 9595"/>
              <a:gd name="T8" fmla="*/ 5366857 w 10000"/>
              <a:gd name="T9" fmla="*/ 1062251 h 9595"/>
              <a:gd name="T10" fmla="*/ 0 w 10000"/>
              <a:gd name="T11" fmla="*/ 1903829 h 9595"/>
              <a:gd name="T12" fmla="*/ 1342381 w 10000"/>
              <a:gd name="T13" fmla="*/ 2744978 h 9595"/>
              <a:gd name="T14" fmla="*/ 2325917 w 10000"/>
              <a:gd name="T15" fmla="*/ 3250351 h 9595"/>
              <a:gd name="T16" fmla="*/ 4794266 w 10000"/>
              <a:gd name="T17" fmla="*/ 3632346 h 9595"/>
              <a:gd name="T18" fmla="*/ 10529383 w 10000"/>
              <a:gd name="T19" fmla="*/ 3127344 h 9595"/>
              <a:gd name="T20" fmla="*/ 14824866 w 10000"/>
              <a:gd name="T21" fmla="*/ 2897184 h 9595"/>
              <a:gd name="T22" fmla="*/ 16939344 w 10000"/>
              <a:gd name="T23" fmla="*/ 2073784 h 9595"/>
              <a:gd name="T24" fmla="*/ 21890456 w 10000"/>
              <a:gd name="T25" fmla="*/ 2243747 h 9595"/>
              <a:gd name="T26" fmla="*/ 23289738 w 10000"/>
              <a:gd name="T27" fmla="*/ 1882630 h 9595"/>
              <a:gd name="T28" fmla="*/ 23370468 w 10000"/>
              <a:gd name="T29" fmla="*/ 1483201 h 9595"/>
              <a:gd name="T30" fmla="*/ 23726819 w 10000"/>
              <a:gd name="T31" fmla="*/ 815451 h 9595"/>
              <a:gd name="T32" fmla="*/ 20379494 w 10000"/>
              <a:gd name="T33" fmla="*/ 459583 h 9595"/>
              <a:gd name="T34" fmla="*/ 20120408 w 10000"/>
              <a:gd name="T35" fmla="*/ 221096 h 9595"/>
              <a:gd name="T36" fmla="*/ 14753551 w 10000"/>
              <a:gd name="T37" fmla="*/ 221096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7" name="Freeform 356"/>
          <p:cNvSpPr>
            <a:spLocks/>
          </p:cNvSpPr>
          <p:nvPr/>
        </p:nvSpPr>
        <p:spPr bwMode="auto">
          <a:xfrm>
            <a:off x="5097463" y="3433787"/>
            <a:ext cx="182562" cy="141288"/>
          </a:xfrm>
          <a:custGeom>
            <a:avLst/>
            <a:gdLst>
              <a:gd name="T0" fmla="*/ 22159047 w 10000"/>
              <a:gd name="T1" fmla="*/ 1471825 h 10000"/>
              <a:gd name="T2" fmla="*/ 5539588 w 10000"/>
              <a:gd name="T3" fmla="*/ 1471825 h 10000"/>
              <a:gd name="T4" fmla="*/ 0 w 10000"/>
              <a:gd name="T5" fmla="*/ 0 h 10000"/>
              <a:gd name="T6" fmla="*/ 0 w 10000"/>
              <a:gd name="T7" fmla="*/ 2940641 h 10000"/>
              <a:gd name="T8" fmla="*/ 2772971 w 10000"/>
              <a:gd name="T9" fmla="*/ 7356103 h 10000"/>
              <a:gd name="T10" fmla="*/ 4138115 w 10000"/>
              <a:gd name="T11" fmla="*/ 12109724 h 10000"/>
              <a:gd name="T12" fmla="*/ 2772971 w 10000"/>
              <a:gd name="T13" fmla="*/ 14954558 h 10000"/>
              <a:gd name="T14" fmla="*/ 5539588 w 10000"/>
              <a:gd name="T15" fmla="*/ 17897996 h 10000"/>
              <a:gd name="T16" fmla="*/ 9738697 w 10000"/>
              <a:gd name="T17" fmla="*/ 21659295 h 10000"/>
              <a:gd name="T18" fmla="*/ 25047652 w 10000"/>
              <a:gd name="T19" fmla="*/ 18924256 h 10000"/>
              <a:gd name="T20" fmla="*/ 27107390 w 10000"/>
              <a:gd name="T21" fmla="*/ 19930961 h 10000"/>
              <a:gd name="T22" fmla="*/ 30532582 w 10000"/>
              <a:gd name="T23" fmla="*/ 19950516 h 10000"/>
              <a:gd name="T24" fmla="*/ 30471606 w 10000"/>
              <a:gd name="T25" fmla="*/ 20838638 h 10000"/>
              <a:gd name="T26" fmla="*/ 27698635 w 10000"/>
              <a:gd name="T27" fmla="*/ 22310463 h 10000"/>
              <a:gd name="T28" fmla="*/ 30471606 w 10000"/>
              <a:gd name="T29" fmla="*/ 28194755 h 10000"/>
              <a:gd name="T30" fmla="*/ 41551111 w 10000"/>
              <a:gd name="T31" fmla="*/ 23782288 h 10000"/>
              <a:gd name="T32" fmla="*/ 52630635 w 10000"/>
              <a:gd name="T33" fmla="*/ 23782288 h 10000"/>
              <a:gd name="T34" fmla="*/ 58170241 w 10000"/>
              <a:gd name="T35" fmla="*/ 19369822 h 10000"/>
              <a:gd name="T36" fmla="*/ 60943194 w 10000"/>
              <a:gd name="T37" fmla="*/ 19369822 h 10000"/>
              <a:gd name="T38" fmla="*/ 44324082 w 10000"/>
              <a:gd name="T39" fmla="*/ 16426171 h 10000"/>
              <a:gd name="T40" fmla="*/ 41551111 w 10000"/>
              <a:gd name="T41" fmla="*/ 8824933 h 10000"/>
              <a:gd name="T42" fmla="*/ 52630635 w 10000"/>
              <a:gd name="T43" fmla="*/ 2940641 h 10000"/>
              <a:gd name="T44" fmla="*/ 36011194 w 10000"/>
              <a:gd name="T45" fmla="*/ 0 h 10000"/>
              <a:gd name="T46" fmla="*/ 22159047 w 10000"/>
              <a:gd name="T47" fmla="*/ 1471825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8" name="Freeform 361"/>
          <p:cNvSpPr>
            <a:spLocks/>
          </p:cNvSpPr>
          <p:nvPr/>
        </p:nvSpPr>
        <p:spPr bwMode="auto">
          <a:xfrm>
            <a:off x="4691063" y="3319487"/>
            <a:ext cx="114300" cy="65088"/>
          </a:xfrm>
          <a:custGeom>
            <a:avLst/>
            <a:gdLst>
              <a:gd name="T0" fmla="*/ 11660715 w 10000"/>
              <a:gd name="T1" fmla="*/ 642479 h 11466"/>
              <a:gd name="T2" fmla="*/ 10601051 w 10000"/>
              <a:gd name="T3" fmla="*/ 411497 h 11466"/>
              <a:gd name="T4" fmla="*/ 8480157 w 10000"/>
              <a:gd name="T5" fmla="*/ 180516 h 11466"/>
              <a:gd name="T6" fmla="*/ 5403601 w 10000"/>
              <a:gd name="T7" fmla="*/ 359942 h 11466"/>
              <a:gd name="T8" fmla="*/ 4815962 w 10000"/>
              <a:gd name="T9" fmla="*/ 0 h 11466"/>
              <a:gd name="T10" fmla="*/ 3180420 w 10000"/>
              <a:gd name="T11" fmla="*/ 347017 h 11466"/>
              <a:gd name="T12" fmla="*/ 0 w 10000"/>
              <a:gd name="T13" fmla="*/ 1104441 h 11466"/>
              <a:gd name="T14" fmla="*/ 0 w 10000"/>
              <a:gd name="T15" fmla="*/ 1566369 h 11466"/>
              <a:gd name="T16" fmla="*/ 2120756 w 10000"/>
              <a:gd name="T17" fmla="*/ 1566369 h 11466"/>
              <a:gd name="T18" fmla="*/ 3128551 w 10000"/>
              <a:gd name="T19" fmla="*/ 2118686 h 11466"/>
              <a:gd name="T20" fmla="*/ 4240084 w 10000"/>
              <a:gd name="T21" fmla="*/ 2028332 h 11466"/>
              <a:gd name="T22" fmla="*/ 6583589 w 10000"/>
              <a:gd name="T23" fmla="*/ 1669485 h 11466"/>
              <a:gd name="T24" fmla="*/ 7800541 w 10000"/>
              <a:gd name="T25" fmla="*/ 1874785 h 11466"/>
              <a:gd name="T26" fmla="*/ 11660715 w 10000"/>
              <a:gd name="T27" fmla="*/ 1566369 h 11466"/>
              <a:gd name="T28" fmla="*/ 13781471 w 10000"/>
              <a:gd name="T29" fmla="*/ 1335388 h 11466"/>
              <a:gd name="T30" fmla="*/ 14841135 w 10000"/>
              <a:gd name="T31" fmla="*/ 1335388 h 11466"/>
              <a:gd name="T32" fmla="*/ 13781471 w 10000"/>
              <a:gd name="T33" fmla="*/ 1104441 h 11466"/>
              <a:gd name="T34" fmla="*/ 11660715 w 10000"/>
              <a:gd name="T35" fmla="*/ 642479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9" name="Freeform 363"/>
          <p:cNvSpPr>
            <a:spLocks/>
          </p:cNvSpPr>
          <p:nvPr/>
        </p:nvSpPr>
        <p:spPr bwMode="auto">
          <a:xfrm>
            <a:off x="4633913" y="3173437"/>
            <a:ext cx="71437" cy="74613"/>
          </a:xfrm>
          <a:custGeom>
            <a:avLst/>
            <a:gdLst>
              <a:gd name="T0" fmla="*/ 853877 w 10056"/>
              <a:gd name="T1" fmla="*/ 1901050 h 10000"/>
              <a:gd name="T2" fmla="*/ 1199163 w 10056"/>
              <a:gd name="T3" fmla="*/ 2661744 h 10000"/>
              <a:gd name="T4" fmla="*/ 1890040 w 10056"/>
              <a:gd name="T5" fmla="*/ 3041860 h 10000"/>
              <a:gd name="T6" fmla="*/ 2519852 w 10056"/>
              <a:gd name="T7" fmla="*/ 3533440 h 10000"/>
              <a:gd name="T8" fmla="*/ 3168589 w 10056"/>
              <a:gd name="T9" fmla="*/ 4158958 h 10000"/>
              <a:gd name="T10" fmla="*/ 3574230 w 10056"/>
              <a:gd name="T11" fmla="*/ 3130881 h 10000"/>
              <a:gd name="T12" fmla="*/ 3333712 w 10056"/>
              <a:gd name="T13" fmla="*/ 2370194 h 10000"/>
              <a:gd name="T14" fmla="*/ 3594263 w 10056"/>
              <a:gd name="T15" fmla="*/ 1365000 h 10000"/>
              <a:gd name="T16" fmla="*/ 3087789 w 10056"/>
              <a:gd name="T17" fmla="*/ 984817 h 10000"/>
              <a:gd name="T18" fmla="*/ 2580612 w 10056"/>
              <a:gd name="T19" fmla="*/ 760247 h 10000"/>
              <a:gd name="T20" fmla="*/ 1890040 w 10056"/>
              <a:gd name="T21" fmla="*/ 380123 h 10000"/>
              <a:gd name="T22" fmla="*/ 1199163 w 10056"/>
              <a:gd name="T23" fmla="*/ 380123 h 10000"/>
              <a:gd name="T24" fmla="*/ 853877 w 10056"/>
              <a:gd name="T25" fmla="*/ 0 h 10000"/>
              <a:gd name="T26" fmla="*/ 163355 w 10056"/>
              <a:gd name="T27" fmla="*/ 380123 h 10000"/>
              <a:gd name="T28" fmla="*/ 0 w 10056"/>
              <a:gd name="T29" fmla="*/ 403835 h 10000"/>
              <a:gd name="T30" fmla="*/ 325253 w 10056"/>
              <a:gd name="T31" fmla="*/ 1431913 h 10000"/>
              <a:gd name="T32" fmla="*/ 853877 w 10056"/>
              <a:gd name="T33" fmla="*/ 1901050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0" name="Freeform 252"/>
          <p:cNvSpPr>
            <a:spLocks/>
          </p:cNvSpPr>
          <p:nvPr/>
        </p:nvSpPr>
        <p:spPr bwMode="auto">
          <a:xfrm rot="21133526">
            <a:off x="4865688" y="3349650"/>
            <a:ext cx="88900" cy="47625"/>
          </a:xfrm>
          <a:custGeom>
            <a:avLst/>
            <a:gdLst>
              <a:gd name="T0" fmla="*/ 0 w 1912593"/>
              <a:gd name="T1" fmla="*/ 14 h 1229193"/>
              <a:gd name="T2" fmla="*/ 8 w 1912593"/>
              <a:gd name="T3" fmla="*/ 68 h 1229193"/>
              <a:gd name="T4" fmla="*/ 110 w 1912593"/>
              <a:gd name="T5" fmla="*/ 72 h 1229193"/>
              <a:gd name="T6" fmla="*/ 190 w 1912593"/>
              <a:gd name="T7" fmla="*/ 19 h 1229193"/>
              <a:gd name="T8" fmla="*/ 178 w 1912593"/>
              <a:gd name="T9" fmla="*/ 0 h 1229193"/>
              <a:gd name="T10" fmla="*/ 112 w 1912593"/>
              <a:gd name="T11" fmla="*/ 15 h 1229193"/>
              <a:gd name="T12" fmla="*/ 15 w 1912593"/>
              <a:gd name="T13" fmla="*/ 14 h 1229193"/>
              <a:gd name="T14" fmla="*/ 13 w 1912593"/>
              <a:gd name="T15" fmla="*/ 14 h 1229193"/>
              <a:gd name="T16" fmla="*/ 0 w 1912593"/>
              <a:gd name="T17" fmla="*/ 14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1" name="Freeform 253"/>
          <p:cNvSpPr>
            <a:spLocks/>
          </p:cNvSpPr>
          <p:nvPr/>
        </p:nvSpPr>
        <p:spPr bwMode="auto">
          <a:xfrm>
            <a:off x="4870450" y="3359175"/>
            <a:ext cx="142875" cy="149225"/>
          </a:xfrm>
          <a:custGeom>
            <a:avLst/>
            <a:gdLst>
              <a:gd name="T0" fmla="*/ 121 w 3644175"/>
              <a:gd name="T1" fmla="*/ 0 h 3780713"/>
              <a:gd name="T2" fmla="*/ 68 w 3644175"/>
              <a:gd name="T3" fmla="*/ 59 h 3780713"/>
              <a:gd name="T4" fmla="*/ 6 w 3644175"/>
              <a:gd name="T5" fmla="*/ 61 h 3780713"/>
              <a:gd name="T6" fmla="*/ 0 w 3644175"/>
              <a:gd name="T7" fmla="*/ 79 h 3780713"/>
              <a:gd name="T8" fmla="*/ 15 w 3644175"/>
              <a:gd name="T9" fmla="*/ 112 h 3780713"/>
              <a:gd name="T10" fmla="*/ 29 w 3644175"/>
              <a:gd name="T11" fmla="*/ 93 h 3780713"/>
              <a:gd name="T12" fmla="*/ 38 w 3644175"/>
              <a:gd name="T13" fmla="*/ 83 h 3780713"/>
              <a:gd name="T14" fmla="*/ 54 w 3644175"/>
              <a:gd name="T15" fmla="*/ 99 h 3780713"/>
              <a:gd name="T16" fmla="*/ 68 w 3644175"/>
              <a:gd name="T17" fmla="*/ 147 h 3780713"/>
              <a:gd name="T18" fmla="*/ 97 w 3644175"/>
              <a:gd name="T19" fmla="*/ 180 h 3780713"/>
              <a:gd name="T20" fmla="*/ 193 w 3644175"/>
              <a:gd name="T21" fmla="*/ 231 h 3780713"/>
              <a:gd name="T22" fmla="*/ 87 w 3644175"/>
              <a:gd name="T23" fmla="*/ 102 h 3780713"/>
              <a:gd name="T24" fmla="*/ 93 w 3644175"/>
              <a:gd name="T25" fmla="*/ 83 h 3780713"/>
              <a:gd name="T26" fmla="*/ 105 w 3644175"/>
              <a:gd name="T27" fmla="*/ 93 h 3780713"/>
              <a:gd name="T28" fmla="*/ 219 w 3644175"/>
              <a:gd name="T29" fmla="*/ 99 h 3780713"/>
              <a:gd name="T30" fmla="*/ 204 w 3644175"/>
              <a:gd name="T31" fmla="*/ 37 h 3780713"/>
              <a:gd name="T32" fmla="*/ 190 w 3644175"/>
              <a:gd name="T33" fmla="*/ 46 h 3780713"/>
              <a:gd name="T34" fmla="*/ 149 w 3644175"/>
              <a:gd name="T35" fmla="*/ 39 h 3780713"/>
              <a:gd name="T36" fmla="*/ 125 w 3644175"/>
              <a:gd name="T37" fmla="*/ 8 h 3780713"/>
              <a:gd name="T38" fmla="*/ 121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2" name="Freeform 254"/>
          <p:cNvSpPr>
            <a:spLocks/>
          </p:cNvSpPr>
          <p:nvPr/>
        </p:nvSpPr>
        <p:spPr bwMode="auto">
          <a:xfrm>
            <a:off x="4929188" y="3411562"/>
            <a:ext cx="98425" cy="98425"/>
          </a:xfrm>
          <a:custGeom>
            <a:avLst/>
            <a:gdLst>
              <a:gd name="T0" fmla="*/ 147 w 2398426"/>
              <a:gd name="T1" fmla="*/ 17 h 2488994"/>
              <a:gd name="T2" fmla="*/ 18 w 2398426"/>
              <a:gd name="T3" fmla="*/ 9 h 2488994"/>
              <a:gd name="T4" fmla="*/ 5 w 2398426"/>
              <a:gd name="T5" fmla="*/ 0 h 2488994"/>
              <a:gd name="T6" fmla="*/ 0 w 2398426"/>
              <a:gd name="T7" fmla="*/ 20 h 2488994"/>
              <a:gd name="T8" fmla="*/ 117 w 2398426"/>
              <a:gd name="T9" fmla="*/ 153 h 2488994"/>
              <a:gd name="T10" fmla="*/ 151 w 2398426"/>
              <a:gd name="T11" fmla="*/ 95 h 2488994"/>
              <a:gd name="T12" fmla="*/ 166 w 2398426"/>
              <a:gd name="T13" fmla="*/ 88 h 2488994"/>
              <a:gd name="T14" fmla="*/ 147 w 2398426"/>
              <a:gd name="T15" fmla="*/ 17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3" name="Freeform 255"/>
          <p:cNvSpPr>
            <a:spLocks/>
          </p:cNvSpPr>
          <p:nvPr/>
        </p:nvSpPr>
        <p:spPr bwMode="auto">
          <a:xfrm rot="286500">
            <a:off x="5000625" y="3471887"/>
            <a:ext cx="44450" cy="58738"/>
          </a:xfrm>
          <a:custGeom>
            <a:avLst/>
            <a:gdLst>
              <a:gd name="T0" fmla="*/ 20 w 1259245"/>
              <a:gd name="T1" fmla="*/ 0 h 1506961"/>
              <a:gd name="T2" fmla="*/ 0 w 1259245"/>
              <a:gd name="T3" fmla="*/ 58 h 1506961"/>
              <a:gd name="T4" fmla="*/ 27 w 1259245"/>
              <a:gd name="T5" fmla="*/ 90 h 1506961"/>
              <a:gd name="T6" fmla="*/ 56 w 1259245"/>
              <a:gd name="T7" fmla="*/ 34 h 1506961"/>
              <a:gd name="T8" fmla="*/ 2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4" name="Freeform 256"/>
          <p:cNvSpPr>
            <a:spLocks/>
          </p:cNvSpPr>
          <p:nvPr/>
        </p:nvSpPr>
        <p:spPr bwMode="auto">
          <a:xfrm>
            <a:off x="5002213" y="3370287"/>
            <a:ext cx="71437" cy="57150"/>
          </a:xfrm>
          <a:custGeom>
            <a:avLst/>
            <a:gdLst>
              <a:gd name="T0" fmla="*/ 16 w 1678899"/>
              <a:gd name="T1" fmla="*/ 108 h 1259174"/>
              <a:gd name="T2" fmla="*/ 127 w 1678899"/>
              <a:gd name="T3" fmla="*/ 118 h 1259174"/>
              <a:gd name="T4" fmla="*/ 126 w 1678899"/>
              <a:gd name="T5" fmla="*/ 84 h 1259174"/>
              <a:gd name="T6" fmla="*/ 65 w 1678899"/>
              <a:gd name="T7" fmla="*/ 0 h 1259174"/>
              <a:gd name="T8" fmla="*/ 0 w 1678899"/>
              <a:gd name="T9" fmla="*/ 25 h 1259174"/>
              <a:gd name="T10" fmla="*/ 16 w 1678899"/>
              <a:gd name="T11" fmla="*/ 108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" name="Freeform 257"/>
          <p:cNvSpPr>
            <a:spLocks/>
          </p:cNvSpPr>
          <p:nvPr/>
        </p:nvSpPr>
        <p:spPr bwMode="auto">
          <a:xfrm>
            <a:off x="5014913" y="3422675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15 w 2578308"/>
              <a:gd name="T3" fmla="*/ 78 h 2368446"/>
              <a:gd name="T4" fmla="*/ 6 w 2578308"/>
              <a:gd name="T5" fmla="*/ 86 h 2368446"/>
              <a:gd name="T6" fmla="*/ 50 w 2578308"/>
              <a:gd name="T7" fmla="*/ 127 h 2368446"/>
              <a:gd name="T8" fmla="*/ 65 w 2578308"/>
              <a:gd name="T9" fmla="*/ 104 h 2368446"/>
              <a:gd name="T10" fmla="*/ 101 w 2578308"/>
              <a:gd name="T11" fmla="*/ 138 h 2368446"/>
              <a:gd name="T12" fmla="*/ 95 w 2578308"/>
              <a:gd name="T13" fmla="*/ 161 h 2368446"/>
              <a:gd name="T14" fmla="*/ 136 w 2578308"/>
              <a:gd name="T15" fmla="*/ 154 h 2368446"/>
              <a:gd name="T16" fmla="*/ 150 w 2578308"/>
              <a:gd name="T17" fmla="*/ 103 h 2368446"/>
              <a:gd name="T18" fmla="*/ 123 w 2578308"/>
              <a:gd name="T19" fmla="*/ 15 h 2368446"/>
              <a:gd name="T20" fmla="*/ 84 w 2578308"/>
              <a:gd name="T21" fmla="*/ 1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6" name="Freeform 258"/>
          <p:cNvSpPr>
            <a:spLocks/>
          </p:cNvSpPr>
          <p:nvPr/>
        </p:nvSpPr>
        <p:spPr bwMode="auto">
          <a:xfrm>
            <a:off x="5041900" y="3483000"/>
            <a:ext cx="39688" cy="49212"/>
          </a:xfrm>
          <a:custGeom>
            <a:avLst/>
            <a:gdLst>
              <a:gd name="T0" fmla="*/ 22 w 1097536"/>
              <a:gd name="T1" fmla="*/ 0 h 1184223"/>
              <a:gd name="T2" fmla="*/ 0 w 1097536"/>
              <a:gd name="T3" fmla="*/ 30 h 1184223"/>
              <a:gd name="T4" fmla="*/ 21 w 1097536"/>
              <a:gd name="T5" fmla="*/ 86 h 1184223"/>
              <a:gd name="T6" fmla="*/ 50 w 1097536"/>
              <a:gd name="T7" fmla="*/ 60 h 1184223"/>
              <a:gd name="T8" fmla="*/ 51 w 1097536"/>
              <a:gd name="T9" fmla="*/ 37 h 1184223"/>
              <a:gd name="T10" fmla="*/ 22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7" name="Freeform 259"/>
          <p:cNvSpPr>
            <a:spLocks/>
          </p:cNvSpPr>
          <p:nvPr/>
        </p:nvSpPr>
        <p:spPr bwMode="auto">
          <a:xfrm>
            <a:off x="5059363" y="3509987"/>
            <a:ext cx="65087" cy="60325"/>
          </a:xfrm>
          <a:custGeom>
            <a:avLst/>
            <a:gdLst>
              <a:gd name="T0" fmla="*/ 0 w 1852882"/>
              <a:gd name="T1" fmla="*/ 31 h 1521018"/>
              <a:gd name="T2" fmla="*/ 0 w 1852882"/>
              <a:gd name="T3" fmla="*/ 75 h 1521018"/>
              <a:gd name="T4" fmla="*/ 19 w 1852882"/>
              <a:gd name="T5" fmla="*/ 94 h 1521018"/>
              <a:gd name="T6" fmla="*/ 37 w 1852882"/>
              <a:gd name="T7" fmla="*/ 86 h 1521018"/>
              <a:gd name="T8" fmla="*/ 77 w 1852882"/>
              <a:gd name="T9" fmla="*/ 59 h 1521018"/>
              <a:gd name="T10" fmla="*/ 81 w 1852882"/>
              <a:gd name="T11" fmla="*/ 46 h 1521018"/>
              <a:gd name="T12" fmla="*/ 77 w 1852882"/>
              <a:gd name="T13" fmla="*/ 23 h 1521018"/>
              <a:gd name="T14" fmla="*/ 68 w 1852882"/>
              <a:gd name="T15" fmla="*/ 19 h 1521018"/>
              <a:gd name="T16" fmla="*/ 60 w 1852882"/>
              <a:gd name="T17" fmla="*/ 0 h 1521018"/>
              <a:gd name="T18" fmla="*/ 28 w 1852882"/>
              <a:gd name="T19" fmla="*/ 11 h 1521018"/>
              <a:gd name="T20" fmla="*/ 0 w 1852882"/>
              <a:gd name="T21" fmla="*/ 31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8" name="Freeform 260"/>
          <p:cNvSpPr>
            <a:spLocks/>
          </p:cNvSpPr>
          <p:nvPr/>
        </p:nvSpPr>
        <p:spPr bwMode="auto">
          <a:xfrm>
            <a:off x="5019675" y="3500462"/>
            <a:ext cx="53975" cy="109538"/>
          </a:xfrm>
          <a:custGeom>
            <a:avLst/>
            <a:gdLst>
              <a:gd name="T0" fmla="*/ 0 w 444747"/>
              <a:gd name="T1" fmla="*/ 425 h 900169"/>
              <a:gd name="T2" fmla="*/ 177 w 444747"/>
              <a:gd name="T3" fmla="*/ 533 h 900169"/>
              <a:gd name="T4" fmla="*/ 177 w 444747"/>
              <a:gd name="T5" fmla="*/ 1275 h 900169"/>
              <a:gd name="T6" fmla="*/ 467 w 444747"/>
              <a:gd name="T7" fmla="*/ 1604 h 900169"/>
              <a:gd name="T8" fmla="*/ 580 w 444747"/>
              <a:gd name="T9" fmla="*/ 1490 h 900169"/>
              <a:gd name="T10" fmla="*/ 681 w 444747"/>
              <a:gd name="T11" fmla="*/ 1218 h 900169"/>
              <a:gd name="T12" fmla="*/ 643 w 444747"/>
              <a:gd name="T13" fmla="*/ 1084 h 900169"/>
              <a:gd name="T14" fmla="*/ 788 w 444747"/>
              <a:gd name="T15" fmla="*/ 1027 h 900169"/>
              <a:gd name="T16" fmla="*/ 580 w 444747"/>
              <a:gd name="T17" fmla="*/ 850 h 900169"/>
              <a:gd name="T18" fmla="*/ 580 w 444747"/>
              <a:gd name="T19" fmla="*/ 476 h 900169"/>
              <a:gd name="T20" fmla="*/ 328 w 444747"/>
              <a:gd name="T21" fmla="*/ 0 h 900169"/>
              <a:gd name="T22" fmla="*/ 0 w 444747"/>
              <a:gd name="T23" fmla="*/ 425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9" name="Freeform 257"/>
          <p:cNvSpPr>
            <a:spLocks/>
          </p:cNvSpPr>
          <p:nvPr/>
        </p:nvSpPr>
        <p:spPr bwMode="auto">
          <a:xfrm>
            <a:off x="4252913" y="3014687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0" name="Freeform 258"/>
          <p:cNvSpPr>
            <a:spLocks/>
          </p:cNvSpPr>
          <p:nvPr/>
        </p:nvSpPr>
        <p:spPr bwMode="auto">
          <a:xfrm>
            <a:off x="5830888" y="1679600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1" name="Freeform 259"/>
          <p:cNvSpPr>
            <a:spLocks/>
          </p:cNvSpPr>
          <p:nvPr/>
        </p:nvSpPr>
        <p:spPr bwMode="auto">
          <a:xfrm>
            <a:off x="5572125" y="4957787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2" name="Freeform 266"/>
          <p:cNvSpPr>
            <a:spLocks/>
          </p:cNvSpPr>
          <p:nvPr/>
        </p:nvSpPr>
        <p:spPr bwMode="auto">
          <a:xfrm>
            <a:off x="8650288" y="5754712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3" name="Freeform 267"/>
          <p:cNvSpPr>
            <a:spLocks/>
          </p:cNvSpPr>
          <p:nvPr/>
        </p:nvSpPr>
        <p:spPr bwMode="auto">
          <a:xfrm>
            <a:off x="8805863" y="5570562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4" name="Freeform 268"/>
          <p:cNvSpPr>
            <a:spLocks/>
          </p:cNvSpPr>
          <p:nvPr/>
        </p:nvSpPr>
        <p:spPr bwMode="auto">
          <a:xfrm>
            <a:off x="7323138" y="4943500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5" name="Freeform 269"/>
          <p:cNvSpPr>
            <a:spLocks/>
          </p:cNvSpPr>
          <p:nvPr/>
        </p:nvSpPr>
        <p:spPr bwMode="auto">
          <a:xfrm>
            <a:off x="8099425" y="5738837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6" name="Freeform 271"/>
          <p:cNvSpPr>
            <a:spLocks/>
          </p:cNvSpPr>
          <p:nvPr/>
        </p:nvSpPr>
        <p:spPr bwMode="auto">
          <a:xfrm>
            <a:off x="7259638" y="4491062"/>
            <a:ext cx="227012" cy="265113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7" name="Freeform 274"/>
          <p:cNvSpPr>
            <a:spLocks/>
          </p:cNvSpPr>
          <p:nvPr/>
        </p:nvSpPr>
        <p:spPr bwMode="auto">
          <a:xfrm>
            <a:off x="7456488" y="4622825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8" name="Freeform 275"/>
          <p:cNvSpPr>
            <a:spLocks/>
          </p:cNvSpPr>
          <p:nvPr/>
        </p:nvSpPr>
        <p:spPr bwMode="auto">
          <a:xfrm>
            <a:off x="7135813" y="4819675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9" name="Freeform 276"/>
          <p:cNvSpPr>
            <a:spLocks/>
          </p:cNvSpPr>
          <p:nvPr/>
        </p:nvSpPr>
        <p:spPr bwMode="auto">
          <a:xfrm>
            <a:off x="2928938" y="3182962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0" name="Freeform 277"/>
          <p:cNvSpPr>
            <a:spLocks/>
          </p:cNvSpPr>
          <p:nvPr/>
        </p:nvSpPr>
        <p:spPr bwMode="auto">
          <a:xfrm>
            <a:off x="2276475" y="4089425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1" name="Freeform 278"/>
          <p:cNvSpPr>
            <a:spLocks/>
          </p:cNvSpPr>
          <p:nvPr/>
        </p:nvSpPr>
        <p:spPr bwMode="auto">
          <a:xfrm>
            <a:off x="2552700" y="4175150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2" name="Freeform 279"/>
          <p:cNvSpPr>
            <a:spLocks/>
          </p:cNvSpPr>
          <p:nvPr/>
        </p:nvSpPr>
        <p:spPr bwMode="auto">
          <a:xfrm>
            <a:off x="4814888" y="3648100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3" name="Freeform 280"/>
          <p:cNvSpPr>
            <a:spLocks/>
          </p:cNvSpPr>
          <p:nvPr/>
        </p:nvSpPr>
        <p:spPr bwMode="auto">
          <a:xfrm>
            <a:off x="4727575" y="3559200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4" name="Freeform 281"/>
          <p:cNvSpPr>
            <a:spLocks/>
          </p:cNvSpPr>
          <p:nvPr/>
        </p:nvSpPr>
        <p:spPr bwMode="auto">
          <a:xfrm>
            <a:off x="4719638" y="3495700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" name="Freeform 282"/>
          <p:cNvSpPr>
            <a:spLocks/>
          </p:cNvSpPr>
          <p:nvPr/>
        </p:nvSpPr>
        <p:spPr bwMode="auto">
          <a:xfrm>
            <a:off x="5518150" y="3671912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6" name="Rectangle 283"/>
          <p:cNvSpPr>
            <a:spLocks noChangeArrowheads="1"/>
          </p:cNvSpPr>
          <p:nvPr/>
        </p:nvSpPr>
        <p:spPr bwMode="auto">
          <a:xfrm>
            <a:off x="5378450" y="3903687"/>
            <a:ext cx="0" cy="317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7" name="Freeform 284"/>
          <p:cNvSpPr>
            <a:spLocks/>
          </p:cNvSpPr>
          <p:nvPr/>
        </p:nvSpPr>
        <p:spPr bwMode="auto">
          <a:xfrm>
            <a:off x="5119688" y="3522687"/>
            <a:ext cx="492125" cy="179388"/>
          </a:xfrm>
          <a:custGeom>
            <a:avLst/>
            <a:gdLst>
              <a:gd name="T0" fmla="*/ 635446347 w 10616"/>
              <a:gd name="T1" fmla="*/ 50199597 h 10000"/>
              <a:gd name="T2" fmla="*/ 669215180 w 10616"/>
              <a:gd name="T3" fmla="*/ 52704822 h 10000"/>
              <a:gd name="T4" fmla="*/ 854898495 w 10616"/>
              <a:gd name="T5" fmla="*/ 50199597 h 10000"/>
              <a:gd name="T6" fmla="*/ 939372103 w 10616"/>
              <a:gd name="T7" fmla="*/ 47688273 h 10000"/>
              <a:gd name="T8" fmla="*/ 1023746879 w 10616"/>
              <a:gd name="T9" fmla="*/ 45177253 h 10000"/>
              <a:gd name="T10" fmla="*/ 1057515666 w 10616"/>
              <a:gd name="T11" fmla="*/ 47688273 h 10000"/>
              <a:gd name="T12" fmla="*/ 1040680689 w 10616"/>
              <a:gd name="T13" fmla="*/ 40160704 h 10000"/>
              <a:gd name="T14" fmla="*/ 1040680689 w 10616"/>
              <a:gd name="T15" fmla="*/ 22588788 h 10000"/>
              <a:gd name="T16" fmla="*/ 1057515666 w 10616"/>
              <a:gd name="T17" fmla="*/ 20077464 h 10000"/>
              <a:gd name="T18" fmla="*/ 989975913 w 10616"/>
              <a:gd name="T19" fmla="*/ 7527551 h 10000"/>
              <a:gd name="T20" fmla="*/ 956207080 w 10616"/>
              <a:gd name="T21" fmla="*/ 2511001 h 10000"/>
              <a:gd name="T22" fmla="*/ 905603316 w 10616"/>
              <a:gd name="T23" fmla="*/ 2511001 h 10000"/>
              <a:gd name="T24" fmla="*/ 888667328 w 10616"/>
              <a:gd name="T25" fmla="*/ 0 h 10000"/>
              <a:gd name="T26" fmla="*/ 888667328 w 10616"/>
              <a:gd name="T27" fmla="*/ 0 h 10000"/>
              <a:gd name="T28" fmla="*/ 821129708 w 10616"/>
              <a:gd name="T29" fmla="*/ 7527551 h 10000"/>
              <a:gd name="T30" fmla="*/ 736754932 w 10616"/>
              <a:gd name="T31" fmla="*/ 7527551 h 10000"/>
              <a:gd name="T32" fmla="*/ 719818944 w 10616"/>
              <a:gd name="T33" fmla="*/ 7527551 h 10000"/>
              <a:gd name="T34" fmla="*/ 719818944 w 10616"/>
              <a:gd name="T35" fmla="*/ 7527551 h 10000"/>
              <a:gd name="T36" fmla="*/ 652281324 w 10616"/>
              <a:gd name="T37" fmla="*/ 2511001 h 10000"/>
              <a:gd name="T38" fmla="*/ 601675381 w 10616"/>
              <a:gd name="T39" fmla="*/ 0 h 10000"/>
              <a:gd name="T40" fmla="*/ 466598009 w 10616"/>
              <a:gd name="T41" fmla="*/ 0 h 10000"/>
              <a:gd name="T42" fmla="*/ 432829176 w 10616"/>
              <a:gd name="T43" fmla="*/ 0 h 10000"/>
              <a:gd name="T44" fmla="*/ 382124400 w 10616"/>
              <a:gd name="T45" fmla="*/ 2511001 h 10000"/>
              <a:gd name="T46" fmla="*/ 348355567 w 10616"/>
              <a:gd name="T47" fmla="*/ 7527551 h 10000"/>
              <a:gd name="T48" fmla="*/ 263980838 w 10616"/>
              <a:gd name="T49" fmla="*/ 10038893 h 10000"/>
              <a:gd name="T50" fmla="*/ 247044849 w 10616"/>
              <a:gd name="T51" fmla="*/ 7527551 h 10000"/>
              <a:gd name="T52" fmla="*/ 230209872 w 10616"/>
              <a:gd name="T53" fmla="*/ 7527551 h 10000"/>
              <a:gd name="T54" fmla="*/ 196441039 w 10616"/>
              <a:gd name="T55" fmla="*/ 15060914 h 10000"/>
              <a:gd name="T56" fmla="*/ 128901287 w 10616"/>
              <a:gd name="T57" fmla="*/ 15060914 h 10000"/>
              <a:gd name="T58" fmla="*/ 76702938 w 10616"/>
              <a:gd name="T59" fmla="*/ 14304686 h 10000"/>
              <a:gd name="T60" fmla="*/ 20421611 w 10616"/>
              <a:gd name="T61" fmla="*/ 17993477 h 10000"/>
              <a:gd name="T62" fmla="*/ 0 w 10616"/>
              <a:gd name="T63" fmla="*/ 19667490 h 10000"/>
              <a:gd name="T64" fmla="*/ 69531848 w 10616"/>
              <a:gd name="T65" fmla="*/ 33181506 h 10000"/>
              <a:gd name="T66" fmla="*/ 128901287 w 10616"/>
              <a:gd name="T67" fmla="*/ 42666252 h 10000"/>
              <a:gd name="T68" fmla="*/ 162672253 w 10616"/>
              <a:gd name="T69" fmla="*/ 50199597 h 10000"/>
              <a:gd name="T70" fmla="*/ 314584602 w 10616"/>
              <a:gd name="T71" fmla="*/ 52704822 h 10000"/>
              <a:gd name="T72" fmla="*/ 331520590 w 10616"/>
              <a:gd name="T73" fmla="*/ 52704822 h 10000"/>
              <a:gd name="T74" fmla="*/ 449664153 w 10616"/>
              <a:gd name="T75" fmla="*/ 57727148 h 10000"/>
              <a:gd name="T76" fmla="*/ 517201773 w 10616"/>
              <a:gd name="T77" fmla="*/ 52704822 h 10000"/>
              <a:gd name="T78" fmla="*/ 584741571 w 10616"/>
              <a:gd name="T79" fmla="*/ 57727148 h 10000"/>
              <a:gd name="T80" fmla="*/ 584741571 w 10616"/>
              <a:gd name="T81" fmla="*/ 57727148 h 10000"/>
              <a:gd name="T82" fmla="*/ 584741571 w 10616"/>
              <a:gd name="T83" fmla="*/ 57727148 h 10000"/>
              <a:gd name="T84" fmla="*/ 635446347 w 10616"/>
              <a:gd name="T85" fmla="*/ 5019959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8" name="Freeform 285"/>
          <p:cNvSpPr>
            <a:spLocks/>
          </p:cNvSpPr>
          <p:nvPr/>
        </p:nvSpPr>
        <p:spPr bwMode="auto">
          <a:xfrm>
            <a:off x="5367338" y="3671912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9" name="Freeform 286"/>
          <p:cNvSpPr>
            <a:spLocks/>
          </p:cNvSpPr>
          <p:nvPr/>
        </p:nvSpPr>
        <p:spPr bwMode="auto">
          <a:xfrm>
            <a:off x="5343525" y="3787800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0" name="Freeform 287"/>
          <p:cNvSpPr>
            <a:spLocks/>
          </p:cNvSpPr>
          <p:nvPr/>
        </p:nvSpPr>
        <p:spPr bwMode="auto">
          <a:xfrm>
            <a:off x="5343525" y="3787800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1" name="Freeform 288"/>
          <p:cNvSpPr>
            <a:spLocks/>
          </p:cNvSpPr>
          <p:nvPr/>
        </p:nvSpPr>
        <p:spPr bwMode="auto">
          <a:xfrm>
            <a:off x="5783263" y="4006875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2" name="Freeform 289"/>
          <p:cNvSpPr>
            <a:spLocks/>
          </p:cNvSpPr>
          <p:nvPr/>
        </p:nvSpPr>
        <p:spPr bwMode="auto">
          <a:xfrm>
            <a:off x="5800725" y="4037037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3" name="Freeform 290"/>
          <p:cNvSpPr>
            <a:spLocks/>
          </p:cNvSpPr>
          <p:nvPr/>
        </p:nvSpPr>
        <p:spPr bwMode="auto">
          <a:xfrm>
            <a:off x="5565775" y="4176737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4" name="Freeform 291"/>
          <p:cNvSpPr>
            <a:spLocks/>
          </p:cNvSpPr>
          <p:nvPr/>
        </p:nvSpPr>
        <p:spPr bwMode="auto">
          <a:xfrm>
            <a:off x="5378450" y="3817962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5" name="Freeform 292"/>
          <p:cNvSpPr>
            <a:spLocks/>
          </p:cNvSpPr>
          <p:nvPr/>
        </p:nvSpPr>
        <p:spPr bwMode="auto">
          <a:xfrm>
            <a:off x="5800725" y="4084662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6" name="Freeform 293"/>
          <p:cNvSpPr>
            <a:spLocks/>
          </p:cNvSpPr>
          <p:nvPr/>
        </p:nvSpPr>
        <p:spPr bwMode="auto">
          <a:xfrm>
            <a:off x="5462588" y="3662387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7" name="Freeform 294"/>
          <p:cNvSpPr>
            <a:spLocks/>
          </p:cNvSpPr>
          <p:nvPr/>
        </p:nvSpPr>
        <p:spPr bwMode="auto">
          <a:xfrm>
            <a:off x="5605463" y="3594125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8" name="Freeform 299"/>
          <p:cNvSpPr>
            <a:spLocks/>
          </p:cNvSpPr>
          <p:nvPr/>
        </p:nvSpPr>
        <p:spPr bwMode="auto">
          <a:xfrm>
            <a:off x="5013325" y="2968650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9" name="Freeform 300"/>
          <p:cNvSpPr>
            <a:spLocks/>
          </p:cNvSpPr>
          <p:nvPr/>
        </p:nvSpPr>
        <p:spPr bwMode="auto">
          <a:xfrm>
            <a:off x="5083175" y="2819425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0" name="Freeform 301"/>
          <p:cNvSpPr>
            <a:spLocks/>
          </p:cNvSpPr>
          <p:nvPr/>
        </p:nvSpPr>
        <p:spPr bwMode="auto">
          <a:xfrm>
            <a:off x="5078413" y="2976587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1" name="Freeform 302"/>
          <p:cNvSpPr>
            <a:spLocks/>
          </p:cNvSpPr>
          <p:nvPr/>
        </p:nvSpPr>
        <p:spPr bwMode="auto">
          <a:xfrm>
            <a:off x="5021263" y="2890862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2" name="Freeform 303"/>
          <p:cNvSpPr>
            <a:spLocks/>
          </p:cNvSpPr>
          <p:nvPr/>
        </p:nvSpPr>
        <p:spPr bwMode="auto">
          <a:xfrm>
            <a:off x="4119563" y="4341837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3" name="Freeform 304"/>
          <p:cNvSpPr>
            <a:spLocks/>
          </p:cNvSpPr>
          <p:nvPr/>
        </p:nvSpPr>
        <p:spPr bwMode="auto">
          <a:xfrm>
            <a:off x="4073525" y="4240237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4" name="Freeform 305"/>
          <p:cNvSpPr>
            <a:spLocks/>
          </p:cNvSpPr>
          <p:nvPr/>
        </p:nvSpPr>
        <p:spPr bwMode="auto">
          <a:xfrm>
            <a:off x="4081463" y="3968775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5" name="Freeform 306"/>
          <p:cNvSpPr>
            <a:spLocks/>
          </p:cNvSpPr>
          <p:nvPr/>
        </p:nvSpPr>
        <p:spPr bwMode="auto">
          <a:xfrm>
            <a:off x="5108575" y="3835425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" name="Freeform 307"/>
          <p:cNvSpPr>
            <a:spLocks/>
          </p:cNvSpPr>
          <p:nvPr/>
        </p:nvSpPr>
        <p:spPr bwMode="auto">
          <a:xfrm>
            <a:off x="4722813" y="3787800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7" name="Freeform 308"/>
          <p:cNvSpPr>
            <a:spLocks/>
          </p:cNvSpPr>
          <p:nvPr/>
        </p:nvSpPr>
        <p:spPr bwMode="auto">
          <a:xfrm>
            <a:off x="4683125" y="3671912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8" name="Freeform 309"/>
          <p:cNvSpPr>
            <a:spLocks/>
          </p:cNvSpPr>
          <p:nvPr/>
        </p:nvSpPr>
        <p:spPr bwMode="auto">
          <a:xfrm>
            <a:off x="4176713" y="3717950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9" name="Freeform 310"/>
          <p:cNvSpPr>
            <a:spLocks/>
          </p:cNvSpPr>
          <p:nvPr/>
        </p:nvSpPr>
        <p:spPr bwMode="auto">
          <a:xfrm>
            <a:off x="4087813" y="3944962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0" name="Freeform 311"/>
          <p:cNvSpPr>
            <a:spLocks/>
          </p:cNvSpPr>
          <p:nvPr/>
        </p:nvSpPr>
        <p:spPr bwMode="auto">
          <a:xfrm>
            <a:off x="4097338" y="4341837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1" name="Freeform 312"/>
          <p:cNvSpPr>
            <a:spLocks/>
          </p:cNvSpPr>
          <p:nvPr/>
        </p:nvSpPr>
        <p:spPr bwMode="auto">
          <a:xfrm>
            <a:off x="5046663" y="4070375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2" name="Freeform 313"/>
          <p:cNvSpPr>
            <a:spLocks/>
          </p:cNvSpPr>
          <p:nvPr/>
        </p:nvSpPr>
        <p:spPr bwMode="auto">
          <a:xfrm>
            <a:off x="4292600" y="4397400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3" name="Freeform 314"/>
          <p:cNvSpPr>
            <a:spLocks/>
          </p:cNvSpPr>
          <p:nvPr/>
        </p:nvSpPr>
        <p:spPr bwMode="auto">
          <a:xfrm>
            <a:off x="4216400" y="4452962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4" name="Freeform 315"/>
          <p:cNvSpPr>
            <a:spLocks/>
          </p:cNvSpPr>
          <p:nvPr/>
        </p:nvSpPr>
        <p:spPr bwMode="auto">
          <a:xfrm>
            <a:off x="4167188" y="4421212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5" name="Rectangle 316"/>
          <p:cNvSpPr>
            <a:spLocks noChangeArrowheads="1"/>
          </p:cNvSpPr>
          <p:nvPr/>
        </p:nvSpPr>
        <p:spPr bwMode="auto">
          <a:xfrm>
            <a:off x="4283075" y="3944962"/>
            <a:ext cx="9525" cy="23813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" name="Freeform 317"/>
          <p:cNvSpPr>
            <a:spLocks/>
          </p:cNvSpPr>
          <p:nvPr/>
        </p:nvSpPr>
        <p:spPr bwMode="auto">
          <a:xfrm>
            <a:off x="4283075" y="3671912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7" name="Freeform 318"/>
          <p:cNvSpPr>
            <a:spLocks/>
          </p:cNvSpPr>
          <p:nvPr/>
        </p:nvSpPr>
        <p:spPr bwMode="auto">
          <a:xfrm>
            <a:off x="4283075" y="3671912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8" name="Freeform 327"/>
          <p:cNvSpPr>
            <a:spLocks/>
          </p:cNvSpPr>
          <p:nvPr/>
        </p:nvSpPr>
        <p:spPr bwMode="auto">
          <a:xfrm>
            <a:off x="5743575" y="3662387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9" name="Freeform 328"/>
          <p:cNvSpPr>
            <a:spLocks/>
          </p:cNvSpPr>
          <p:nvPr/>
        </p:nvSpPr>
        <p:spPr bwMode="auto">
          <a:xfrm>
            <a:off x="5707063" y="3624287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0" name="Freeform 334"/>
          <p:cNvSpPr>
            <a:spLocks/>
          </p:cNvSpPr>
          <p:nvPr/>
        </p:nvSpPr>
        <p:spPr bwMode="auto">
          <a:xfrm>
            <a:off x="5013325" y="2211412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1" name="Freeform 335"/>
          <p:cNvSpPr>
            <a:spLocks/>
          </p:cNvSpPr>
          <p:nvPr/>
        </p:nvSpPr>
        <p:spPr bwMode="auto">
          <a:xfrm>
            <a:off x="5287963" y="3140100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2" name="Freeform 336"/>
          <p:cNvSpPr>
            <a:spLocks/>
          </p:cNvSpPr>
          <p:nvPr/>
        </p:nvSpPr>
        <p:spPr bwMode="auto">
          <a:xfrm>
            <a:off x="5186363" y="1554187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3" name="Freeform 337"/>
          <p:cNvSpPr>
            <a:spLocks/>
          </p:cNvSpPr>
          <p:nvPr/>
        </p:nvSpPr>
        <p:spPr bwMode="auto">
          <a:xfrm>
            <a:off x="5768975" y="3671912"/>
            <a:ext cx="71438" cy="7938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4" name="Freeform 338"/>
          <p:cNvSpPr>
            <a:spLocks/>
          </p:cNvSpPr>
          <p:nvPr/>
        </p:nvSpPr>
        <p:spPr bwMode="auto">
          <a:xfrm>
            <a:off x="5659438" y="3014687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5" name="Freeform 339"/>
          <p:cNvSpPr>
            <a:spLocks/>
          </p:cNvSpPr>
          <p:nvPr/>
        </p:nvSpPr>
        <p:spPr bwMode="auto">
          <a:xfrm>
            <a:off x="5721350" y="3648100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6" name="Rectangle 340"/>
          <p:cNvSpPr>
            <a:spLocks noChangeArrowheads="1"/>
          </p:cNvSpPr>
          <p:nvPr/>
        </p:nvSpPr>
        <p:spPr bwMode="auto">
          <a:xfrm>
            <a:off x="4903788" y="3279800"/>
            <a:ext cx="9525" cy="1587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7" name="Freeform 347"/>
          <p:cNvSpPr>
            <a:spLocks/>
          </p:cNvSpPr>
          <p:nvPr/>
        </p:nvSpPr>
        <p:spPr bwMode="auto">
          <a:xfrm>
            <a:off x="4616450" y="2124100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8" name="Freeform 348"/>
          <p:cNvSpPr>
            <a:spLocks/>
          </p:cNvSpPr>
          <p:nvPr/>
        </p:nvSpPr>
        <p:spPr bwMode="auto">
          <a:xfrm>
            <a:off x="4772025" y="2273325"/>
            <a:ext cx="320675" cy="733425"/>
          </a:xfrm>
          <a:custGeom>
            <a:avLst/>
            <a:gdLst>
              <a:gd name="T0" fmla="*/ 320675 w 10000"/>
              <a:gd name="T1" fmla="*/ 163881 h 9895"/>
              <a:gd name="T2" fmla="*/ 312851 w 10000"/>
              <a:gd name="T3" fmla="*/ 117037 h 9895"/>
              <a:gd name="T4" fmla="*/ 297202 w 10000"/>
              <a:gd name="T5" fmla="*/ 46844 h 9895"/>
              <a:gd name="T6" fmla="*/ 273760 w 10000"/>
              <a:gd name="T7" fmla="*/ 38988 h 9895"/>
              <a:gd name="T8" fmla="*/ 242462 w 10000"/>
              <a:gd name="T9" fmla="*/ 0 h 9895"/>
              <a:gd name="T10" fmla="*/ 226813 w 10000"/>
              <a:gd name="T11" fmla="*/ 23422 h 9895"/>
              <a:gd name="T12" fmla="*/ 211164 w 10000"/>
              <a:gd name="T13" fmla="*/ 38988 h 9895"/>
              <a:gd name="T14" fmla="*/ 172074 w 10000"/>
              <a:gd name="T15" fmla="*/ 70192 h 9895"/>
              <a:gd name="T16" fmla="*/ 140776 w 10000"/>
              <a:gd name="T17" fmla="*/ 85832 h 9895"/>
              <a:gd name="T18" fmla="*/ 140776 w 10000"/>
              <a:gd name="T19" fmla="*/ 124819 h 9895"/>
              <a:gd name="T20" fmla="*/ 109511 w 10000"/>
              <a:gd name="T21" fmla="*/ 187229 h 9895"/>
              <a:gd name="T22" fmla="*/ 86037 w 10000"/>
              <a:gd name="T23" fmla="*/ 241856 h 9895"/>
              <a:gd name="T24" fmla="*/ 78213 w 10000"/>
              <a:gd name="T25" fmla="*/ 288700 h 9895"/>
              <a:gd name="T26" fmla="*/ 46915 w 10000"/>
              <a:gd name="T27" fmla="*/ 319905 h 9895"/>
              <a:gd name="T28" fmla="*/ 31298 w 10000"/>
              <a:gd name="T29" fmla="*/ 358893 h 9895"/>
              <a:gd name="T30" fmla="*/ 31298 w 10000"/>
              <a:gd name="T31" fmla="*/ 436942 h 9895"/>
              <a:gd name="T32" fmla="*/ 31298 w 10000"/>
              <a:gd name="T33" fmla="*/ 475929 h 9895"/>
              <a:gd name="T34" fmla="*/ 31298 w 10000"/>
              <a:gd name="T35" fmla="*/ 522774 h 9895"/>
              <a:gd name="T36" fmla="*/ 7824 w 10000"/>
              <a:gd name="T37" fmla="*/ 569544 h 9895"/>
              <a:gd name="T38" fmla="*/ 15649 w 10000"/>
              <a:gd name="T39" fmla="*/ 616388 h 9895"/>
              <a:gd name="T40" fmla="*/ 55797 w 10000"/>
              <a:gd name="T41" fmla="*/ 669904 h 9895"/>
              <a:gd name="T42" fmla="*/ 61217 w 10000"/>
              <a:gd name="T43" fmla="*/ 718453 h 9895"/>
              <a:gd name="T44" fmla="*/ 78213 w 10000"/>
              <a:gd name="T45" fmla="*/ 733425 h 9895"/>
              <a:gd name="T46" fmla="*/ 101686 w 10000"/>
              <a:gd name="T47" fmla="*/ 702220 h 9895"/>
              <a:gd name="T48" fmla="*/ 140776 w 10000"/>
              <a:gd name="T49" fmla="*/ 671015 h 9895"/>
              <a:gd name="T50" fmla="*/ 148601 w 10000"/>
              <a:gd name="T51" fmla="*/ 585183 h 9895"/>
              <a:gd name="T52" fmla="*/ 187723 w 10000"/>
              <a:gd name="T53" fmla="*/ 569544 h 9895"/>
              <a:gd name="T54" fmla="*/ 179899 w 10000"/>
              <a:gd name="T55" fmla="*/ 507134 h 9895"/>
              <a:gd name="T56" fmla="*/ 164250 w 10000"/>
              <a:gd name="T57" fmla="*/ 436942 h 9895"/>
              <a:gd name="T58" fmla="*/ 187723 w 10000"/>
              <a:gd name="T59" fmla="*/ 358893 h 9895"/>
              <a:gd name="T60" fmla="*/ 258111 w 10000"/>
              <a:gd name="T61" fmla="*/ 312123 h 9895"/>
              <a:gd name="T62" fmla="*/ 258111 w 10000"/>
              <a:gd name="T63" fmla="*/ 265278 h 9895"/>
              <a:gd name="T64" fmla="*/ 297202 w 10000"/>
              <a:gd name="T65" fmla="*/ 210651 h 9895"/>
              <a:gd name="T66" fmla="*/ 320675 w 10000"/>
              <a:gd name="T67" fmla="*/ 210651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9" name="Freeform 349"/>
          <p:cNvSpPr>
            <a:spLocks/>
          </p:cNvSpPr>
          <p:nvPr/>
        </p:nvSpPr>
        <p:spPr bwMode="auto">
          <a:xfrm>
            <a:off x="5046663" y="3140100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0" name="Freeform 350"/>
          <p:cNvSpPr>
            <a:spLocks/>
          </p:cNvSpPr>
          <p:nvPr/>
        </p:nvSpPr>
        <p:spPr bwMode="auto">
          <a:xfrm>
            <a:off x="5303838" y="3140100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1" name="Freeform 359"/>
          <p:cNvSpPr>
            <a:spLocks/>
          </p:cNvSpPr>
          <p:nvPr/>
        </p:nvSpPr>
        <p:spPr bwMode="auto">
          <a:xfrm>
            <a:off x="4991100" y="3014687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2" name="Freeform 360"/>
          <p:cNvSpPr>
            <a:spLocks/>
          </p:cNvSpPr>
          <p:nvPr/>
        </p:nvSpPr>
        <p:spPr bwMode="auto">
          <a:xfrm>
            <a:off x="4849813" y="3038500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3" name="Freeform 364"/>
          <p:cNvSpPr>
            <a:spLocks/>
          </p:cNvSpPr>
          <p:nvPr/>
        </p:nvSpPr>
        <p:spPr bwMode="auto">
          <a:xfrm>
            <a:off x="4503738" y="4060850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4" name="Freeform 365"/>
          <p:cNvSpPr>
            <a:spLocks/>
          </p:cNvSpPr>
          <p:nvPr/>
        </p:nvSpPr>
        <p:spPr bwMode="auto">
          <a:xfrm>
            <a:off x="4503738" y="4060850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5" name="Freeform 366"/>
          <p:cNvSpPr>
            <a:spLocks/>
          </p:cNvSpPr>
          <p:nvPr/>
        </p:nvSpPr>
        <p:spPr bwMode="auto">
          <a:xfrm>
            <a:off x="4198938" y="4021162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6" name="Freeform 367"/>
          <p:cNvSpPr>
            <a:spLocks/>
          </p:cNvSpPr>
          <p:nvPr/>
        </p:nvSpPr>
        <p:spPr bwMode="auto">
          <a:xfrm>
            <a:off x="5526088" y="4375175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7" name="Freeform 368"/>
          <p:cNvSpPr>
            <a:spLocks/>
          </p:cNvSpPr>
          <p:nvPr/>
        </p:nvSpPr>
        <p:spPr bwMode="auto">
          <a:xfrm>
            <a:off x="4849813" y="4351362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8" name="Freeform 369"/>
          <p:cNvSpPr>
            <a:spLocks/>
          </p:cNvSpPr>
          <p:nvPr/>
        </p:nvSpPr>
        <p:spPr bwMode="auto">
          <a:xfrm>
            <a:off x="4849813" y="4351362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9" name="Freeform 370"/>
          <p:cNvSpPr>
            <a:spLocks/>
          </p:cNvSpPr>
          <p:nvPr/>
        </p:nvSpPr>
        <p:spPr bwMode="auto">
          <a:xfrm>
            <a:off x="4833938" y="4070375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0" name="Freeform 371"/>
          <p:cNvSpPr>
            <a:spLocks/>
          </p:cNvSpPr>
          <p:nvPr/>
        </p:nvSpPr>
        <p:spPr bwMode="auto">
          <a:xfrm>
            <a:off x="4833938" y="4070375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1" name="Freeform 372"/>
          <p:cNvSpPr>
            <a:spLocks/>
          </p:cNvSpPr>
          <p:nvPr/>
        </p:nvSpPr>
        <p:spPr bwMode="auto">
          <a:xfrm>
            <a:off x="4913313" y="5216550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2" name="Freeform 373"/>
          <p:cNvSpPr>
            <a:spLocks/>
          </p:cNvSpPr>
          <p:nvPr/>
        </p:nvSpPr>
        <p:spPr bwMode="auto">
          <a:xfrm>
            <a:off x="4999038" y="5100662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3" name="Freeform 374"/>
          <p:cNvSpPr>
            <a:spLocks/>
          </p:cNvSpPr>
          <p:nvPr/>
        </p:nvSpPr>
        <p:spPr bwMode="auto">
          <a:xfrm>
            <a:off x="5241925" y="4919687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4" name="Freeform 375"/>
          <p:cNvSpPr>
            <a:spLocks/>
          </p:cNvSpPr>
          <p:nvPr/>
        </p:nvSpPr>
        <p:spPr bwMode="auto">
          <a:xfrm>
            <a:off x="5241925" y="4678387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5" name="Freeform 376"/>
          <p:cNvSpPr>
            <a:spLocks/>
          </p:cNvSpPr>
          <p:nvPr/>
        </p:nvSpPr>
        <p:spPr bwMode="auto">
          <a:xfrm>
            <a:off x="4802188" y="4802212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6" name="Freeform 377"/>
          <p:cNvSpPr>
            <a:spLocks/>
          </p:cNvSpPr>
          <p:nvPr/>
        </p:nvSpPr>
        <p:spPr bwMode="auto">
          <a:xfrm>
            <a:off x="4802188" y="4521225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" name="Freeform 378"/>
          <p:cNvSpPr>
            <a:spLocks/>
          </p:cNvSpPr>
          <p:nvPr/>
        </p:nvSpPr>
        <p:spPr bwMode="auto">
          <a:xfrm>
            <a:off x="5319713" y="4208487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8" name="Freeform 379"/>
          <p:cNvSpPr>
            <a:spLocks/>
          </p:cNvSpPr>
          <p:nvPr/>
        </p:nvSpPr>
        <p:spPr bwMode="auto">
          <a:xfrm>
            <a:off x="5343525" y="4537100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9" name="Freeform 380"/>
          <p:cNvSpPr>
            <a:spLocks/>
          </p:cNvSpPr>
          <p:nvPr/>
        </p:nvSpPr>
        <p:spPr bwMode="auto">
          <a:xfrm>
            <a:off x="5122863" y="5045100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0" name="Freeform 381"/>
          <p:cNvSpPr>
            <a:spLocks/>
          </p:cNvSpPr>
          <p:nvPr/>
        </p:nvSpPr>
        <p:spPr bwMode="auto">
          <a:xfrm>
            <a:off x="5053013" y="4562500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1" name="Freeform 382"/>
          <p:cNvSpPr>
            <a:spLocks/>
          </p:cNvSpPr>
          <p:nvPr/>
        </p:nvSpPr>
        <p:spPr bwMode="auto">
          <a:xfrm>
            <a:off x="4379913" y="4279925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2" name="Freeform 383"/>
          <p:cNvSpPr>
            <a:spLocks/>
          </p:cNvSpPr>
          <p:nvPr/>
        </p:nvSpPr>
        <p:spPr bwMode="auto">
          <a:xfrm>
            <a:off x="4379913" y="4279925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3" name="Freeform 384"/>
          <p:cNvSpPr>
            <a:spLocks/>
          </p:cNvSpPr>
          <p:nvPr/>
        </p:nvSpPr>
        <p:spPr bwMode="auto">
          <a:xfrm>
            <a:off x="4503738" y="4383112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4" name="Freeform 385"/>
          <p:cNvSpPr>
            <a:spLocks/>
          </p:cNvSpPr>
          <p:nvPr/>
        </p:nvSpPr>
        <p:spPr bwMode="auto">
          <a:xfrm>
            <a:off x="4503738" y="4383112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5" name="Freeform 386"/>
          <p:cNvSpPr>
            <a:spLocks/>
          </p:cNvSpPr>
          <p:nvPr/>
        </p:nvSpPr>
        <p:spPr bwMode="auto">
          <a:xfrm>
            <a:off x="4425950" y="4389462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6" name="Freeform 387"/>
          <p:cNvSpPr>
            <a:spLocks/>
          </p:cNvSpPr>
          <p:nvPr/>
        </p:nvSpPr>
        <p:spPr bwMode="auto">
          <a:xfrm>
            <a:off x="4576763" y="4287862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" name="Freeform 388"/>
          <p:cNvSpPr>
            <a:spLocks/>
          </p:cNvSpPr>
          <p:nvPr/>
        </p:nvSpPr>
        <p:spPr bwMode="auto">
          <a:xfrm>
            <a:off x="4865688" y="4389462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8" name="Freeform 389"/>
          <p:cNvSpPr>
            <a:spLocks/>
          </p:cNvSpPr>
          <p:nvPr/>
        </p:nvSpPr>
        <p:spPr bwMode="auto">
          <a:xfrm>
            <a:off x="4772025" y="4562500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9" name="Freeform 390"/>
          <p:cNvSpPr>
            <a:spLocks/>
          </p:cNvSpPr>
          <p:nvPr/>
        </p:nvSpPr>
        <p:spPr bwMode="auto">
          <a:xfrm>
            <a:off x="4732338" y="4610125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0" name="Freeform 391"/>
          <p:cNvSpPr>
            <a:spLocks/>
          </p:cNvSpPr>
          <p:nvPr/>
        </p:nvSpPr>
        <p:spPr bwMode="auto">
          <a:xfrm>
            <a:off x="4700588" y="4351362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1" name="Freeform 392"/>
          <p:cNvSpPr>
            <a:spLocks/>
          </p:cNvSpPr>
          <p:nvPr/>
        </p:nvSpPr>
        <p:spPr bwMode="auto">
          <a:xfrm>
            <a:off x="4700588" y="4351362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2" name="Freeform 393"/>
          <p:cNvSpPr>
            <a:spLocks/>
          </p:cNvSpPr>
          <p:nvPr/>
        </p:nvSpPr>
        <p:spPr bwMode="auto">
          <a:xfrm>
            <a:off x="4527550" y="4341837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3" name="Freeform 394"/>
          <p:cNvSpPr>
            <a:spLocks/>
          </p:cNvSpPr>
          <p:nvPr/>
        </p:nvSpPr>
        <p:spPr bwMode="auto">
          <a:xfrm>
            <a:off x="4503738" y="4383112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4" name="Freeform 395"/>
          <p:cNvSpPr>
            <a:spLocks/>
          </p:cNvSpPr>
          <p:nvPr/>
        </p:nvSpPr>
        <p:spPr bwMode="auto">
          <a:xfrm>
            <a:off x="4795838" y="5078437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5" name="Freeform 396"/>
          <p:cNvSpPr>
            <a:spLocks/>
          </p:cNvSpPr>
          <p:nvPr/>
        </p:nvSpPr>
        <p:spPr bwMode="auto">
          <a:xfrm>
            <a:off x="4527550" y="4186262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6" name="Freeform 397"/>
          <p:cNvSpPr>
            <a:spLocks/>
          </p:cNvSpPr>
          <p:nvPr/>
        </p:nvSpPr>
        <p:spPr bwMode="auto">
          <a:xfrm>
            <a:off x="220663" y="2112987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7" name="Freeform 398"/>
          <p:cNvSpPr>
            <a:spLocks/>
          </p:cNvSpPr>
          <p:nvPr/>
        </p:nvSpPr>
        <p:spPr bwMode="auto">
          <a:xfrm>
            <a:off x="896938" y="2074887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8" name="Freeform 399"/>
          <p:cNvSpPr>
            <a:spLocks/>
          </p:cNvSpPr>
          <p:nvPr/>
        </p:nvSpPr>
        <p:spPr bwMode="auto">
          <a:xfrm>
            <a:off x="1296988" y="3284562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29" name="Freeform 400"/>
          <p:cNvSpPr>
            <a:spLocks/>
          </p:cNvSpPr>
          <p:nvPr/>
        </p:nvSpPr>
        <p:spPr bwMode="auto">
          <a:xfrm>
            <a:off x="2212975" y="4291037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0" name="Freeform 401"/>
          <p:cNvSpPr>
            <a:spLocks/>
          </p:cNvSpPr>
          <p:nvPr/>
        </p:nvSpPr>
        <p:spPr bwMode="auto">
          <a:xfrm>
            <a:off x="2252663" y="4394225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1" name="Freeform 402"/>
          <p:cNvSpPr>
            <a:spLocks/>
          </p:cNvSpPr>
          <p:nvPr/>
        </p:nvSpPr>
        <p:spPr bwMode="auto">
          <a:xfrm>
            <a:off x="2339975" y="4433912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2" name="Freeform 403"/>
          <p:cNvSpPr>
            <a:spLocks/>
          </p:cNvSpPr>
          <p:nvPr/>
        </p:nvSpPr>
        <p:spPr bwMode="auto">
          <a:xfrm>
            <a:off x="2433638" y="4364062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3" name="Freeform 422"/>
          <p:cNvSpPr>
            <a:spLocks/>
          </p:cNvSpPr>
          <p:nvPr/>
        </p:nvSpPr>
        <p:spPr bwMode="auto">
          <a:xfrm>
            <a:off x="2173288" y="4268812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4" name="Freeform 423"/>
          <p:cNvSpPr>
            <a:spLocks/>
          </p:cNvSpPr>
          <p:nvPr/>
        </p:nvSpPr>
        <p:spPr bwMode="auto">
          <a:xfrm>
            <a:off x="2093913" y="4227537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5" name="Freeform 424"/>
          <p:cNvSpPr>
            <a:spLocks/>
          </p:cNvSpPr>
          <p:nvPr/>
        </p:nvSpPr>
        <p:spPr bwMode="auto">
          <a:xfrm>
            <a:off x="1484313" y="3814787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6" name="Freeform 425"/>
          <p:cNvSpPr>
            <a:spLocks/>
          </p:cNvSpPr>
          <p:nvPr/>
        </p:nvSpPr>
        <p:spPr bwMode="auto">
          <a:xfrm rot="20747712">
            <a:off x="2717800" y="1836762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7" name="Freeform 426"/>
          <p:cNvSpPr>
            <a:spLocks/>
          </p:cNvSpPr>
          <p:nvPr/>
        </p:nvSpPr>
        <p:spPr bwMode="auto">
          <a:xfrm>
            <a:off x="1751013" y="2078062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8" name="Freeform 427"/>
          <p:cNvSpPr>
            <a:spLocks/>
          </p:cNvSpPr>
          <p:nvPr/>
        </p:nvSpPr>
        <p:spPr bwMode="auto">
          <a:xfrm>
            <a:off x="2103438" y="2373337"/>
            <a:ext cx="0" cy="4763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9" name="Freeform 428"/>
          <p:cNvSpPr>
            <a:spLocks/>
          </p:cNvSpPr>
          <p:nvPr/>
        </p:nvSpPr>
        <p:spPr bwMode="auto">
          <a:xfrm>
            <a:off x="2460625" y="2406675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0" name="Freeform 429"/>
          <p:cNvSpPr>
            <a:spLocks/>
          </p:cNvSpPr>
          <p:nvPr/>
        </p:nvSpPr>
        <p:spPr bwMode="auto">
          <a:xfrm>
            <a:off x="2109788" y="1989162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1" name="Freeform 430"/>
          <p:cNvSpPr>
            <a:spLocks/>
          </p:cNvSpPr>
          <p:nvPr/>
        </p:nvSpPr>
        <p:spPr bwMode="auto">
          <a:xfrm>
            <a:off x="2297113" y="2457475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2" name="Freeform 431"/>
          <p:cNvSpPr>
            <a:spLocks/>
          </p:cNvSpPr>
          <p:nvPr/>
        </p:nvSpPr>
        <p:spPr bwMode="auto">
          <a:xfrm>
            <a:off x="2181225" y="2095525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3" name="Freeform 432"/>
          <p:cNvSpPr>
            <a:spLocks/>
          </p:cNvSpPr>
          <p:nvPr/>
        </p:nvSpPr>
        <p:spPr bwMode="auto">
          <a:xfrm>
            <a:off x="1663700" y="2028850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4" name="Freeform 433"/>
          <p:cNvSpPr>
            <a:spLocks/>
          </p:cNvSpPr>
          <p:nvPr/>
        </p:nvSpPr>
        <p:spPr bwMode="auto">
          <a:xfrm>
            <a:off x="1831975" y="1974875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5" name="Freeform 434"/>
          <p:cNvSpPr>
            <a:spLocks/>
          </p:cNvSpPr>
          <p:nvPr/>
        </p:nvSpPr>
        <p:spPr bwMode="auto">
          <a:xfrm>
            <a:off x="1771650" y="1925662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6" name="Freeform 435"/>
          <p:cNvSpPr>
            <a:spLocks/>
          </p:cNvSpPr>
          <p:nvPr/>
        </p:nvSpPr>
        <p:spPr bwMode="auto">
          <a:xfrm>
            <a:off x="1987550" y="1987575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7" name="Freeform 436"/>
          <p:cNvSpPr>
            <a:spLocks/>
          </p:cNvSpPr>
          <p:nvPr/>
        </p:nvSpPr>
        <p:spPr bwMode="auto">
          <a:xfrm>
            <a:off x="2081213" y="2036787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8" name="Freeform 437"/>
          <p:cNvSpPr>
            <a:spLocks/>
          </p:cNvSpPr>
          <p:nvPr/>
        </p:nvSpPr>
        <p:spPr bwMode="auto">
          <a:xfrm>
            <a:off x="2071688" y="1973287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49" name="Freeform 438"/>
          <p:cNvSpPr>
            <a:spLocks/>
          </p:cNvSpPr>
          <p:nvPr/>
        </p:nvSpPr>
        <p:spPr bwMode="auto">
          <a:xfrm>
            <a:off x="1901825" y="1908200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0" name="Freeform 439"/>
          <p:cNvSpPr>
            <a:spLocks/>
          </p:cNvSpPr>
          <p:nvPr/>
        </p:nvSpPr>
        <p:spPr bwMode="auto">
          <a:xfrm flipV="1">
            <a:off x="2071688" y="1666900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1" name="Freeform 440"/>
          <p:cNvSpPr>
            <a:spLocks/>
          </p:cNvSpPr>
          <p:nvPr/>
        </p:nvSpPr>
        <p:spPr bwMode="auto">
          <a:xfrm>
            <a:off x="2076450" y="1935187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2" name="Freeform 441"/>
          <p:cNvSpPr>
            <a:spLocks/>
          </p:cNvSpPr>
          <p:nvPr/>
        </p:nvSpPr>
        <p:spPr bwMode="auto">
          <a:xfrm>
            <a:off x="2057400" y="1889150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3" name="Freeform 442"/>
          <p:cNvSpPr>
            <a:spLocks/>
          </p:cNvSpPr>
          <p:nvPr/>
        </p:nvSpPr>
        <p:spPr bwMode="auto">
          <a:xfrm>
            <a:off x="1990725" y="1866925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4" name="Freeform 443"/>
          <p:cNvSpPr>
            <a:spLocks/>
          </p:cNvSpPr>
          <p:nvPr/>
        </p:nvSpPr>
        <p:spPr bwMode="auto">
          <a:xfrm>
            <a:off x="1747838" y="2114575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5" name="Freeform 445"/>
          <p:cNvSpPr>
            <a:spLocks/>
          </p:cNvSpPr>
          <p:nvPr/>
        </p:nvSpPr>
        <p:spPr bwMode="auto">
          <a:xfrm>
            <a:off x="2776538" y="4249762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63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6" name="Freeform 450"/>
          <p:cNvSpPr>
            <a:spLocks/>
          </p:cNvSpPr>
          <p:nvPr/>
        </p:nvSpPr>
        <p:spPr bwMode="auto">
          <a:xfrm>
            <a:off x="3819525" y="2476525"/>
            <a:ext cx="131763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7" name="Freeform 451"/>
          <p:cNvSpPr>
            <a:spLocks/>
          </p:cNvSpPr>
          <p:nvPr/>
        </p:nvSpPr>
        <p:spPr bwMode="auto">
          <a:xfrm>
            <a:off x="7815263" y="4610125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58" name="Freeform 452"/>
          <p:cNvSpPr>
            <a:spLocks/>
          </p:cNvSpPr>
          <p:nvPr/>
        </p:nvSpPr>
        <p:spPr bwMode="auto">
          <a:xfrm>
            <a:off x="8031163" y="4654575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59" name="Group 453"/>
          <p:cNvGrpSpPr>
            <a:grpSpLocks/>
          </p:cNvGrpSpPr>
          <p:nvPr/>
        </p:nvGrpSpPr>
        <p:grpSpPr bwMode="auto">
          <a:xfrm>
            <a:off x="4292600" y="2865462"/>
            <a:ext cx="250825" cy="368300"/>
            <a:chOff x="2201" y="1250"/>
            <a:chExt cx="133" cy="193"/>
          </a:xfrm>
          <a:solidFill>
            <a:schemeClr val="tx2"/>
          </a:solidFill>
        </p:grpSpPr>
        <p:sp>
          <p:nvSpPr>
            <p:cNvPr id="360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31321 w 24"/>
                <a:gd name="T1" fmla="*/ 168050 h 47"/>
                <a:gd name="T2" fmla="*/ 21408 w 24"/>
                <a:gd name="T3" fmla="*/ 158642 h 47"/>
                <a:gd name="T4" fmla="*/ 52742 w 24"/>
                <a:gd name="T5" fmla="*/ 139046 h 47"/>
                <a:gd name="T6" fmla="*/ 47604 w 24"/>
                <a:gd name="T7" fmla="*/ 120280 h 47"/>
                <a:gd name="T8" fmla="*/ 41596 w 24"/>
                <a:gd name="T9" fmla="*/ 105189 h 47"/>
                <a:gd name="T10" fmla="*/ 16283 w 24"/>
                <a:gd name="T11" fmla="*/ 105189 h 47"/>
                <a:gd name="T12" fmla="*/ 21408 w 24"/>
                <a:gd name="T13" fmla="*/ 77060 h 47"/>
                <a:gd name="T14" fmla="*/ 5138 w 24"/>
                <a:gd name="T15" fmla="*/ 86419 h 47"/>
                <a:gd name="T16" fmla="*/ 0 w 24"/>
                <a:gd name="T17" fmla="*/ 61969 h 47"/>
                <a:gd name="T18" fmla="*/ 0 w 24"/>
                <a:gd name="T19" fmla="*/ 38633 h 47"/>
                <a:gd name="T20" fmla="*/ 5138 w 24"/>
                <a:gd name="T21" fmla="*/ 18766 h 47"/>
                <a:gd name="T22" fmla="*/ 26546 w 24"/>
                <a:gd name="T23" fmla="*/ 0 h 47"/>
                <a:gd name="T24" fmla="*/ 41596 w 24"/>
                <a:gd name="T25" fmla="*/ 4570 h 47"/>
                <a:gd name="T26" fmla="*/ 36458 w 24"/>
                <a:gd name="T27" fmla="*/ 29291 h 47"/>
                <a:gd name="T28" fmla="*/ 67846 w 24"/>
                <a:gd name="T29" fmla="*/ 29291 h 47"/>
                <a:gd name="T30" fmla="*/ 57867 w 24"/>
                <a:gd name="T31" fmla="*/ 52627 h 47"/>
                <a:gd name="T32" fmla="*/ 47604 w 24"/>
                <a:gd name="T33" fmla="*/ 72490 h 47"/>
                <a:gd name="T34" fmla="*/ 67846 w 24"/>
                <a:gd name="T35" fmla="*/ 81631 h 47"/>
                <a:gd name="T36" fmla="*/ 89200 w 24"/>
                <a:gd name="T37" fmla="*/ 115710 h 47"/>
                <a:gd name="T38" fmla="*/ 99183 w 24"/>
                <a:gd name="T39" fmla="*/ 139046 h 47"/>
                <a:gd name="T40" fmla="*/ 99183 w 24"/>
                <a:gd name="T41" fmla="*/ 152959 h 47"/>
                <a:gd name="T42" fmla="*/ 120592 w 24"/>
                <a:gd name="T43" fmla="*/ 152959 h 47"/>
                <a:gd name="T44" fmla="*/ 115450 w 24"/>
                <a:gd name="T45" fmla="*/ 186820 h 47"/>
                <a:gd name="T46" fmla="*/ 125729 w 24"/>
                <a:gd name="T47" fmla="*/ 191386 h 47"/>
                <a:gd name="T48" fmla="*/ 89200 w 24"/>
                <a:gd name="T49" fmla="*/ 206699 h 47"/>
                <a:gd name="T50" fmla="*/ 57867 w 24"/>
                <a:gd name="T51" fmla="*/ 211269 h 47"/>
                <a:gd name="T52" fmla="*/ 41596 w 24"/>
                <a:gd name="T53" fmla="*/ 216107 h 47"/>
                <a:gd name="T54" fmla="*/ 21408 w 24"/>
                <a:gd name="T55" fmla="*/ 216107 h 47"/>
                <a:gd name="T56" fmla="*/ 5138 w 24"/>
                <a:gd name="T57" fmla="*/ 220677 h 47"/>
                <a:gd name="T58" fmla="*/ 26546 w 24"/>
                <a:gd name="T59" fmla="*/ 200728 h 47"/>
                <a:gd name="T60" fmla="*/ 31321 w 24"/>
                <a:gd name="T61" fmla="*/ 182249 h 47"/>
                <a:gd name="T62" fmla="*/ 16283 w 24"/>
                <a:gd name="T63" fmla="*/ 17740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kern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1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b="1" kern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362" name="Freeform 458"/>
          <p:cNvSpPr>
            <a:spLocks/>
          </p:cNvSpPr>
          <p:nvPr/>
        </p:nvSpPr>
        <p:spPr bwMode="auto">
          <a:xfrm>
            <a:off x="5275263" y="3714775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3" name="Freeform 507"/>
          <p:cNvSpPr>
            <a:spLocks/>
          </p:cNvSpPr>
          <p:nvPr/>
        </p:nvSpPr>
        <p:spPr bwMode="auto">
          <a:xfrm>
            <a:off x="6342063" y="3100412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4" name="Freeform 260"/>
          <p:cNvSpPr>
            <a:spLocks/>
          </p:cNvSpPr>
          <p:nvPr/>
        </p:nvSpPr>
        <p:spPr bwMode="auto">
          <a:xfrm>
            <a:off x="6386513" y="4668862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5" name="Freeform 261"/>
          <p:cNvSpPr>
            <a:spLocks/>
          </p:cNvSpPr>
          <p:nvPr/>
        </p:nvSpPr>
        <p:spPr bwMode="auto">
          <a:xfrm>
            <a:off x="7205663" y="4148162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6" name="Freeform 262"/>
          <p:cNvSpPr>
            <a:spLocks/>
          </p:cNvSpPr>
          <p:nvPr/>
        </p:nvSpPr>
        <p:spPr bwMode="auto">
          <a:xfrm>
            <a:off x="7496175" y="4014812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7" name="Freeform 263"/>
          <p:cNvSpPr>
            <a:spLocks/>
          </p:cNvSpPr>
          <p:nvPr/>
        </p:nvSpPr>
        <p:spPr bwMode="auto">
          <a:xfrm>
            <a:off x="7731125" y="3771925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8" name="Freeform 264"/>
          <p:cNvSpPr>
            <a:spLocks/>
          </p:cNvSpPr>
          <p:nvPr/>
        </p:nvSpPr>
        <p:spPr bwMode="auto">
          <a:xfrm>
            <a:off x="7786688" y="3413150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69" name="Freeform 265"/>
          <p:cNvSpPr>
            <a:spLocks/>
          </p:cNvSpPr>
          <p:nvPr/>
        </p:nvSpPr>
        <p:spPr bwMode="auto">
          <a:xfrm>
            <a:off x="8029575" y="3068662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0" name="Freeform 272"/>
          <p:cNvSpPr>
            <a:spLocks/>
          </p:cNvSpPr>
          <p:nvPr/>
        </p:nvSpPr>
        <p:spPr bwMode="auto">
          <a:xfrm>
            <a:off x="7478713" y="4194200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1" name="Freeform 273"/>
          <p:cNvSpPr>
            <a:spLocks/>
          </p:cNvSpPr>
          <p:nvPr/>
        </p:nvSpPr>
        <p:spPr bwMode="auto">
          <a:xfrm>
            <a:off x="7535863" y="4421212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2" name="Freeform 333"/>
          <p:cNvSpPr>
            <a:spLocks/>
          </p:cNvSpPr>
          <p:nvPr/>
        </p:nvSpPr>
        <p:spPr bwMode="auto">
          <a:xfrm>
            <a:off x="6692900" y="3148037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3" name="Line 449"/>
          <p:cNvSpPr>
            <a:spLocks noChangeShapeType="1"/>
          </p:cNvSpPr>
          <p:nvPr/>
        </p:nvSpPr>
        <p:spPr bwMode="auto">
          <a:xfrm>
            <a:off x="7440613" y="4211662"/>
            <a:ext cx="0" cy="0"/>
          </a:xfrm>
          <a:prstGeom prst="line">
            <a:avLst/>
          </a:prstGeom>
          <a:noFill/>
          <a:ln w="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4" name="Freeform 506"/>
          <p:cNvSpPr>
            <a:spLocks/>
          </p:cNvSpPr>
          <p:nvPr/>
        </p:nvSpPr>
        <p:spPr bwMode="auto">
          <a:xfrm>
            <a:off x="7589838" y="3497287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5" name="Freeform 517"/>
          <p:cNvSpPr>
            <a:spLocks/>
          </p:cNvSpPr>
          <p:nvPr/>
        </p:nvSpPr>
        <p:spPr bwMode="auto">
          <a:xfrm>
            <a:off x="7637463" y="3636987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6" name="Freeform 411"/>
          <p:cNvSpPr>
            <a:spLocks/>
          </p:cNvSpPr>
          <p:nvPr/>
        </p:nvSpPr>
        <p:spPr bwMode="auto">
          <a:xfrm>
            <a:off x="2919413" y="5370537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7" name="Freeform 420"/>
          <p:cNvSpPr>
            <a:spLocks/>
          </p:cNvSpPr>
          <p:nvPr/>
        </p:nvSpPr>
        <p:spPr bwMode="auto">
          <a:xfrm>
            <a:off x="2371725" y="4679975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8" name="Freeform 413"/>
          <p:cNvSpPr>
            <a:spLocks/>
          </p:cNvSpPr>
          <p:nvPr/>
        </p:nvSpPr>
        <p:spPr bwMode="auto">
          <a:xfrm>
            <a:off x="2576513" y="4556150"/>
            <a:ext cx="884237" cy="911225"/>
          </a:xfrm>
          <a:custGeom>
            <a:avLst/>
            <a:gdLst>
              <a:gd name="T0" fmla="*/ 449369 w 10000"/>
              <a:gd name="T1" fmla="*/ 714947 h 10000"/>
              <a:gd name="T2" fmla="*/ 413116 w 10000"/>
              <a:gd name="T3" fmla="*/ 771079 h 10000"/>
              <a:gd name="T4" fmla="*/ 369611 w 10000"/>
              <a:gd name="T5" fmla="*/ 820103 h 10000"/>
              <a:gd name="T6" fmla="*/ 384113 w 10000"/>
              <a:gd name="T7" fmla="*/ 827119 h 10000"/>
              <a:gd name="T8" fmla="*/ 442119 w 10000"/>
              <a:gd name="T9" fmla="*/ 869126 h 10000"/>
              <a:gd name="T10" fmla="*/ 471121 w 10000"/>
              <a:gd name="T11" fmla="*/ 890176 h 10000"/>
              <a:gd name="T12" fmla="*/ 536378 w 10000"/>
              <a:gd name="T13" fmla="*/ 827119 h 10000"/>
              <a:gd name="T14" fmla="*/ 587045 w 10000"/>
              <a:gd name="T15" fmla="*/ 693898 h 10000"/>
              <a:gd name="T16" fmla="*/ 717558 w 10000"/>
              <a:gd name="T17" fmla="*/ 637858 h 10000"/>
              <a:gd name="T18" fmla="*/ 746561 w 10000"/>
              <a:gd name="T19" fmla="*/ 602775 h 10000"/>
              <a:gd name="T20" fmla="*/ 775476 w 10000"/>
              <a:gd name="T21" fmla="*/ 539719 h 10000"/>
              <a:gd name="T22" fmla="*/ 789977 w 10000"/>
              <a:gd name="T23" fmla="*/ 406589 h 10000"/>
              <a:gd name="T24" fmla="*/ 884237 w 10000"/>
              <a:gd name="T25" fmla="*/ 308450 h 10000"/>
              <a:gd name="T26" fmla="*/ 869736 w 10000"/>
              <a:gd name="T27" fmla="*/ 238285 h 10000"/>
              <a:gd name="T28" fmla="*/ 761063 w 10000"/>
              <a:gd name="T29" fmla="*/ 189261 h 10000"/>
              <a:gd name="T30" fmla="*/ 666803 w 10000"/>
              <a:gd name="T31" fmla="*/ 175229 h 10000"/>
              <a:gd name="T32" fmla="*/ 594296 w 10000"/>
              <a:gd name="T33" fmla="*/ 133221 h 10000"/>
              <a:gd name="T34" fmla="*/ 536378 w 10000"/>
              <a:gd name="T35" fmla="*/ 77090 h 10000"/>
              <a:gd name="T36" fmla="*/ 507375 w 10000"/>
              <a:gd name="T37" fmla="*/ 21049 h 10000"/>
              <a:gd name="T38" fmla="*/ 449369 w 10000"/>
              <a:gd name="T39" fmla="*/ 77090 h 10000"/>
              <a:gd name="T40" fmla="*/ 405865 w 10000"/>
              <a:gd name="T41" fmla="*/ 70073 h 10000"/>
              <a:gd name="T42" fmla="*/ 384113 w 10000"/>
              <a:gd name="T43" fmla="*/ 77090 h 10000"/>
              <a:gd name="T44" fmla="*/ 326195 w 10000"/>
              <a:gd name="T45" fmla="*/ 91123 h 10000"/>
              <a:gd name="T46" fmla="*/ 311694 w 10000"/>
              <a:gd name="T47" fmla="*/ 28066 h 10000"/>
              <a:gd name="T48" fmla="*/ 282691 w 10000"/>
              <a:gd name="T49" fmla="*/ 0 h 10000"/>
              <a:gd name="T50" fmla="*/ 253688 w 10000"/>
              <a:gd name="T51" fmla="*/ 28066 h 10000"/>
              <a:gd name="T52" fmla="*/ 217434 w 10000"/>
              <a:gd name="T53" fmla="*/ 63057 h 10000"/>
              <a:gd name="T54" fmla="*/ 159428 w 10000"/>
              <a:gd name="T55" fmla="*/ 105155 h 10000"/>
              <a:gd name="T56" fmla="*/ 79758 w 10000"/>
              <a:gd name="T57" fmla="*/ 98139 h 10000"/>
              <a:gd name="T58" fmla="*/ 72507 w 10000"/>
              <a:gd name="T59" fmla="*/ 210311 h 10000"/>
              <a:gd name="T60" fmla="*/ 50755 w 10000"/>
              <a:gd name="T61" fmla="*/ 217327 h 10000"/>
              <a:gd name="T62" fmla="*/ 0 w 10000"/>
              <a:gd name="T63" fmla="*/ 273368 h 10000"/>
              <a:gd name="T64" fmla="*/ 29003 w 10000"/>
              <a:gd name="T65" fmla="*/ 336424 h 10000"/>
              <a:gd name="T66" fmla="*/ 72507 w 10000"/>
              <a:gd name="T67" fmla="*/ 364490 h 10000"/>
              <a:gd name="T68" fmla="*/ 87009 w 10000"/>
              <a:gd name="T69" fmla="*/ 371506 h 10000"/>
              <a:gd name="T70" fmla="*/ 124766 w 10000"/>
              <a:gd name="T71" fmla="*/ 375516 h 10000"/>
              <a:gd name="T72" fmla="*/ 165264 w 10000"/>
              <a:gd name="T73" fmla="*/ 354102 h 10000"/>
              <a:gd name="T74" fmla="*/ 195682 w 10000"/>
              <a:gd name="T75" fmla="*/ 392556 h 10000"/>
              <a:gd name="T76" fmla="*/ 289941 w 10000"/>
              <a:gd name="T77" fmla="*/ 434563 h 10000"/>
              <a:gd name="T78" fmla="*/ 304443 w 10000"/>
              <a:gd name="T79" fmla="*/ 483678 h 10000"/>
              <a:gd name="T80" fmla="*/ 347859 w 10000"/>
              <a:gd name="T81" fmla="*/ 518669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9" name="Freeform 409"/>
          <p:cNvSpPr>
            <a:spLocks/>
          </p:cNvSpPr>
          <p:nvPr/>
        </p:nvSpPr>
        <p:spPr bwMode="auto">
          <a:xfrm>
            <a:off x="2563813" y="5157812"/>
            <a:ext cx="473075" cy="947738"/>
          </a:xfrm>
          <a:custGeom>
            <a:avLst/>
            <a:gdLst>
              <a:gd name="T0" fmla="*/ 16966267 w 10000"/>
              <a:gd name="T1" fmla="*/ 26491840 h 10001"/>
              <a:gd name="T2" fmla="*/ 17326608 w 10000"/>
              <a:gd name="T3" fmla="*/ 22917709 h 10001"/>
              <a:gd name="T4" fmla="*/ 18049467 w 10000"/>
              <a:gd name="T5" fmla="*/ 20762389 h 10001"/>
              <a:gd name="T6" fmla="*/ 20576161 w 10000"/>
              <a:gd name="T7" fmla="*/ 15751442 h 10001"/>
              <a:gd name="T8" fmla="*/ 21657137 w 10000"/>
              <a:gd name="T9" fmla="*/ 14323533 h 10001"/>
              <a:gd name="T10" fmla="*/ 22379996 w 10000"/>
              <a:gd name="T11" fmla="*/ 10021991 h 10001"/>
              <a:gd name="T12" fmla="*/ 22019654 w 10000"/>
              <a:gd name="T13" fmla="*/ 9312585 h 10001"/>
              <a:gd name="T14" fmla="*/ 20936502 w 10000"/>
              <a:gd name="T15" fmla="*/ 10749402 h 10001"/>
              <a:gd name="T16" fmla="*/ 18770102 w 10000"/>
              <a:gd name="T17" fmla="*/ 12886716 h 10001"/>
              <a:gd name="T18" fmla="*/ 16966267 w 10000"/>
              <a:gd name="T19" fmla="*/ 12177216 h 10001"/>
              <a:gd name="T20" fmla="*/ 17326608 w 10000"/>
              <a:gd name="T21" fmla="*/ 7157265 h 10001"/>
              <a:gd name="T22" fmla="*/ 16243409 w 10000"/>
              <a:gd name="T23" fmla="*/ 5729451 h 10001"/>
              <a:gd name="T24" fmla="*/ 14077009 w 10000"/>
              <a:gd name="T25" fmla="*/ 4301542 h 10001"/>
              <a:gd name="T26" fmla="*/ 12993809 w 10000"/>
              <a:gd name="T27" fmla="*/ 2864726 h 10001"/>
              <a:gd name="T28" fmla="*/ 11912880 w 10000"/>
              <a:gd name="T29" fmla="*/ 0 h 10001"/>
              <a:gd name="T30" fmla="*/ 10467116 w 10000"/>
              <a:gd name="T31" fmla="*/ 727411 h 10001"/>
              <a:gd name="T32" fmla="*/ 10106822 w 10000"/>
              <a:gd name="T33" fmla="*/ 1427909 h 10001"/>
              <a:gd name="T34" fmla="*/ 8302987 w 10000"/>
              <a:gd name="T35" fmla="*/ 727411 h 10001"/>
              <a:gd name="T36" fmla="*/ 7580128 w 10000"/>
              <a:gd name="T37" fmla="*/ 727411 h 10001"/>
              <a:gd name="T38" fmla="*/ 7112351 w 10000"/>
              <a:gd name="T39" fmla="*/ 1176404 h 10001"/>
              <a:gd name="T40" fmla="*/ 7219787 w 10000"/>
              <a:gd name="T41" fmla="*/ 2155225 h 10001"/>
              <a:gd name="T42" fmla="*/ 6859446 w 10000"/>
              <a:gd name="T43" fmla="*/ 5010948 h 10001"/>
              <a:gd name="T44" fmla="*/ 5776293 w 10000"/>
              <a:gd name="T45" fmla="*/ 7157265 h 10001"/>
              <a:gd name="T46" fmla="*/ 5776293 w 10000"/>
              <a:gd name="T47" fmla="*/ 11449899 h 10001"/>
              <a:gd name="T48" fmla="*/ 5053387 w 10000"/>
              <a:gd name="T49" fmla="*/ 14323533 h 10001"/>
              <a:gd name="T50" fmla="*/ 3970235 w 10000"/>
              <a:gd name="T51" fmla="*/ 23627115 h 10001"/>
              <a:gd name="T52" fmla="*/ 4330529 w 10000"/>
              <a:gd name="T53" fmla="*/ 30784380 h 10001"/>
              <a:gd name="T54" fmla="*/ 2166400 w 10000"/>
              <a:gd name="T55" fmla="*/ 40105873 h 10001"/>
              <a:gd name="T56" fmla="*/ 1803835 w 10000"/>
              <a:gd name="T57" fmla="*/ 50127863 h 10001"/>
              <a:gd name="T58" fmla="*/ 1803835 w 10000"/>
              <a:gd name="T59" fmla="*/ 55147909 h 10001"/>
              <a:gd name="T60" fmla="*/ 1443494 w 10000"/>
              <a:gd name="T61" fmla="*/ 60158856 h 10001"/>
              <a:gd name="T62" fmla="*/ 2166400 w 10000"/>
              <a:gd name="T63" fmla="*/ 63032585 h 10001"/>
              <a:gd name="T64" fmla="*/ 1083200 w 10000"/>
              <a:gd name="T65" fmla="*/ 74482389 h 10001"/>
              <a:gd name="T66" fmla="*/ 0 w 10000"/>
              <a:gd name="T67" fmla="*/ 79493432 h 10001"/>
              <a:gd name="T68" fmla="*/ 360341 w 10000"/>
              <a:gd name="T69" fmla="*/ 83076566 h 10001"/>
              <a:gd name="T70" fmla="*/ 1533047 w 10000"/>
              <a:gd name="T71" fmla="*/ 88437763 h 10001"/>
              <a:gd name="T72" fmla="*/ 5315234 w 10000"/>
              <a:gd name="T73" fmla="*/ 89802748 h 10001"/>
              <a:gd name="T74" fmla="*/ 4883317 w 10000"/>
              <a:gd name="T75" fmla="*/ 87854014 h 10001"/>
              <a:gd name="T76" fmla="*/ 5053387 w 10000"/>
              <a:gd name="T77" fmla="*/ 84504380 h 10001"/>
              <a:gd name="T78" fmla="*/ 6044858 w 10000"/>
              <a:gd name="T79" fmla="*/ 81558915 h 10001"/>
              <a:gd name="T80" fmla="*/ 7083257 w 10000"/>
              <a:gd name="T81" fmla="*/ 77086702 h 10001"/>
              <a:gd name="T82" fmla="*/ 8208987 w 10000"/>
              <a:gd name="T83" fmla="*/ 74931477 h 10001"/>
              <a:gd name="T84" fmla="*/ 8663281 w 10000"/>
              <a:gd name="T85" fmla="*/ 70899255 h 10001"/>
              <a:gd name="T86" fmla="*/ 7580128 w 10000"/>
              <a:gd name="T87" fmla="*/ 69471441 h 10001"/>
              <a:gd name="T88" fmla="*/ 6859446 w 10000"/>
              <a:gd name="T89" fmla="*/ 66597713 h 10001"/>
              <a:gd name="T90" fmla="*/ 8457398 w 10000"/>
              <a:gd name="T91" fmla="*/ 65196812 h 10001"/>
              <a:gd name="T92" fmla="*/ 8887092 w 10000"/>
              <a:gd name="T93" fmla="*/ 62574589 h 10001"/>
              <a:gd name="T94" fmla="*/ 9746480 w 10000"/>
              <a:gd name="T95" fmla="*/ 59449451 h 10001"/>
              <a:gd name="T96" fmla="*/ 10697645 w 10000"/>
              <a:gd name="T97" fmla="*/ 58281954 h 10001"/>
              <a:gd name="T98" fmla="*/ 10829680 w 10000"/>
              <a:gd name="T99" fmla="*/ 55147909 h 10001"/>
              <a:gd name="T100" fmla="*/ 12168009 w 10000"/>
              <a:gd name="T101" fmla="*/ 53172262 h 10001"/>
              <a:gd name="T102" fmla="*/ 12031480 w 10000"/>
              <a:gd name="T103" fmla="*/ 51744353 h 10001"/>
              <a:gd name="T104" fmla="*/ 12273174 w 10000"/>
              <a:gd name="T105" fmla="*/ 50127863 h 10001"/>
              <a:gd name="T106" fmla="*/ 12993809 w 10000"/>
              <a:gd name="T107" fmla="*/ 47272140 h 10001"/>
              <a:gd name="T108" fmla="*/ 14743950 w 10000"/>
              <a:gd name="T109" fmla="*/ 47173396 h 10001"/>
              <a:gd name="T110" fmla="*/ 17324338 w 10000"/>
              <a:gd name="T111" fmla="*/ 45305496 h 10001"/>
              <a:gd name="T112" fmla="*/ 18409761 w 10000"/>
              <a:gd name="T113" fmla="*/ 40105873 h 10001"/>
              <a:gd name="T114" fmla="*/ 19130443 w 10000"/>
              <a:gd name="T115" fmla="*/ 36513831 h 10001"/>
              <a:gd name="T116" fmla="*/ 18409761 w 10000"/>
              <a:gd name="T117" fmla="*/ 33658108 h 10001"/>
              <a:gd name="T118" fmla="*/ 17326608 w 10000"/>
              <a:gd name="T119" fmla="*/ 31511791 h 10001"/>
              <a:gd name="T120" fmla="*/ 17290797 w 10000"/>
              <a:gd name="T121" fmla="*/ 31053795 h 10001"/>
              <a:gd name="T122" fmla="*/ 16966267 w 10000"/>
              <a:gd name="T123" fmla="*/ 30083882 h 10001"/>
              <a:gd name="T124" fmla="*/ 16966267 w 10000"/>
              <a:gd name="T125" fmla="*/ 26491840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0" name="Freeform 444"/>
          <p:cNvSpPr>
            <a:spLocks/>
          </p:cNvSpPr>
          <p:nvPr/>
        </p:nvSpPr>
        <p:spPr bwMode="auto">
          <a:xfrm>
            <a:off x="2500313" y="5057800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1981509999 w 14463"/>
              <a:gd name="T47" fmla="*/ 2147483647 h 11339"/>
              <a:gd name="T48" fmla="*/ 2004313902 w 14463"/>
              <a:gd name="T49" fmla="*/ 2147483647 h 11339"/>
              <a:gd name="T50" fmla="*/ 2084943939 w 14463"/>
              <a:gd name="T51" fmla="*/ 2147483647 h 11339"/>
              <a:gd name="T52" fmla="*/ 2039060011 w 14463"/>
              <a:gd name="T53" fmla="*/ 2147483647 h 11339"/>
              <a:gd name="T54" fmla="*/ 1901151566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1000663624 w 14463"/>
              <a:gd name="T63" fmla="*/ 2147483647 h 11339"/>
              <a:gd name="T64" fmla="*/ 0 w 14463"/>
              <a:gd name="T65" fmla="*/ 2147483647 h 11339"/>
              <a:gd name="T66" fmla="*/ 405041421 w 14463"/>
              <a:gd name="T67" fmla="*/ 2147483647 h 11339"/>
              <a:gd name="T68" fmla="*/ 564400887 w 14463"/>
              <a:gd name="T69" fmla="*/ 2147483647 h 11339"/>
              <a:gd name="T70" fmla="*/ 1260736588 w 14463"/>
              <a:gd name="T71" fmla="*/ 2147483647 h 11339"/>
              <a:gd name="T72" fmla="*/ 719682527 w 14463"/>
              <a:gd name="T73" fmla="*/ 2147483647 h 11339"/>
              <a:gd name="T74" fmla="*/ 1112781475 w 14463"/>
              <a:gd name="T75" fmla="*/ 2147483647 h 11339"/>
              <a:gd name="T76" fmla="*/ 1563706825 w 14463"/>
              <a:gd name="T77" fmla="*/ 2147483647 h 11339"/>
              <a:gd name="T78" fmla="*/ 1651120182 w 14463"/>
              <a:gd name="T79" fmla="*/ 2147483647 h 11339"/>
              <a:gd name="T80" fmla="*/ 21422223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1" name="Freeform 410"/>
          <p:cNvSpPr>
            <a:spLocks/>
          </p:cNvSpPr>
          <p:nvPr/>
        </p:nvSpPr>
        <p:spPr bwMode="auto">
          <a:xfrm>
            <a:off x="2820988" y="5110187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2" name="Freeform 412"/>
          <p:cNvSpPr>
            <a:spLocks/>
          </p:cNvSpPr>
          <p:nvPr/>
        </p:nvSpPr>
        <p:spPr bwMode="auto">
          <a:xfrm>
            <a:off x="2667000" y="4902225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559694835 h 10000"/>
              <a:gd name="T26" fmla="*/ 2147483647 w 10141"/>
              <a:gd name="T27" fmla="*/ 0 h 10000"/>
              <a:gd name="T28" fmla="*/ 2147483647 w 10141"/>
              <a:gd name="T29" fmla="*/ 1679062236 h 10000"/>
              <a:gd name="T30" fmla="*/ 660320876 w 10141"/>
              <a:gd name="T31" fmla="*/ 2147483647 h 10000"/>
              <a:gd name="T32" fmla="*/ 1529502540 w 10141"/>
              <a:gd name="T33" fmla="*/ 2147483647 h 10000"/>
              <a:gd name="T34" fmla="*/ 928639091 w 10141"/>
              <a:gd name="T35" fmla="*/ 2147483647 h 10000"/>
              <a:gd name="T36" fmla="*/ 437003296 w 10141"/>
              <a:gd name="T37" fmla="*/ 2147483647 h 10000"/>
              <a:gd name="T38" fmla="*/ 3210630 w 10141"/>
              <a:gd name="T39" fmla="*/ 2147483647 h 10000"/>
              <a:gd name="T40" fmla="*/ 716548999 w 10141"/>
              <a:gd name="T41" fmla="*/ 2147483647 h 10000"/>
              <a:gd name="T42" fmla="*/ 1963295205 w 10141"/>
              <a:gd name="T43" fmla="*/ 2147483647 h 10000"/>
              <a:gd name="T44" fmla="*/ 1529502540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3" name="Freeform 405"/>
          <p:cNvSpPr>
            <a:spLocks/>
          </p:cNvSpPr>
          <p:nvPr/>
        </p:nvSpPr>
        <p:spPr bwMode="auto">
          <a:xfrm>
            <a:off x="2532063" y="4633937"/>
            <a:ext cx="195262" cy="139700"/>
          </a:xfrm>
          <a:custGeom>
            <a:avLst/>
            <a:gdLst>
              <a:gd name="T0" fmla="*/ 0 w 10000"/>
              <a:gd name="T1" fmla="*/ 10602895 h 10000"/>
              <a:gd name="T2" fmla="*/ 0 w 10000"/>
              <a:gd name="T3" fmla="*/ 10602895 h 10000"/>
              <a:gd name="T4" fmla="*/ 14889450 w 10000"/>
              <a:gd name="T5" fmla="*/ 15147797 h 10000"/>
              <a:gd name="T6" fmla="*/ 23823428 w 10000"/>
              <a:gd name="T7" fmla="*/ 19689975 h 10000"/>
              <a:gd name="T8" fmla="*/ 35735152 w 10000"/>
              <a:gd name="T9" fmla="*/ 19689975 h 10000"/>
              <a:gd name="T10" fmla="*/ 41690995 w 10000"/>
              <a:gd name="T11" fmla="*/ 24234891 h 10000"/>
              <a:gd name="T12" fmla="*/ 39219212 w 10000"/>
              <a:gd name="T13" fmla="*/ 22255565 h 10000"/>
              <a:gd name="T14" fmla="*/ 41690995 w 10000"/>
              <a:gd name="T15" fmla="*/ 24234891 h 10000"/>
              <a:gd name="T16" fmla="*/ 47646857 w 10000"/>
              <a:gd name="T17" fmla="*/ 27263978 h 10000"/>
              <a:gd name="T18" fmla="*/ 53602719 w 10000"/>
              <a:gd name="T19" fmla="*/ 10602895 h 10000"/>
              <a:gd name="T20" fmla="*/ 50624602 w 10000"/>
              <a:gd name="T21" fmla="*/ 3029087 h 10000"/>
              <a:gd name="T22" fmla="*/ 74448031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4" name="Freeform 407"/>
          <p:cNvSpPr>
            <a:spLocks/>
          </p:cNvSpPr>
          <p:nvPr/>
        </p:nvSpPr>
        <p:spPr bwMode="auto">
          <a:xfrm>
            <a:off x="2854325" y="4467250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FFFFFF">
              <a:lumMod val="7500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5" name="Freeform 408"/>
          <p:cNvSpPr>
            <a:spLocks/>
          </p:cNvSpPr>
          <p:nvPr/>
        </p:nvSpPr>
        <p:spPr bwMode="auto">
          <a:xfrm>
            <a:off x="3036888" y="4530750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6" name="Freeform 417"/>
          <p:cNvSpPr>
            <a:spLocks/>
          </p:cNvSpPr>
          <p:nvPr/>
        </p:nvSpPr>
        <p:spPr bwMode="auto">
          <a:xfrm>
            <a:off x="2943225" y="4527575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FFFFFF">
              <a:lumMod val="7500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7" name="Freeform 418"/>
          <p:cNvSpPr>
            <a:spLocks/>
          </p:cNvSpPr>
          <p:nvPr/>
        </p:nvSpPr>
        <p:spPr bwMode="auto">
          <a:xfrm>
            <a:off x="2579688" y="4383112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8" name="Freeform 421"/>
          <p:cNvSpPr>
            <a:spLocks/>
          </p:cNvSpPr>
          <p:nvPr/>
        </p:nvSpPr>
        <p:spPr bwMode="auto">
          <a:xfrm>
            <a:off x="2390775" y="4632350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9" name="Freeform 263"/>
          <p:cNvSpPr>
            <a:spLocks/>
          </p:cNvSpPr>
          <p:nvPr/>
        </p:nvSpPr>
        <p:spPr bwMode="auto">
          <a:xfrm>
            <a:off x="4757738" y="2971825"/>
            <a:ext cx="49212" cy="96837"/>
          </a:xfrm>
          <a:custGeom>
            <a:avLst/>
            <a:gdLst>
              <a:gd name="T0" fmla="*/ 80 w 429209"/>
              <a:gd name="T1" fmla="*/ 1219 h 839755"/>
              <a:gd name="T2" fmla="*/ 85 w 429209"/>
              <a:gd name="T3" fmla="*/ 856 h 839755"/>
              <a:gd name="T4" fmla="*/ 0 w 429209"/>
              <a:gd name="T5" fmla="*/ 799 h 839755"/>
              <a:gd name="T6" fmla="*/ 169 w 429209"/>
              <a:gd name="T7" fmla="*/ 200 h 839755"/>
              <a:gd name="T8" fmla="*/ 395 w 429209"/>
              <a:gd name="T9" fmla="*/ 200 h 839755"/>
              <a:gd name="T10" fmla="*/ 592 w 429209"/>
              <a:gd name="T11" fmla="*/ 0 h 839755"/>
              <a:gd name="T12" fmla="*/ 621 w 429209"/>
              <a:gd name="T13" fmla="*/ 399 h 839755"/>
              <a:gd name="T14" fmla="*/ 649 w 429209"/>
              <a:gd name="T15" fmla="*/ 628 h 839755"/>
              <a:gd name="T16" fmla="*/ 339 w 429209"/>
              <a:gd name="T17" fmla="*/ 970 h 839755"/>
              <a:gd name="T18" fmla="*/ 339 w 429209"/>
              <a:gd name="T19" fmla="*/ 1284 h 839755"/>
              <a:gd name="T20" fmla="*/ 169 w 429209"/>
              <a:gd name="T21" fmla="*/ 1198 h 839755"/>
              <a:gd name="T22" fmla="*/ 80 w 429209"/>
              <a:gd name="T23" fmla="*/ 1219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0" name="Freeform 295"/>
          <p:cNvSpPr>
            <a:spLocks/>
          </p:cNvSpPr>
          <p:nvPr/>
        </p:nvSpPr>
        <p:spPr bwMode="auto">
          <a:xfrm>
            <a:off x="6019800" y="3657625"/>
            <a:ext cx="438150" cy="417512"/>
          </a:xfrm>
          <a:custGeom>
            <a:avLst/>
            <a:gdLst>
              <a:gd name="T0" fmla="*/ 290980 w 10944"/>
              <a:gd name="T1" fmla="*/ 398324 h 10652"/>
              <a:gd name="T2" fmla="*/ 322773 w 10944"/>
              <a:gd name="T3" fmla="*/ 379365 h 10652"/>
              <a:gd name="T4" fmla="*/ 288578 w 10944"/>
              <a:gd name="T5" fmla="*/ 317672 h 10652"/>
              <a:gd name="T6" fmla="*/ 295144 w 10944"/>
              <a:gd name="T7" fmla="*/ 293778 h 10652"/>
              <a:gd name="T8" fmla="*/ 307477 w 10944"/>
              <a:gd name="T9" fmla="*/ 278736 h 10652"/>
              <a:gd name="T10" fmla="*/ 339310 w 10944"/>
              <a:gd name="T11" fmla="*/ 275720 h 10652"/>
              <a:gd name="T12" fmla="*/ 379111 w 10944"/>
              <a:gd name="T13" fmla="*/ 198907 h 10652"/>
              <a:gd name="T14" fmla="*/ 401094 w 10944"/>
              <a:gd name="T15" fmla="*/ 149474 h 10652"/>
              <a:gd name="T16" fmla="*/ 414628 w 10944"/>
              <a:gd name="T17" fmla="*/ 98984 h 10652"/>
              <a:gd name="T18" fmla="*/ 388921 w 10944"/>
              <a:gd name="T19" fmla="*/ 81279 h 10652"/>
              <a:gd name="T20" fmla="*/ 391964 w 10944"/>
              <a:gd name="T21" fmla="*/ 44223 h 10652"/>
              <a:gd name="T22" fmla="*/ 436330 w 10944"/>
              <a:gd name="T23" fmla="*/ 33177 h 10652"/>
              <a:gd name="T24" fmla="*/ 428122 w 10944"/>
              <a:gd name="T25" fmla="*/ 18293 h 10652"/>
              <a:gd name="T26" fmla="*/ 409783 w 10944"/>
              <a:gd name="T27" fmla="*/ 7011 h 10652"/>
              <a:gd name="T28" fmla="*/ 386238 w 10944"/>
              <a:gd name="T29" fmla="*/ 39 h 10652"/>
              <a:gd name="T30" fmla="*/ 336187 w 10944"/>
              <a:gd name="T31" fmla="*/ 9283 h 10652"/>
              <a:gd name="T32" fmla="*/ 311842 w 10944"/>
              <a:gd name="T33" fmla="*/ 10302 h 10652"/>
              <a:gd name="T34" fmla="*/ 283733 w 10944"/>
              <a:gd name="T35" fmla="*/ 22445 h 10652"/>
              <a:gd name="T36" fmla="*/ 277606 w 10944"/>
              <a:gd name="T37" fmla="*/ 63574 h 10652"/>
              <a:gd name="T38" fmla="*/ 277606 w 10944"/>
              <a:gd name="T39" fmla="*/ 81279 h 10652"/>
              <a:gd name="T40" fmla="*/ 268997 w 10944"/>
              <a:gd name="T41" fmla="*/ 90131 h 10652"/>
              <a:gd name="T42" fmla="*/ 259267 w 10944"/>
              <a:gd name="T43" fmla="*/ 120801 h 10652"/>
              <a:gd name="T44" fmla="*/ 209056 w 10944"/>
              <a:gd name="T45" fmla="*/ 143403 h 10652"/>
              <a:gd name="T46" fmla="*/ 183389 w 10944"/>
              <a:gd name="T47" fmla="*/ 161108 h 10652"/>
              <a:gd name="T48" fmla="*/ 157643 w 10944"/>
              <a:gd name="T49" fmla="*/ 196322 h 10652"/>
              <a:gd name="T50" fmla="*/ 106310 w 10944"/>
              <a:gd name="T51" fmla="*/ 205449 h 10652"/>
              <a:gd name="T52" fmla="*/ 56819 w 10944"/>
              <a:gd name="T53" fmla="*/ 245207 h 10652"/>
              <a:gd name="T54" fmla="*/ 6767 w 10944"/>
              <a:gd name="T55" fmla="*/ 242778 h 10652"/>
              <a:gd name="T56" fmla="*/ 28069 w 10944"/>
              <a:gd name="T57" fmla="*/ 274506 h 10652"/>
              <a:gd name="T58" fmla="*/ 53295 w 10944"/>
              <a:gd name="T59" fmla="*/ 286884 h 10652"/>
              <a:gd name="T60" fmla="*/ 53976 w 10944"/>
              <a:gd name="T61" fmla="*/ 299614 h 10652"/>
              <a:gd name="T62" fmla="*/ 54937 w 10944"/>
              <a:gd name="T63" fmla="*/ 311875 h 10652"/>
              <a:gd name="T64" fmla="*/ 40562 w 10944"/>
              <a:gd name="T65" fmla="*/ 318612 h 10652"/>
              <a:gd name="T66" fmla="*/ 12893 w 10944"/>
              <a:gd name="T67" fmla="*/ 341213 h 10652"/>
              <a:gd name="T68" fmla="*/ 18739 w 10944"/>
              <a:gd name="T69" fmla="*/ 359623 h 10652"/>
              <a:gd name="T70" fmla="*/ 245053 w 10944"/>
              <a:gd name="T71" fmla="*/ 417243 h 10652"/>
              <a:gd name="T72" fmla="*/ 255504 w 10944"/>
              <a:gd name="T73" fmla="*/ 411446 h 10652"/>
              <a:gd name="T74" fmla="*/ 290980 w 10944"/>
              <a:gd name="T75" fmla="*/ 398324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1" name="Freeform 296"/>
          <p:cNvSpPr>
            <a:spLocks/>
          </p:cNvSpPr>
          <p:nvPr/>
        </p:nvSpPr>
        <p:spPr bwMode="auto">
          <a:xfrm>
            <a:off x="6264275" y="3662387"/>
            <a:ext cx="730250" cy="890588"/>
          </a:xfrm>
          <a:custGeom>
            <a:avLst/>
            <a:gdLst/>
            <a:ahLst/>
            <a:cxnLst/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2" name="Freeform 297"/>
          <p:cNvSpPr>
            <a:spLocks/>
          </p:cNvSpPr>
          <p:nvPr/>
        </p:nvSpPr>
        <p:spPr bwMode="auto">
          <a:xfrm>
            <a:off x="6002338" y="3630637"/>
            <a:ext cx="354012" cy="274638"/>
          </a:xfrm>
          <a:custGeom>
            <a:avLst/>
            <a:gdLst>
              <a:gd name="T0" fmla="*/ 327261 w 10348"/>
              <a:gd name="T1" fmla="*/ 8222 h 11017"/>
              <a:gd name="T2" fmla="*/ 294275 w 10348"/>
              <a:gd name="T3" fmla="*/ 29389 h 11017"/>
              <a:gd name="T4" fmla="*/ 271988 w 10348"/>
              <a:gd name="T5" fmla="*/ 29389 h 11017"/>
              <a:gd name="T6" fmla="*/ 264536 w 10348"/>
              <a:gd name="T7" fmla="*/ 7347 h 11017"/>
              <a:gd name="T8" fmla="*/ 257119 w 10348"/>
              <a:gd name="T9" fmla="*/ 0 h 11017"/>
              <a:gd name="T10" fmla="*/ 234832 w 10348"/>
              <a:gd name="T11" fmla="*/ 22042 h 11017"/>
              <a:gd name="T12" fmla="*/ 219963 w 10348"/>
              <a:gd name="T13" fmla="*/ 36761 h 11017"/>
              <a:gd name="T14" fmla="*/ 191557 w 10348"/>
              <a:gd name="T15" fmla="*/ 28989 h 11017"/>
              <a:gd name="T16" fmla="*/ 175389 w 10348"/>
              <a:gd name="T17" fmla="*/ 29389 h 11017"/>
              <a:gd name="T18" fmla="*/ 153068 w 10348"/>
              <a:gd name="T19" fmla="*/ 29389 h 11017"/>
              <a:gd name="T20" fmla="*/ 123364 w 10348"/>
              <a:gd name="T21" fmla="*/ 22042 h 11017"/>
              <a:gd name="T22" fmla="*/ 115912 w 10348"/>
              <a:gd name="T23" fmla="*/ 58803 h 11017"/>
              <a:gd name="T24" fmla="*/ 78790 w 10348"/>
              <a:gd name="T25" fmla="*/ 73498 h 11017"/>
              <a:gd name="T26" fmla="*/ 63921 w 10348"/>
              <a:gd name="T27" fmla="*/ 88192 h 11017"/>
              <a:gd name="T28" fmla="*/ 41634 w 10348"/>
              <a:gd name="T29" fmla="*/ 80845 h 11017"/>
              <a:gd name="T30" fmla="*/ 19621 w 10348"/>
              <a:gd name="T31" fmla="*/ 71124 h 11017"/>
              <a:gd name="T32" fmla="*/ 12169 w 10348"/>
              <a:gd name="T33" fmla="*/ 117606 h 11017"/>
              <a:gd name="T34" fmla="*/ 11895 w 10348"/>
              <a:gd name="T35" fmla="*/ 146996 h 11017"/>
              <a:gd name="T36" fmla="*/ 0 w 10348"/>
              <a:gd name="T37" fmla="*/ 193278 h 11017"/>
              <a:gd name="T38" fmla="*/ 27346 w 10348"/>
              <a:gd name="T39" fmla="*/ 210347 h 11017"/>
              <a:gd name="T40" fmla="*/ 26765 w 10348"/>
              <a:gd name="T41" fmla="*/ 242560 h 11017"/>
              <a:gd name="T42" fmla="*/ 16134 w 10348"/>
              <a:gd name="T43" fmla="*/ 265427 h 11017"/>
              <a:gd name="T44" fmla="*/ 46659 w 10348"/>
              <a:gd name="T45" fmla="*/ 271949 h 11017"/>
              <a:gd name="T46" fmla="*/ 61802 w 10348"/>
              <a:gd name="T47" fmla="*/ 272224 h 11017"/>
              <a:gd name="T48" fmla="*/ 103367 w 10348"/>
              <a:gd name="T49" fmla="*/ 274398 h 11017"/>
              <a:gd name="T50" fmla="*/ 163460 w 10348"/>
              <a:gd name="T51" fmla="*/ 256430 h 11017"/>
              <a:gd name="T52" fmla="*/ 172655 w 10348"/>
              <a:gd name="T53" fmla="*/ 222942 h 11017"/>
              <a:gd name="T54" fmla="*/ 201539 w 10348"/>
              <a:gd name="T55" fmla="*/ 214795 h 11017"/>
              <a:gd name="T56" fmla="*/ 247719 w 10348"/>
              <a:gd name="T57" fmla="*/ 194378 h 11017"/>
              <a:gd name="T58" fmla="*/ 249428 w 10348"/>
              <a:gd name="T59" fmla="*/ 169037 h 11017"/>
              <a:gd name="T60" fmla="*/ 259341 w 10348"/>
              <a:gd name="T61" fmla="*/ 162515 h 11017"/>
              <a:gd name="T62" fmla="*/ 272398 w 10348"/>
              <a:gd name="T63" fmla="*/ 151894 h 11017"/>
              <a:gd name="T64" fmla="*/ 294617 w 10348"/>
              <a:gd name="T65" fmla="*/ 123329 h 11017"/>
              <a:gd name="T66" fmla="*/ 298855 w 10348"/>
              <a:gd name="T67" fmla="*/ 106161 h 11017"/>
              <a:gd name="T68" fmla="*/ 313554 w 10348"/>
              <a:gd name="T69" fmla="*/ 80045 h 11017"/>
              <a:gd name="T70" fmla="*/ 301693 w 10348"/>
              <a:gd name="T71" fmla="*/ 51456 h 11017"/>
              <a:gd name="T72" fmla="*/ 353718 w 10348"/>
              <a:gd name="T73" fmla="*/ 44109 h 11017"/>
              <a:gd name="T74" fmla="*/ 338849 w 10348"/>
              <a:gd name="T75" fmla="*/ 22042 h 11017"/>
              <a:gd name="T76" fmla="*/ 327261 w 10348"/>
              <a:gd name="T77" fmla="*/ 822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3" name="Freeform 298"/>
          <p:cNvSpPr>
            <a:spLocks/>
          </p:cNvSpPr>
          <p:nvPr/>
        </p:nvSpPr>
        <p:spPr bwMode="auto">
          <a:xfrm>
            <a:off x="6797675" y="4040212"/>
            <a:ext cx="112713" cy="138113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4" name="Freeform 331"/>
          <p:cNvSpPr>
            <a:spLocks/>
          </p:cNvSpPr>
          <p:nvPr/>
        </p:nvSpPr>
        <p:spPr bwMode="auto">
          <a:xfrm>
            <a:off x="6554788" y="3857650"/>
            <a:ext cx="214312" cy="120650"/>
          </a:xfrm>
          <a:custGeom>
            <a:avLst/>
            <a:gdLst>
              <a:gd name="T0" fmla="*/ 13780995 w 10000"/>
              <a:gd name="T1" fmla="*/ 2262059 h 11631"/>
              <a:gd name="T2" fmla="*/ 9857897 w 10000"/>
              <a:gd name="T3" fmla="*/ 1876450 h 11631"/>
              <a:gd name="T4" fmla="*/ 3736600 w 10000"/>
              <a:gd name="T5" fmla="*/ 488415 h 11631"/>
              <a:gd name="T6" fmla="*/ 1588606 w 10000"/>
              <a:gd name="T7" fmla="*/ 0 h 11631"/>
              <a:gd name="T8" fmla="*/ 0 w 10000"/>
              <a:gd name="T9" fmla="*/ 2015330 h 11631"/>
              <a:gd name="T10" fmla="*/ 6201990 w 10000"/>
              <a:gd name="T11" fmla="*/ 3895548 h 11631"/>
              <a:gd name="T12" fmla="*/ 10584065 w 10000"/>
              <a:gd name="T13" fmla="*/ 4304661 h 11631"/>
              <a:gd name="T14" fmla="*/ 14372668 w 10000"/>
              <a:gd name="T15" fmla="*/ 4880351 h 11631"/>
              <a:gd name="T16" fmla="*/ 15556057 w 10000"/>
              <a:gd name="T17" fmla="*/ 3654701 h 11631"/>
              <a:gd name="T18" fmla="*/ 17929985 w 10000"/>
              <a:gd name="T19" fmla="*/ 3410498 h 11631"/>
              <a:gd name="T20" fmla="*/ 15984590 w 10000"/>
              <a:gd name="T21" fmla="*/ 2836071 h 11631"/>
              <a:gd name="T22" fmla="*/ 14899813 w 10000"/>
              <a:gd name="T23" fmla="*/ 2778585 h 11631"/>
              <a:gd name="T24" fmla="*/ 13780995 w 10000"/>
              <a:gd name="T25" fmla="*/ 226205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5" name="Freeform 447"/>
          <p:cNvSpPr>
            <a:spLocks/>
          </p:cNvSpPr>
          <p:nvPr/>
        </p:nvSpPr>
        <p:spPr bwMode="auto">
          <a:xfrm>
            <a:off x="6902450" y="3994175"/>
            <a:ext cx="269875" cy="488950"/>
          </a:xfrm>
          <a:custGeom>
            <a:avLst/>
            <a:gdLst>
              <a:gd name="T0" fmla="*/ 140102 w 12864"/>
              <a:gd name="T1" fmla="*/ 0 h 10000"/>
              <a:gd name="T2" fmla="*/ 109599 w 12864"/>
              <a:gd name="T3" fmla="*/ 30737 h 10000"/>
              <a:gd name="T4" fmla="*/ 94725 w 12864"/>
              <a:gd name="T5" fmla="*/ 38973 h 10000"/>
              <a:gd name="T6" fmla="*/ 90019 w 12864"/>
              <a:gd name="T7" fmla="*/ 29511 h 10000"/>
              <a:gd name="T8" fmla="*/ 38865 w 12864"/>
              <a:gd name="T9" fmla="*/ 74073 h 10000"/>
              <a:gd name="T10" fmla="*/ 7584 w 12864"/>
              <a:gd name="T11" fmla="*/ 132360 h 10000"/>
              <a:gd name="T12" fmla="*/ 0 w 12864"/>
              <a:gd name="T13" fmla="*/ 172902 h 10000"/>
              <a:gd name="T14" fmla="*/ 51806 w 12864"/>
              <a:gd name="T15" fmla="*/ 264769 h 10000"/>
              <a:gd name="T16" fmla="*/ 40167 w 12864"/>
              <a:gd name="T17" fmla="*/ 314527 h 10000"/>
              <a:gd name="T18" fmla="*/ 99809 w 12864"/>
              <a:gd name="T19" fmla="*/ 324135 h 10000"/>
              <a:gd name="T20" fmla="*/ 134031 w 12864"/>
              <a:gd name="T21" fmla="*/ 322469 h 10000"/>
              <a:gd name="T22" fmla="*/ 114977 w 12864"/>
              <a:gd name="T23" fmla="*/ 283888 h 10000"/>
              <a:gd name="T24" fmla="*/ 127561 w 12864"/>
              <a:gd name="T25" fmla="*/ 294379 h 10000"/>
              <a:gd name="T26" fmla="*/ 140397 w 12864"/>
              <a:gd name="T27" fmla="*/ 350657 h 10000"/>
              <a:gd name="T28" fmla="*/ 155207 w 12864"/>
              <a:gd name="T29" fmla="*/ 392914 h 10000"/>
              <a:gd name="T30" fmla="*/ 158736 w 12864"/>
              <a:gd name="T31" fmla="*/ 490223 h 10000"/>
              <a:gd name="T32" fmla="*/ 189219 w 12864"/>
              <a:gd name="T33" fmla="*/ 435514 h 10000"/>
              <a:gd name="T34" fmla="*/ 176005 w 12864"/>
              <a:gd name="T35" fmla="*/ 339970 h 10000"/>
              <a:gd name="T36" fmla="*/ 154472 w 12864"/>
              <a:gd name="T37" fmla="*/ 312811 h 10000"/>
              <a:gd name="T38" fmla="*/ 165228 w 12864"/>
              <a:gd name="T39" fmla="*/ 291094 h 10000"/>
              <a:gd name="T40" fmla="*/ 163421 w 12864"/>
              <a:gd name="T41" fmla="*/ 273054 h 10000"/>
              <a:gd name="T42" fmla="*/ 134724 w 12864"/>
              <a:gd name="T43" fmla="*/ 235062 h 10000"/>
              <a:gd name="T44" fmla="*/ 149073 w 12864"/>
              <a:gd name="T45" fmla="*/ 206139 h 10000"/>
              <a:gd name="T46" fmla="*/ 166299 w 12864"/>
              <a:gd name="T47" fmla="*/ 205698 h 10000"/>
              <a:gd name="T48" fmla="*/ 203463 w 12864"/>
              <a:gd name="T49" fmla="*/ 187314 h 10000"/>
              <a:gd name="T50" fmla="*/ 216950 w 12864"/>
              <a:gd name="T51" fmla="*/ 171578 h 10000"/>
              <a:gd name="T52" fmla="*/ 233504 w 12864"/>
              <a:gd name="T53" fmla="*/ 147165 h 10000"/>
              <a:gd name="T54" fmla="*/ 270247 w 12864"/>
              <a:gd name="T55" fmla="*/ 142704 h 10000"/>
              <a:gd name="T56" fmla="*/ 257642 w 12864"/>
              <a:gd name="T57" fmla="*/ 100594 h 10000"/>
              <a:gd name="T58" fmla="*/ 232180 w 12864"/>
              <a:gd name="T59" fmla="*/ 84662 h 10000"/>
              <a:gd name="T60" fmla="*/ 199765 w 12864"/>
              <a:gd name="T61" fmla="*/ 79661 h 10000"/>
              <a:gd name="T62" fmla="*/ 163400 w 12864"/>
              <a:gd name="T63" fmla="*/ 83877 h 10000"/>
              <a:gd name="T64" fmla="*/ 156089 w 12864"/>
              <a:gd name="T65" fmla="*/ 86426 h 10000"/>
              <a:gd name="T66" fmla="*/ 149073 w 12864"/>
              <a:gd name="T67" fmla="*/ 75985 h 10000"/>
              <a:gd name="T68" fmla="*/ 165228 w 12864"/>
              <a:gd name="T69" fmla="*/ 61474 h 10000"/>
              <a:gd name="T70" fmla="*/ 165228 w 12864"/>
              <a:gd name="T71" fmla="*/ 23531 h 10000"/>
              <a:gd name="T72" fmla="*/ 14010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6" name="Freeform 241"/>
          <p:cNvSpPr>
            <a:spLocks/>
          </p:cNvSpPr>
          <p:nvPr/>
        </p:nvSpPr>
        <p:spPr bwMode="auto">
          <a:xfrm>
            <a:off x="6789738" y="3927500"/>
            <a:ext cx="88900" cy="49212"/>
          </a:xfrm>
          <a:custGeom>
            <a:avLst/>
            <a:gdLst>
              <a:gd name="T0" fmla="*/ 0 w 348468"/>
              <a:gd name="T1" fmla="*/ 34950 h 191264"/>
              <a:gd name="T2" fmla="*/ 26039 w 348468"/>
              <a:gd name="T3" fmla="*/ 49064 h 191264"/>
              <a:gd name="T4" fmla="*/ 41396 w 348468"/>
              <a:gd name="T5" fmla="*/ 41671 h 191264"/>
              <a:gd name="T6" fmla="*/ 55417 w 348468"/>
              <a:gd name="T7" fmla="*/ 48392 h 191264"/>
              <a:gd name="T8" fmla="*/ 82792 w 348468"/>
              <a:gd name="T9" fmla="*/ 43015 h 191264"/>
              <a:gd name="T10" fmla="*/ 88801 w 348468"/>
              <a:gd name="T11" fmla="*/ 26884 h 191264"/>
              <a:gd name="T12" fmla="*/ 64764 w 348468"/>
              <a:gd name="T13" fmla="*/ 1344 h 191264"/>
              <a:gd name="T14" fmla="*/ 42731 w 348468"/>
              <a:gd name="T15" fmla="*/ 5377 h 191264"/>
              <a:gd name="T16" fmla="*/ 29378 w 348468"/>
              <a:gd name="T17" fmla="*/ 0 h 191264"/>
              <a:gd name="T18" fmla="*/ 7345 w 348468"/>
              <a:gd name="T19" fmla="*/ 18819 h 191264"/>
              <a:gd name="T20" fmla="*/ 0 w 348468"/>
              <a:gd name="T21" fmla="*/ 34950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7" name="Freeform 448"/>
          <p:cNvSpPr>
            <a:spLocks/>
          </p:cNvSpPr>
          <p:nvPr/>
        </p:nvSpPr>
        <p:spPr bwMode="auto">
          <a:xfrm>
            <a:off x="7129463" y="4570437"/>
            <a:ext cx="128587" cy="147638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8" name="Freeform 330"/>
          <p:cNvSpPr>
            <a:spLocks/>
          </p:cNvSpPr>
          <p:nvPr/>
        </p:nvSpPr>
        <p:spPr bwMode="auto">
          <a:xfrm>
            <a:off x="7164388" y="4113237"/>
            <a:ext cx="200025" cy="392113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9" name="Freeform 446"/>
          <p:cNvSpPr>
            <a:spLocks/>
          </p:cNvSpPr>
          <p:nvPr/>
        </p:nvSpPr>
        <p:spPr bwMode="auto">
          <a:xfrm>
            <a:off x="7035800" y="4178325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00" name="Freeform 329"/>
          <p:cNvSpPr>
            <a:spLocks/>
          </p:cNvSpPr>
          <p:nvPr/>
        </p:nvSpPr>
        <p:spPr bwMode="auto">
          <a:xfrm>
            <a:off x="7102475" y="4138637"/>
            <a:ext cx="211138" cy="230188"/>
          </a:xfrm>
          <a:custGeom>
            <a:avLst/>
            <a:gdLst>
              <a:gd name="T0" fmla="*/ 3492879 w 10000"/>
              <a:gd name="T1" fmla="*/ 4713787 h 10000"/>
              <a:gd name="T2" fmla="*/ 4027778 w 10000"/>
              <a:gd name="T3" fmla="*/ 4795308 h 10000"/>
              <a:gd name="T4" fmla="*/ 4027778 w 10000"/>
              <a:gd name="T5" fmla="*/ 3811312 h 10000"/>
              <a:gd name="T6" fmla="*/ 3502561 w 10000"/>
              <a:gd name="T7" fmla="*/ 3238759 h 10000"/>
              <a:gd name="T8" fmla="*/ 2802125 w 10000"/>
              <a:gd name="T9" fmla="*/ 2286884 h 10000"/>
              <a:gd name="T10" fmla="*/ 2276508 w 10000"/>
              <a:gd name="T11" fmla="*/ 1522981 h 10000"/>
              <a:gd name="T12" fmla="*/ 2451706 w 10000"/>
              <a:gd name="T13" fmla="*/ 1143201 h 10000"/>
              <a:gd name="T14" fmla="*/ 2276508 w 10000"/>
              <a:gd name="T15" fmla="*/ 762455 h 10000"/>
              <a:gd name="T16" fmla="*/ 1751270 w 10000"/>
              <a:gd name="T17" fmla="*/ 571129 h 10000"/>
              <a:gd name="T18" fmla="*/ 1400852 w 10000"/>
              <a:gd name="T19" fmla="*/ 0 h 10000"/>
              <a:gd name="T20" fmla="*/ 1225653 w 10000"/>
              <a:gd name="T21" fmla="*/ 0 h 10000"/>
              <a:gd name="T22" fmla="*/ 350418 w 10000"/>
              <a:gd name="T23" fmla="*/ 189902 h 10000"/>
              <a:gd name="T24" fmla="*/ 0 w 10000"/>
              <a:gd name="T25" fmla="*/ 762455 h 10000"/>
              <a:gd name="T26" fmla="*/ 175199 w 10000"/>
              <a:gd name="T27" fmla="*/ 1143201 h 10000"/>
              <a:gd name="T28" fmla="*/ 350418 w 10000"/>
              <a:gd name="T29" fmla="*/ 2286884 h 10000"/>
              <a:gd name="T30" fmla="*/ 1576071 w 10000"/>
              <a:gd name="T31" fmla="*/ 2286884 h 10000"/>
              <a:gd name="T32" fmla="*/ 2101288 w 10000"/>
              <a:gd name="T33" fmla="*/ 2476786 h 10000"/>
              <a:gd name="T34" fmla="*/ 2976923 w 10000"/>
              <a:gd name="T35" fmla="*/ 4001214 h 10000"/>
              <a:gd name="T36" fmla="*/ 2802125 w 10000"/>
              <a:gd name="T37" fmla="*/ 4604465 h 10000"/>
              <a:gd name="T38" fmla="*/ 3492879 w 10000"/>
              <a:gd name="T39" fmla="*/ 471378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01" name="Freeform 329"/>
          <p:cNvSpPr>
            <a:spLocks/>
          </p:cNvSpPr>
          <p:nvPr/>
        </p:nvSpPr>
        <p:spPr bwMode="auto">
          <a:xfrm>
            <a:off x="7165975" y="4352950"/>
            <a:ext cx="147638" cy="117475"/>
          </a:xfrm>
          <a:custGeom>
            <a:avLst/>
            <a:gdLst>
              <a:gd name="T0" fmla="*/ 1600556 w 10000"/>
              <a:gd name="T1" fmla="*/ 81975 h 6448"/>
              <a:gd name="T2" fmla="*/ 1445592 w 10000"/>
              <a:gd name="T3" fmla="*/ 45416 h 6448"/>
              <a:gd name="T4" fmla="*/ 1103517 w 10000"/>
              <a:gd name="T5" fmla="*/ 0 h 6448"/>
              <a:gd name="T6" fmla="*/ 367770 w 10000"/>
              <a:gd name="T7" fmla="*/ 151157 h 6448"/>
              <a:gd name="T8" fmla="*/ 0 w 10000"/>
              <a:gd name="T9" fmla="*/ 453763 h 6448"/>
              <a:gd name="T10" fmla="*/ 0 w 10000"/>
              <a:gd name="T11" fmla="*/ 1058391 h 6448"/>
              <a:gd name="T12" fmla="*/ 612960 w 10000"/>
              <a:gd name="T13" fmla="*/ 1813557 h 6448"/>
              <a:gd name="T14" fmla="*/ 858135 w 10000"/>
              <a:gd name="T15" fmla="*/ 1965024 h 6448"/>
              <a:gd name="T16" fmla="*/ 1103517 w 10000"/>
              <a:gd name="T17" fmla="*/ 1813557 h 6448"/>
              <a:gd name="T18" fmla="*/ 1225714 w 10000"/>
              <a:gd name="T19" fmla="*/ 1511261 h 6448"/>
              <a:gd name="T20" fmla="*/ 1593882 w 10000"/>
              <a:gd name="T21" fmla="*/ 1361016 h 6448"/>
              <a:gd name="T22" fmla="*/ 1961460 w 10000"/>
              <a:gd name="T23" fmla="*/ 1058391 h 6448"/>
              <a:gd name="T24" fmla="*/ 1961460 w 10000"/>
              <a:gd name="T25" fmla="*/ 151157 h 6448"/>
              <a:gd name="T26" fmla="*/ 1600556 w 10000"/>
              <a:gd name="T27" fmla="*/ 81975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 kern="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03" name="TextBox 402"/>
          <p:cNvSpPr txBox="1">
            <a:spLocks noChangeArrowheads="1"/>
          </p:cNvSpPr>
          <p:nvPr/>
        </p:nvSpPr>
        <p:spPr bwMode="auto">
          <a:xfrm>
            <a:off x="3827463" y="1926108"/>
            <a:ext cx="1298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Pol</a:t>
            </a:r>
            <a:r>
              <a:rPr lang="hr-HR" sz="1000" u="sng" dirty="0" err="1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jska</a:t>
            </a:r>
            <a:r>
              <a:rPr lang="en-GB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 </a:t>
            </a:r>
            <a:r>
              <a:rPr lang="hr-HR" sz="1000" i="1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16,28</a:t>
            </a:r>
            <a:r>
              <a:rPr lang="en-GB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%</a:t>
            </a:r>
            <a:endParaRPr lang="en-GB" sz="1000" u="sng" dirty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  <p:sp>
        <p:nvSpPr>
          <p:cNvPr id="404" name="TextBox 403"/>
          <p:cNvSpPr txBox="1">
            <a:spLocks noChangeArrowheads="1"/>
          </p:cNvSpPr>
          <p:nvPr/>
        </p:nvSpPr>
        <p:spPr bwMode="auto">
          <a:xfrm>
            <a:off x="3535363" y="2224559"/>
            <a:ext cx="1298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Mađarska</a:t>
            </a:r>
            <a:r>
              <a:rPr lang="en-GB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 </a:t>
            </a:r>
            <a:r>
              <a:rPr lang="hr-HR" sz="1000" i="1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4,48</a:t>
            </a:r>
            <a:r>
              <a:rPr lang="en-GB" sz="1000" i="1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%</a:t>
            </a:r>
            <a:endParaRPr lang="en-GB" sz="1000" i="1" u="sng" dirty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  <p:cxnSp>
        <p:nvCxnSpPr>
          <p:cNvPr id="410" name="Straight Connector 409"/>
          <p:cNvCxnSpPr>
            <a:cxnSpLocks noChangeShapeType="1"/>
          </p:cNvCxnSpPr>
          <p:nvPr/>
        </p:nvCxnSpPr>
        <p:spPr bwMode="auto">
          <a:xfrm>
            <a:off x="4697413" y="2100733"/>
            <a:ext cx="280987" cy="1108075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" name="Straight Connector 410"/>
          <p:cNvCxnSpPr>
            <a:cxnSpLocks noChangeShapeType="1"/>
          </p:cNvCxnSpPr>
          <p:nvPr/>
        </p:nvCxnSpPr>
        <p:spPr bwMode="auto">
          <a:xfrm>
            <a:off x="4492625" y="2393950"/>
            <a:ext cx="503027" cy="962496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" name="TextBox 416"/>
          <p:cNvSpPr txBox="1">
            <a:spLocks noChangeArrowheads="1"/>
          </p:cNvSpPr>
          <p:nvPr/>
        </p:nvSpPr>
        <p:spPr bwMode="auto">
          <a:xfrm>
            <a:off x="4359275" y="5785321"/>
            <a:ext cx="283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Najveća tržišta </a:t>
            </a:r>
            <a:r>
              <a:rPr lang="en-GB" sz="1400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20</a:t>
            </a:r>
            <a:r>
              <a:rPr lang="hr-HR" sz="1400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12.</a:t>
            </a:r>
            <a:r>
              <a:rPr lang="en-GB" sz="1400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 to 201</a:t>
            </a:r>
            <a:r>
              <a:rPr lang="hr-HR" sz="1400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6.</a:t>
            </a:r>
            <a:endParaRPr lang="en-GB" sz="1400" dirty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  <p:sp>
        <p:nvSpPr>
          <p:cNvPr id="418" name="TextBox 417"/>
          <p:cNvSpPr txBox="1">
            <a:spLocks noChangeArrowheads="1"/>
          </p:cNvSpPr>
          <p:nvPr/>
        </p:nvSpPr>
        <p:spPr bwMode="auto">
          <a:xfrm>
            <a:off x="-417513" y="4278783"/>
            <a:ext cx="2832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4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Ostale zemlje</a:t>
            </a:r>
            <a:endParaRPr lang="en-GB" sz="1400" u="sng" dirty="0" smtClean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400" i="1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36,76</a:t>
            </a:r>
            <a:r>
              <a:rPr lang="en-GB" sz="1400" i="1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%</a:t>
            </a:r>
            <a:endParaRPr lang="en-GB" sz="1400" i="1" dirty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  <p:sp>
        <p:nvSpPr>
          <p:cNvPr id="421" name="TextBox 420"/>
          <p:cNvSpPr txBox="1">
            <a:spLocks noChangeArrowheads="1"/>
          </p:cNvSpPr>
          <p:nvPr/>
        </p:nvSpPr>
        <p:spPr bwMode="auto">
          <a:xfrm>
            <a:off x="5902325" y="5189587"/>
            <a:ext cx="1298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Saudijska Arabija </a:t>
            </a:r>
            <a:r>
              <a:rPr lang="hr-HR" sz="1000" i="1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3,47</a:t>
            </a:r>
            <a:r>
              <a:rPr lang="en-GB" sz="1000" i="1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%</a:t>
            </a:r>
            <a:endParaRPr lang="en-GB" sz="1000" i="1" u="sng" dirty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  <p:cxnSp>
        <p:nvCxnSpPr>
          <p:cNvPr id="422" name="Straight Connector 421"/>
          <p:cNvCxnSpPr>
            <a:cxnSpLocks noChangeShapeType="1"/>
          </p:cNvCxnSpPr>
          <p:nvPr/>
        </p:nvCxnSpPr>
        <p:spPr bwMode="auto">
          <a:xfrm flipH="1" flipV="1">
            <a:off x="5605464" y="4070376"/>
            <a:ext cx="390524" cy="1304105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" name="TextBox 422"/>
          <p:cNvSpPr txBox="1">
            <a:spLocks noChangeArrowheads="1"/>
          </p:cNvSpPr>
          <p:nvPr/>
        </p:nvSpPr>
        <p:spPr bwMode="auto">
          <a:xfrm>
            <a:off x="7302104" y="5199003"/>
            <a:ext cx="12985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r-HR"/>
            </a:defPPr>
            <a:lvl1pPr eaLnBrk="1" hangingPunct="1">
              <a:defRPr sz="1000" u="sng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rgbClr val="1E2864"/>
                </a:solidFill>
                <a:ea typeface="ＭＳ Ｐゴシック" pitchFamily="1" charset="-128"/>
              </a:rPr>
              <a:t>Australi</a:t>
            </a:r>
            <a:r>
              <a:rPr lang="hr-HR" b="1" dirty="0" smtClean="0">
                <a:solidFill>
                  <a:srgbClr val="1E2864"/>
                </a:solidFill>
                <a:ea typeface="ＭＳ Ｐゴシック" pitchFamily="1" charset="-128"/>
              </a:rPr>
              <a:t>j</a:t>
            </a:r>
            <a:r>
              <a:rPr lang="en-GB" b="1" dirty="0" smtClean="0">
                <a:solidFill>
                  <a:srgbClr val="1E2864"/>
                </a:solidFill>
                <a:ea typeface="ＭＳ Ｐゴシック" pitchFamily="1" charset="-128"/>
              </a:rPr>
              <a:t>a </a:t>
            </a:r>
            <a:r>
              <a:rPr lang="en-GB" b="1" i="1" dirty="0" smtClean="0">
                <a:solidFill>
                  <a:srgbClr val="1E2864"/>
                </a:solidFill>
                <a:ea typeface="ＭＳ Ｐゴシック" pitchFamily="1" charset="-128"/>
              </a:rPr>
              <a:t>1</a:t>
            </a:r>
            <a:r>
              <a:rPr lang="hr-HR" b="1" i="1" dirty="0" smtClean="0">
                <a:solidFill>
                  <a:srgbClr val="1E2864"/>
                </a:solidFill>
                <a:ea typeface="ＭＳ Ｐゴシック" pitchFamily="1" charset="-128"/>
              </a:rPr>
              <a:t>1,41</a:t>
            </a:r>
            <a:r>
              <a:rPr lang="en-GB" b="1" i="1" dirty="0" smtClean="0">
                <a:solidFill>
                  <a:srgbClr val="1E2864"/>
                </a:solidFill>
                <a:ea typeface="ＭＳ Ｐゴシック" pitchFamily="1" charset="-128"/>
              </a:rPr>
              <a:t>%</a:t>
            </a:r>
            <a:endParaRPr lang="en-GB" b="1" i="1" dirty="0">
              <a:solidFill>
                <a:srgbClr val="1E2864"/>
              </a:solidFill>
              <a:ea typeface="ＭＳ Ｐゴシック" pitchFamily="1" charset="-128"/>
            </a:endParaRPr>
          </a:p>
        </p:txBody>
      </p:sp>
      <p:sp>
        <p:nvSpPr>
          <p:cNvPr id="424" name="TextBox 423"/>
          <p:cNvSpPr txBox="1">
            <a:spLocks noChangeArrowheads="1"/>
          </p:cNvSpPr>
          <p:nvPr/>
        </p:nvSpPr>
        <p:spPr bwMode="auto">
          <a:xfrm>
            <a:off x="6255941" y="2564904"/>
            <a:ext cx="12969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r-HR"/>
            </a:defPPr>
            <a:lvl1pPr eaLnBrk="1" hangingPunct="1">
              <a:defRPr sz="1000" u="sng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rgbClr val="1E2864"/>
                </a:solidFill>
                <a:ea typeface="ＭＳ Ｐゴシック" pitchFamily="1" charset="-128"/>
              </a:rPr>
              <a:t>Rus</a:t>
            </a:r>
            <a:r>
              <a:rPr lang="hr-HR" b="1" dirty="0" smtClean="0">
                <a:solidFill>
                  <a:srgbClr val="1E2864"/>
                </a:solidFill>
                <a:ea typeface="ＭＳ Ｐゴシック" pitchFamily="1" charset="-128"/>
              </a:rPr>
              <a:t>ij</a:t>
            </a:r>
            <a:r>
              <a:rPr lang="en-GB" b="1" dirty="0" smtClean="0">
                <a:solidFill>
                  <a:srgbClr val="1E2864"/>
                </a:solidFill>
                <a:ea typeface="ＭＳ Ｐゴシック" pitchFamily="1" charset="-128"/>
              </a:rPr>
              <a:t>a </a:t>
            </a:r>
            <a:r>
              <a:rPr lang="hr-HR" b="1" i="1" dirty="0" smtClean="0">
                <a:solidFill>
                  <a:srgbClr val="1E2864"/>
                </a:solidFill>
                <a:ea typeface="ＭＳ Ｐゴシック" pitchFamily="1" charset="-128"/>
              </a:rPr>
              <a:t>16,69</a:t>
            </a:r>
            <a:r>
              <a:rPr lang="en-GB" b="1" i="1" dirty="0" smtClean="0">
                <a:solidFill>
                  <a:srgbClr val="1E2864"/>
                </a:solidFill>
                <a:ea typeface="ＭＳ Ｐゴシック" pitchFamily="1" charset="-128"/>
              </a:rPr>
              <a:t>%</a:t>
            </a:r>
            <a:endParaRPr lang="en-GB" b="1" i="1" dirty="0">
              <a:solidFill>
                <a:srgbClr val="1E2864"/>
              </a:solidFill>
              <a:ea typeface="ＭＳ Ｐゴシック" pitchFamily="1" charset="-128"/>
            </a:endParaRPr>
          </a:p>
        </p:txBody>
      </p:sp>
      <p:sp>
        <p:nvSpPr>
          <p:cNvPr id="425" name="TextBox 424"/>
          <p:cNvSpPr txBox="1">
            <a:spLocks noChangeArrowheads="1"/>
          </p:cNvSpPr>
          <p:nvPr/>
        </p:nvSpPr>
        <p:spPr bwMode="auto">
          <a:xfrm>
            <a:off x="1115616" y="2641470"/>
            <a:ext cx="12985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r-HR"/>
            </a:defPPr>
            <a:lvl1pPr eaLnBrk="1" hangingPunct="1">
              <a:defRPr sz="1000" u="sng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1E2864"/>
                </a:solidFill>
                <a:ea typeface="ＭＳ Ｐゴシック" pitchFamily="1" charset="-128"/>
              </a:rPr>
              <a:t>Kanada </a:t>
            </a:r>
            <a:r>
              <a:rPr lang="hr-HR" b="1" i="1" dirty="0" smtClean="0">
                <a:solidFill>
                  <a:srgbClr val="1E2864"/>
                </a:solidFill>
                <a:ea typeface="ＭＳ Ｐゴシック" pitchFamily="1" charset="-128"/>
              </a:rPr>
              <a:t>8,45</a:t>
            </a:r>
            <a:r>
              <a:rPr lang="en-GB" b="1" i="1" dirty="0" smtClean="0">
                <a:solidFill>
                  <a:srgbClr val="1E2864"/>
                </a:solidFill>
                <a:ea typeface="ＭＳ Ｐゴシック" pitchFamily="1" charset="-128"/>
              </a:rPr>
              <a:t>%</a:t>
            </a:r>
            <a:endParaRPr lang="en-GB" b="1" i="1" dirty="0">
              <a:solidFill>
                <a:srgbClr val="1E2864"/>
              </a:solidFill>
              <a:ea typeface="ＭＳ Ｐゴシック" pitchFamily="1" charset="-128"/>
            </a:endParaRPr>
          </a:p>
        </p:txBody>
      </p:sp>
      <p:sp>
        <p:nvSpPr>
          <p:cNvPr id="427" name="Rectangle 426"/>
          <p:cNvSpPr>
            <a:spLocks noChangeAspect="1"/>
          </p:cNvSpPr>
          <p:nvPr/>
        </p:nvSpPr>
        <p:spPr bwMode="auto">
          <a:xfrm>
            <a:off x="4315807" y="5903589"/>
            <a:ext cx="73025" cy="71438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06" name="Straight Connector 405"/>
          <p:cNvCxnSpPr>
            <a:cxnSpLocks noChangeShapeType="1"/>
          </p:cNvCxnSpPr>
          <p:nvPr/>
        </p:nvCxnSpPr>
        <p:spPr bwMode="auto">
          <a:xfrm>
            <a:off x="4887913" y="1750748"/>
            <a:ext cx="280987" cy="1108075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" name="TextBox 408"/>
          <p:cNvSpPr txBox="1">
            <a:spLocks noChangeArrowheads="1"/>
          </p:cNvSpPr>
          <p:nvPr/>
        </p:nvSpPr>
        <p:spPr bwMode="auto">
          <a:xfrm>
            <a:off x="4025901" y="1582762"/>
            <a:ext cx="1298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Estonija</a:t>
            </a:r>
            <a:r>
              <a:rPr lang="en-GB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 </a:t>
            </a:r>
            <a:r>
              <a:rPr lang="hr-HR" sz="1000" i="1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2,46</a:t>
            </a:r>
            <a:r>
              <a:rPr lang="en-GB" sz="1000" u="sng" dirty="0" smtClean="0">
                <a:solidFill>
                  <a:srgbClr val="1E2864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%</a:t>
            </a:r>
            <a:endParaRPr lang="en-GB" sz="1000" u="sng" dirty="0">
              <a:solidFill>
                <a:srgbClr val="1E2864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B5D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403" grpId="0"/>
      <p:bldP spid="404" grpId="0"/>
      <p:bldP spid="417" grpId="0"/>
      <p:bldP spid="418" grpId="0"/>
      <p:bldP spid="421" grpId="0"/>
      <p:bldP spid="423" grpId="0"/>
      <p:bldP spid="424" grpId="0"/>
      <p:bldP spid="425" grpId="0"/>
      <p:bldP spid="427" grpId="0" animBg="1"/>
      <p:bldP spid="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Uspjeh u </a:t>
            </a:r>
            <a:r>
              <a:rPr lang="hr-HR" dirty="0" smtClean="0"/>
              <a:t>izvozu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08720"/>
            <a:ext cx="8064500" cy="2736305"/>
          </a:xfrm>
        </p:spPr>
        <p:txBody>
          <a:bodyPr/>
          <a:lstStyle/>
          <a:p>
            <a:pPr marL="0" indent="0">
              <a:buNone/>
            </a:pPr>
            <a:r>
              <a:rPr lang="hr-HR" i="1" dirty="0" smtClean="0">
                <a:solidFill>
                  <a:schemeClr val="tx2"/>
                </a:solidFill>
              </a:rPr>
              <a:t>„</a:t>
            </a:r>
            <a:r>
              <a:rPr lang="hr-HR" i="1" dirty="0">
                <a:solidFill>
                  <a:schemeClr val="tx2"/>
                </a:solidFill>
              </a:rPr>
              <a:t>Da bi uspjeli u poslu budite smjeli, budite drugačiji i budite prvi.” (Merchant)</a:t>
            </a:r>
          </a:p>
          <a:p>
            <a:pPr marL="0" indent="0">
              <a:buNone/>
            </a:pPr>
            <a:endParaRPr lang="hr-HR" sz="6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hr-HR" dirty="0">
                <a:solidFill>
                  <a:schemeClr val="tx2"/>
                </a:solidFill>
              </a:rPr>
              <a:t>Naš izvozni uspjeh posljedica je slijedećih okolnosti:</a:t>
            </a:r>
          </a:p>
          <a:p>
            <a:pPr marL="0" indent="0">
              <a:buNone/>
            </a:pPr>
            <a:endParaRPr lang="hr-HR" sz="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a) </a:t>
            </a:r>
            <a:r>
              <a:rPr lang="hr-HR" u="sng" dirty="0">
                <a:solidFill>
                  <a:schemeClr val="tx2"/>
                </a:solidFill>
              </a:rPr>
              <a:t>proizvod: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mora biti kvalitetan i atraktivan (izvedbeno, cjenovno, tehnološki)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imamo originalna rješenja koja nas razlikuju od konkurencije (u situaciji proizvodnje u malim serijama)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imamo vlastito znanje, tehnologiju </a:t>
            </a:r>
            <a:r>
              <a:rPr lang="hr-HR" dirty="0">
                <a:solidFill>
                  <a:schemeClr val="tx2"/>
                </a:solidFill>
              </a:rPr>
              <a:t>i nakupljeno </a:t>
            </a:r>
            <a:r>
              <a:rPr lang="hr-HR" dirty="0" smtClean="0">
                <a:solidFill>
                  <a:schemeClr val="tx2"/>
                </a:solidFill>
              </a:rPr>
              <a:t>iskustvo (70 godina)</a:t>
            </a:r>
            <a:endParaRPr lang="hr-HR" dirty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hr-HR" dirty="0">
                <a:solidFill>
                  <a:schemeClr val="tx2"/>
                </a:solidFill>
              </a:rPr>
              <a:t>razvoj proizvoda nam je trajan zadatak (potican izvana, s tržišta, ili iznutra)</a:t>
            </a:r>
          </a:p>
          <a:p>
            <a:pPr algn="just">
              <a:buFontTx/>
              <a:buChar char="-"/>
            </a:pPr>
            <a:r>
              <a:rPr lang="hr-HR" dirty="0">
                <a:solidFill>
                  <a:schemeClr val="tx2"/>
                </a:solidFill>
              </a:rPr>
              <a:t>uključenost u standardizaciju (članstvo </a:t>
            </a:r>
            <a:r>
              <a:rPr lang="hr-HR">
                <a:solidFill>
                  <a:schemeClr val="tx2"/>
                </a:solidFill>
              </a:rPr>
              <a:t>u </a:t>
            </a:r>
            <a:r>
              <a:rPr lang="hr-HR" smtClean="0">
                <a:solidFill>
                  <a:schemeClr val="tx2"/>
                </a:solidFill>
              </a:rPr>
              <a:t>IEC, IEEE radnim </a:t>
            </a:r>
            <a:r>
              <a:rPr lang="hr-HR" dirty="0">
                <a:solidFill>
                  <a:schemeClr val="tx2"/>
                </a:solidFill>
              </a:rPr>
              <a:t>grupama</a:t>
            </a:r>
            <a:r>
              <a:rPr lang="hr-HR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fleksibilnost u izradi rješenja po različitim standardima / specifikacijama / zahtjevima („tailor made”)</a:t>
            </a:r>
            <a:endParaRPr lang="hr-HR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46227"/>
              </p:ext>
            </p:extLst>
          </p:nvPr>
        </p:nvGraphicFramePr>
        <p:xfrm>
          <a:off x="2339752" y="3717032"/>
          <a:ext cx="17716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3" imgW="5514764" imgH="7829460" progId="Acrobat.Document.11">
                  <p:embed/>
                </p:oleObj>
              </mc:Choice>
              <mc:Fallback>
                <p:oleObj name="Acrobat Document" r:id="rId3" imgW="5514764" imgH="782946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717032"/>
                        <a:ext cx="1771650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\\MAINFRAME2\P r o d a j a\WEB\REDIZAJN 2012\MATERIJALI PO CJELINAMA\R &amp; D\R&amp;D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1679575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28775"/>
            <a:ext cx="3959672" cy="4525963"/>
          </a:xfrm>
        </p:spPr>
        <p:txBody>
          <a:bodyPr/>
          <a:lstStyle/>
          <a:p>
            <a:pPr marL="0" lvl="0" indent="0">
              <a:buNone/>
            </a:pPr>
            <a:r>
              <a:rPr lang="hr-HR" dirty="0" smtClean="0">
                <a:solidFill>
                  <a:srgbClr val="1F497D"/>
                </a:solidFill>
              </a:rPr>
              <a:t>b) </a:t>
            </a:r>
            <a:r>
              <a:rPr lang="hr-HR" u="sng" dirty="0" smtClean="0">
                <a:solidFill>
                  <a:srgbClr val="1F497D"/>
                </a:solidFill>
              </a:rPr>
              <a:t>tržište:</a:t>
            </a:r>
            <a:endParaRPr lang="hr-HR" u="sng" dirty="0">
              <a:solidFill>
                <a:srgbClr val="1F497D"/>
              </a:solidFill>
            </a:endParaRPr>
          </a:p>
          <a:p>
            <a:pPr lvl="0" algn="just">
              <a:buFontTx/>
              <a:buChar char="-"/>
            </a:pPr>
            <a:r>
              <a:rPr lang="hr-HR" dirty="0">
                <a:solidFill>
                  <a:srgbClr val="1F497D"/>
                </a:solidFill>
              </a:rPr>
              <a:t>g</a:t>
            </a:r>
            <a:r>
              <a:rPr lang="hr-HR" dirty="0" smtClean="0">
                <a:solidFill>
                  <a:srgbClr val="1F497D"/>
                </a:solidFill>
              </a:rPr>
              <a:t>lobalna disperziranost</a:t>
            </a:r>
          </a:p>
          <a:p>
            <a:pPr lvl="0" algn="just">
              <a:buFontTx/>
              <a:buChar char="-"/>
            </a:pPr>
            <a:r>
              <a:rPr lang="hr-HR" dirty="0" smtClean="0">
                <a:solidFill>
                  <a:srgbClr val="1F497D"/>
                </a:solidFill>
              </a:rPr>
              <a:t>etičan partnerski odnos s kupcima (fizičko upoznavanje, prepoznavanje potreba, preporuke u odabiru opreme, otvorenost u rješavanju problema)</a:t>
            </a:r>
          </a:p>
          <a:p>
            <a:pPr lvl="0" algn="just">
              <a:buFontTx/>
              <a:buChar char="-"/>
            </a:pPr>
            <a:r>
              <a:rPr lang="hr-HR" dirty="0" smtClean="0">
                <a:solidFill>
                  <a:srgbClr val="1F497D"/>
                </a:solidFill>
              </a:rPr>
              <a:t>kvalitetna mreža suradnika (agenti, distributeri)</a:t>
            </a:r>
          </a:p>
          <a:p>
            <a:pPr lvl="0" algn="just">
              <a:buFontTx/>
              <a:buChar char="-"/>
            </a:pPr>
            <a:r>
              <a:rPr lang="hr-HR" dirty="0">
                <a:solidFill>
                  <a:srgbClr val="1F497D"/>
                </a:solidFill>
              </a:rPr>
              <a:t>p</a:t>
            </a:r>
            <a:r>
              <a:rPr lang="hr-HR" dirty="0" smtClean="0">
                <a:solidFill>
                  <a:srgbClr val="1F497D"/>
                </a:solidFill>
              </a:rPr>
              <a:t>rovjeren dobavni lanac</a:t>
            </a:r>
          </a:p>
          <a:p>
            <a:pPr lvl="0" algn="just">
              <a:buFontTx/>
              <a:buChar char="-"/>
            </a:pPr>
            <a:r>
              <a:rPr lang="hr-HR" dirty="0" smtClean="0">
                <a:solidFill>
                  <a:srgbClr val="1F497D"/>
                </a:solidFill>
              </a:rPr>
              <a:t>motrenje konkurencije</a:t>
            </a:r>
          </a:p>
          <a:p>
            <a:pPr lvl="0" algn="just">
              <a:buFontTx/>
              <a:buChar char="-"/>
            </a:pPr>
            <a:r>
              <a:rPr lang="hr-HR" dirty="0" smtClean="0">
                <a:solidFill>
                  <a:srgbClr val="1F497D"/>
                </a:solidFill>
              </a:rPr>
              <a:t>nema univerzalne formule za „osvajanje” tržišta (svako tržište ima svoju priču)</a:t>
            </a:r>
          </a:p>
          <a:p>
            <a:pPr lvl="0">
              <a:buFontTx/>
              <a:buChar char="-"/>
            </a:pPr>
            <a:endParaRPr lang="hr-HR" dirty="0" smtClean="0">
              <a:solidFill>
                <a:srgbClr val="1F497D"/>
              </a:solidFill>
            </a:endParaRPr>
          </a:p>
          <a:p>
            <a:pPr lvl="0">
              <a:buFontTx/>
              <a:buChar char="-"/>
            </a:pPr>
            <a:endParaRPr lang="hr-HR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Uspjeh u izvozu (II)</a:t>
            </a:r>
            <a:endParaRPr lang="en-US" dirty="0"/>
          </a:p>
        </p:txBody>
      </p:sp>
      <p:pic>
        <p:nvPicPr>
          <p:cNvPr id="5" name="Picture 4" descr="\\MAINFRAME2\P r o d a j a\WEB\REDIZAJN 2012\MATERIJALI PO CJELINAMA\PROIZVODI\Proizvodi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"/>
          <a:stretch/>
        </p:blipFill>
        <p:spPr bwMode="auto">
          <a:xfrm>
            <a:off x="630660" y="1772816"/>
            <a:ext cx="3591470" cy="259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9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Uspjeh u izvozu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753"/>
            <a:ext cx="4824908" cy="4104455"/>
          </a:xfrm>
        </p:spPr>
        <p:txBody>
          <a:bodyPr/>
          <a:lstStyle/>
          <a:p>
            <a:pPr marL="0" indent="0" algn="just"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hr-HR" dirty="0">
                <a:solidFill>
                  <a:schemeClr val="tx2"/>
                </a:solidFill>
              </a:rPr>
              <a:t>c</a:t>
            </a:r>
            <a:r>
              <a:rPr lang="hr-HR" dirty="0" smtClean="0">
                <a:solidFill>
                  <a:schemeClr val="tx2"/>
                </a:solidFill>
              </a:rPr>
              <a:t>) </a:t>
            </a:r>
            <a:r>
              <a:rPr lang="hr-HR" u="sng" dirty="0" smtClean="0">
                <a:solidFill>
                  <a:schemeClr val="tx2"/>
                </a:solidFill>
              </a:rPr>
              <a:t>generalne: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limitirana veličina domaćeg tržišta natjerala nas je da se širimo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svaki izazov doživljavamo kao motivaciju a problem kao priliku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strast, temeljena na povjerenju u proizvod, nam je pokretač</a:t>
            </a:r>
          </a:p>
          <a:p>
            <a:pPr algn="just">
              <a:buFontTx/>
              <a:buChar char="-"/>
            </a:pPr>
            <a:r>
              <a:rPr lang="hr-HR" i="1" dirty="0" smtClean="0">
                <a:solidFill>
                  <a:schemeClr val="tx2"/>
                </a:solidFill>
              </a:rPr>
              <a:t>„</a:t>
            </a:r>
            <a:r>
              <a:rPr lang="hr-HR" i="1" dirty="0" err="1" smtClean="0">
                <a:solidFill>
                  <a:schemeClr val="tx2"/>
                </a:solidFill>
              </a:rPr>
              <a:t>Audaces</a:t>
            </a:r>
            <a:r>
              <a:rPr lang="hr-HR" i="1" dirty="0" smtClean="0">
                <a:solidFill>
                  <a:schemeClr val="tx2"/>
                </a:solidFill>
              </a:rPr>
              <a:t> </a:t>
            </a:r>
            <a:r>
              <a:rPr lang="hr-HR" i="1" dirty="0" err="1" smtClean="0">
                <a:solidFill>
                  <a:schemeClr val="tx2"/>
                </a:solidFill>
              </a:rPr>
              <a:t>fortuna</a:t>
            </a:r>
            <a:r>
              <a:rPr lang="hr-HR" i="1" dirty="0" smtClean="0">
                <a:solidFill>
                  <a:schemeClr val="tx2"/>
                </a:solidFill>
              </a:rPr>
              <a:t> </a:t>
            </a:r>
            <a:r>
              <a:rPr lang="hr-HR" i="1" dirty="0" err="1" smtClean="0">
                <a:solidFill>
                  <a:schemeClr val="tx2"/>
                </a:solidFill>
              </a:rPr>
              <a:t>iuvat</a:t>
            </a:r>
            <a:r>
              <a:rPr lang="hr-HR" i="1" dirty="0" smtClean="0">
                <a:solidFill>
                  <a:schemeClr val="tx2"/>
                </a:solidFill>
              </a:rPr>
              <a:t>”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chemeClr val="tx2"/>
                </a:solidFill>
              </a:rPr>
              <a:t>komunikacija sa zaposlenicima – cilj mora biti poznat i prepoznat</a:t>
            </a:r>
          </a:p>
          <a:p>
            <a:pPr marL="0" indent="0">
              <a:buNone/>
            </a:pPr>
            <a:endParaRPr lang="hr-HR" sz="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1" name="Picture 3" descr="\\MAINFRAME2\P r o d a j a\WEB\REDIZAJN 2012\MATERIJALI PO CJELINAMA\O NAMA\Povijest i tradic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475" y="-2314575"/>
            <a:ext cx="1800000" cy="14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AINFRAME2\P r o d a j a\WEB\REDIZAJN 2012\MATERIJALI PO CJELINAMA\O NAMA\Povijest i tradicija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772816"/>
            <a:ext cx="3246249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/>
          <a:p>
            <a:pPr algn="ctr"/>
            <a:r>
              <a:rPr lang="hr-HR" sz="2000" dirty="0" smtClean="0"/>
              <a:t>HVALA NA PAŽNJI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9497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KONČAR">
      <a:dk1>
        <a:srgbClr val="787878"/>
      </a:dk1>
      <a:lt1>
        <a:srgbClr val="FFFFFF"/>
      </a:lt1>
      <a:dk2>
        <a:srgbClr val="0064AF"/>
      </a:dk2>
      <a:lt2>
        <a:srgbClr val="96C8EB"/>
      </a:lt2>
      <a:accent1>
        <a:srgbClr val="96C8EB"/>
      </a:accent1>
      <a:accent2>
        <a:srgbClr val="1E2864"/>
      </a:accent2>
      <a:accent3>
        <a:srgbClr val="FFFFFF"/>
      </a:accent3>
      <a:accent4>
        <a:srgbClr val="AAAAAA"/>
      </a:accent4>
      <a:accent5>
        <a:srgbClr val="8CC83C"/>
      </a:accent5>
      <a:accent6>
        <a:srgbClr val="FFBE00"/>
      </a:accent6>
      <a:hlink>
        <a:srgbClr val="FF9600"/>
      </a:hlink>
      <a:folHlink>
        <a:srgbClr val="FF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610</Words>
  <Application>Microsoft Office PowerPoint</Application>
  <PresentationFormat>On-screen Show (4:3)</PresentationFormat>
  <Paragraphs>80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Blank Presentation</vt:lpstr>
      <vt:lpstr>Acrobat Document</vt:lpstr>
      <vt:lpstr>KAKO SMO POSTALI USPJEŠAN IZVOZNIK?  KONČAR-Mjerni transformatori d.d.</vt:lpstr>
      <vt:lpstr>Osnovne informacije o Društvu</vt:lpstr>
      <vt:lpstr>PowerPoint Presentation</vt:lpstr>
      <vt:lpstr>Izvoz našeg Društva riječima</vt:lpstr>
      <vt:lpstr>PowerPoint Presentation</vt:lpstr>
      <vt:lpstr>Uspjeh u izvozu (I)</vt:lpstr>
      <vt:lpstr>Uspjeh u izvozu (II)</vt:lpstr>
      <vt:lpstr>Uspjeh u izvozu (III)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Kukavica</dc:creator>
  <cp:lastModifiedBy>Tatjana Kukavica</cp:lastModifiedBy>
  <cp:revision>50</cp:revision>
  <dcterms:created xsi:type="dcterms:W3CDTF">2012-12-02T15:21:13Z</dcterms:created>
  <dcterms:modified xsi:type="dcterms:W3CDTF">2017-02-08T12:04:09Z</dcterms:modified>
</cp:coreProperties>
</file>