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Lst>
  <p:notesMasterIdLst>
    <p:notesMasterId r:id="rId56"/>
  </p:notesMasterIdLst>
  <p:sldIdLst>
    <p:sldId id="256" r:id="rId5"/>
    <p:sldId id="310" r:id="rId6"/>
    <p:sldId id="303" r:id="rId7"/>
    <p:sldId id="304" r:id="rId8"/>
    <p:sldId id="305" r:id="rId9"/>
    <p:sldId id="309" r:id="rId10"/>
    <p:sldId id="291" r:id="rId11"/>
    <p:sldId id="292" r:id="rId12"/>
    <p:sldId id="302" r:id="rId13"/>
    <p:sldId id="259" r:id="rId14"/>
    <p:sldId id="273" r:id="rId15"/>
    <p:sldId id="306" r:id="rId16"/>
    <p:sldId id="264" r:id="rId17"/>
    <p:sldId id="257" r:id="rId18"/>
    <p:sldId id="271" r:id="rId19"/>
    <p:sldId id="272" r:id="rId20"/>
    <p:sldId id="296" r:id="rId21"/>
    <p:sldId id="276" r:id="rId22"/>
    <p:sldId id="277" r:id="rId23"/>
    <p:sldId id="278" r:id="rId24"/>
    <p:sldId id="279" r:id="rId25"/>
    <p:sldId id="280" r:id="rId26"/>
    <p:sldId id="275" r:id="rId27"/>
    <p:sldId id="274" r:id="rId28"/>
    <p:sldId id="314" r:id="rId29"/>
    <p:sldId id="281" r:id="rId30"/>
    <p:sldId id="282" r:id="rId31"/>
    <p:sldId id="283" r:id="rId32"/>
    <p:sldId id="284" r:id="rId33"/>
    <p:sldId id="315" r:id="rId34"/>
    <p:sldId id="316" r:id="rId35"/>
    <p:sldId id="311" r:id="rId36"/>
    <p:sldId id="266" r:id="rId37"/>
    <p:sldId id="267" r:id="rId38"/>
    <p:sldId id="260" r:id="rId39"/>
    <p:sldId id="261" r:id="rId40"/>
    <p:sldId id="258" r:id="rId41"/>
    <p:sldId id="262" r:id="rId42"/>
    <p:sldId id="270" r:id="rId43"/>
    <p:sldId id="265" r:id="rId44"/>
    <p:sldId id="269" r:id="rId45"/>
    <p:sldId id="313" r:id="rId46"/>
    <p:sldId id="317" r:id="rId47"/>
    <p:sldId id="289" r:id="rId48"/>
    <p:sldId id="288" r:id="rId49"/>
    <p:sldId id="286" r:id="rId50"/>
    <p:sldId id="285" r:id="rId51"/>
    <p:sldId id="287" r:id="rId52"/>
    <p:sldId id="312" r:id="rId53"/>
    <p:sldId id="307"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353D27-6A19-B441-A92B-F5A6DBC85DD9}">
          <p14:sldIdLst>
            <p14:sldId id="256"/>
            <p14:sldId id="310"/>
            <p14:sldId id="303"/>
            <p14:sldId id="304"/>
            <p14:sldId id="305"/>
          </p14:sldIdLst>
        </p14:section>
        <p14:section name="strategija" id="{A682D57B-DDDB-154B-B58F-8BD6B52C4E87}">
          <p14:sldIdLst>
            <p14:sldId id="309"/>
            <p14:sldId id="291"/>
            <p14:sldId id="292"/>
            <p14:sldId id="302"/>
            <p14:sldId id="259"/>
            <p14:sldId id="273"/>
            <p14:sldId id="306"/>
            <p14:sldId id="264"/>
            <p14:sldId id="257"/>
            <p14:sldId id="271"/>
            <p14:sldId id="272"/>
            <p14:sldId id="296"/>
            <p14:sldId id="276"/>
            <p14:sldId id="277"/>
            <p14:sldId id="278"/>
            <p14:sldId id="279"/>
            <p14:sldId id="280"/>
            <p14:sldId id="275"/>
            <p14:sldId id="274"/>
          </p14:sldIdLst>
        </p14:section>
        <p14:section name="Prognoza" id="{78C015C9-5D1D-EC41-94FC-3D52E71DA5B4}">
          <p14:sldIdLst>
            <p14:sldId id="314"/>
            <p14:sldId id="281"/>
            <p14:sldId id="282"/>
            <p14:sldId id="283"/>
            <p14:sldId id="284"/>
            <p14:sldId id="315"/>
            <p14:sldId id="316"/>
          </p14:sldIdLst>
        </p14:section>
        <p14:section name="troškovi" id="{FC1AFC18-89E0-394A-ADA3-48B4FD80712E}">
          <p14:sldIdLst>
            <p14:sldId id="311"/>
            <p14:sldId id="266"/>
            <p14:sldId id="267"/>
            <p14:sldId id="260"/>
            <p14:sldId id="261"/>
            <p14:sldId id="258"/>
            <p14:sldId id="262"/>
            <p14:sldId id="270"/>
            <p14:sldId id="265"/>
            <p14:sldId id="269"/>
          </p14:sldIdLst>
        </p14:section>
        <p14:section name="cash-flow" id="{90F62913-95E6-AA41-B270-F1C65E926EC6}">
          <p14:sldIdLst>
            <p14:sldId id="313"/>
            <p14:sldId id="317"/>
            <p14:sldId id="289"/>
            <p14:sldId id="288"/>
            <p14:sldId id="286"/>
            <p14:sldId id="285"/>
            <p14:sldId id="287"/>
          </p14:sldIdLst>
        </p14:section>
        <p14:section name="što dalje" id="{E78FA7E5-D322-C947-9C16-33CD92781188}">
          <p14:sldIdLst>
            <p14:sldId id="312"/>
            <p14:sldId id="307"/>
            <p14:sldId id="3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8"/>
    <p:restoredTop sz="94665"/>
  </p:normalViewPr>
  <p:slideViewPr>
    <p:cSldViewPr snapToGrid="0" snapToObjects="1">
      <p:cViewPr varScale="1">
        <p:scale>
          <a:sx n="124" d="100"/>
          <a:sy n="124" d="100"/>
        </p:scale>
        <p:origin x="114" y="288"/>
      </p:cViewPr>
      <p:guideLst/>
    </p:cSldViewPr>
  </p:slideViewPr>
  <p:notesTextViewPr>
    <p:cViewPr>
      <p:scale>
        <a:sx n="1" d="1"/>
        <a:sy n="1" d="1"/>
      </p:scale>
      <p:origin x="0" y="0"/>
    </p:cViewPr>
  </p:notesTextViewPr>
  <p:sorterViewPr>
    <p:cViewPr>
      <p:scale>
        <a:sx n="100" d="100"/>
        <a:sy n="100" d="100"/>
      </p:scale>
      <p:origin x="0" y="-3156"/>
    </p:cViewPr>
  </p:sorterViewPr>
  <p:notesViewPr>
    <p:cSldViewPr snapToGrid="0" snapToObjects="1">
      <p:cViewPr varScale="1">
        <p:scale>
          <a:sx n="73" d="100"/>
          <a:sy n="73" d="100"/>
        </p:scale>
        <p:origin x="25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o Zrilić" userId="ef2b1192aaa4a5e7" providerId="LiveId" clId="{06721ABB-67D1-4CC2-A7EE-F2F11AC78508}"/>
    <pc:docChg chg="undo custSel addSld delSld modSld sldOrd">
      <pc:chgData name="Antonio Zrilić" userId="ef2b1192aaa4a5e7" providerId="LiveId" clId="{06721ABB-67D1-4CC2-A7EE-F2F11AC78508}" dt="2017-10-03T09:00:16.478" v="1351"/>
      <pc:docMkLst>
        <pc:docMk/>
      </pc:docMkLst>
      <pc:sldChg chg="modSp">
        <pc:chgData name="Antonio Zrilić" userId="ef2b1192aaa4a5e7" providerId="LiveId" clId="{06721ABB-67D1-4CC2-A7EE-F2F11AC78508}" dt="2017-09-26T14:27:04.724" v="33" actId="20577"/>
        <pc:sldMkLst>
          <pc:docMk/>
          <pc:sldMk cId="2040050607" sldId="256"/>
        </pc:sldMkLst>
        <pc:spChg chg="mod">
          <ac:chgData name="Antonio Zrilić" userId="ef2b1192aaa4a5e7" providerId="LiveId" clId="{06721ABB-67D1-4CC2-A7EE-F2F11AC78508}" dt="2017-09-26T14:26:47.910" v="0" actId="20577"/>
          <ac:spMkLst>
            <pc:docMk/>
            <pc:sldMk cId="2040050607" sldId="256"/>
            <ac:spMk id="2" creationId="{00000000-0000-0000-0000-000000000000}"/>
          </ac:spMkLst>
        </pc:spChg>
        <pc:spChg chg="mod">
          <ac:chgData name="Antonio Zrilić" userId="ef2b1192aaa4a5e7" providerId="LiveId" clId="{06721ABB-67D1-4CC2-A7EE-F2F11AC78508}" dt="2017-09-26T14:27:04.724" v="33" actId="20577"/>
          <ac:spMkLst>
            <pc:docMk/>
            <pc:sldMk cId="2040050607" sldId="256"/>
            <ac:spMk id="3" creationId="{00000000-0000-0000-0000-000000000000}"/>
          </ac:spMkLst>
        </pc:spChg>
      </pc:sldChg>
      <pc:sldChg chg="ord">
        <pc:chgData name="Antonio Zrilić" userId="ef2b1192aaa4a5e7" providerId="LiveId" clId="{06721ABB-67D1-4CC2-A7EE-F2F11AC78508}" dt="2017-09-28T09:03:02.557" v="550"/>
        <pc:sldMkLst>
          <pc:docMk/>
          <pc:sldMk cId="119879723" sldId="259"/>
        </pc:sldMkLst>
      </pc:sldChg>
      <pc:sldChg chg="modSp ord">
        <pc:chgData name="Antonio Zrilić" userId="ef2b1192aaa4a5e7" providerId="LiveId" clId="{06721ABB-67D1-4CC2-A7EE-F2F11AC78508}" dt="2017-09-28T09:54:45.465" v="916" actId="20577"/>
        <pc:sldMkLst>
          <pc:docMk/>
          <pc:sldMk cId="1302739716" sldId="260"/>
        </pc:sldMkLst>
        <pc:spChg chg="mod">
          <ac:chgData name="Antonio Zrilić" userId="ef2b1192aaa4a5e7" providerId="LiveId" clId="{06721ABB-67D1-4CC2-A7EE-F2F11AC78508}" dt="2017-09-28T09:36:39.148" v="863" actId="20577"/>
          <ac:spMkLst>
            <pc:docMk/>
            <pc:sldMk cId="1302739716" sldId="260"/>
            <ac:spMk id="11273" creationId="{00000000-0000-0000-0000-000000000000}"/>
          </ac:spMkLst>
        </pc:spChg>
        <pc:spChg chg="mod">
          <ac:chgData name="Antonio Zrilić" userId="ef2b1192aaa4a5e7" providerId="LiveId" clId="{06721ABB-67D1-4CC2-A7EE-F2F11AC78508}" dt="2017-09-28T09:54:45.465" v="916" actId="20577"/>
          <ac:spMkLst>
            <pc:docMk/>
            <pc:sldMk cId="1302739716" sldId="260"/>
            <ac:spMk id="3038321" creationId="{00000000-0000-0000-0000-000000000000}"/>
          </ac:spMkLst>
        </pc:spChg>
        <pc:picChg chg="mod">
          <ac:chgData name="Antonio Zrilić" userId="ef2b1192aaa4a5e7" providerId="LiveId" clId="{06721ABB-67D1-4CC2-A7EE-F2F11AC78508}" dt="2017-09-28T09:36:26.969" v="861" actId="1035"/>
          <ac:picMkLst>
            <pc:docMk/>
            <pc:sldMk cId="1302739716" sldId="260"/>
            <ac:picMk id="3" creationId="{00000000-0000-0000-0000-000000000000}"/>
          </ac:picMkLst>
        </pc:picChg>
      </pc:sldChg>
      <pc:sldChg chg="ord">
        <pc:chgData name="Antonio Zrilić" userId="ef2b1192aaa4a5e7" providerId="LiveId" clId="{06721ABB-67D1-4CC2-A7EE-F2F11AC78508}" dt="2017-09-28T09:54:23.850" v="911"/>
        <pc:sldMkLst>
          <pc:docMk/>
          <pc:sldMk cId="1813434154" sldId="261"/>
        </pc:sldMkLst>
      </pc:sldChg>
      <pc:sldChg chg="modTransition">
        <pc:chgData name="Antonio Zrilić" userId="ef2b1192aaa4a5e7" providerId="LiveId" clId="{06721ABB-67D1-4CC2-A7EE-F2F11AC78508}" dt="2017-10-03T08:49:06.880" v="1166"/>
        <pc:sldMkLst>
          <pc:docMk/>
          <pc:sldMk cId="2092480075" sldId="263"/>
        </pc:sldMkLst>
      </pc:sldChg>
      <pc:sldChg chg="addSp modSp ord modAnim">
        <pc:chgData name="Antonio Zrilić" userId="ef2b1192aaa4a5e7" providerId="LiveId" clId="{06721ABB-67D1-4CC2-A7EE-F2F11AC78508}" dt="2017-10-03T08:18:25.662" v="1118"/>
        <pc:sldMkLst>
          <pc:docMk/>
          <pc:sldMk cId="1120417253" sldId="264"/>
        </pc:sldMkLst>
        <pc:spChg chg="add mod">
          <ac:chgData name="Antonio Zrilić" userId="ef2b1192aaa4a5e7" providerId="LiveId" clId="{06721ABB-67D1-4CC2-A7EE-F2F11AC78508}" dt="2017-10-03T08:12:50.101" v="1089" actId="13822"/>
          <ac:spMkLst>
            <pc:docMk/>
            <pc:sldMk cId="1120417253" sldId="264"/>
            <ac:spMk id="2" creationId="{067ED943-49D1-42FB-9B3E-D4A66B18379D}"/>
          </ac:spMkLst>
        </pc:spChg>
        <pc:spChg chg="add mod">
          <ac:chgData name="Antonio Zrilić" userId="ef2b1192aaa4a5e7" providerId="LiveId" clId="{06721ABB-67D1-4CC2-A7EE-F2F11AC78508}" dt="2017-10-03T08:13:09.396" v="1111" actId="1037"/>
          <ac:spMkLst>
            <pc:docMk/>
            <pc:sldMk cId="1120417253" sldId="264"/>
            <ac:spMk id="14" creationId="{7A03BE4E-B8D1-4B29-B303-40BFDBC52D87}"/>
          </ac:spMkLst>
        </pc:spChg>
        <pc:spChg chg="mod">
          <ac:chgData name="Antonio Zrilić" userId="ef2b1192aaa4a5e7" providerId="LiveId" clId="{06721ABB-67D1-4CC2-A7EE-F2F11AC78508}" dt="2017-09-28T09:28:49.683" v="682"/>
          <ac:spMkLst>
            <pc:docMk/>
            <pc:sldMk cId="1120417253" sldId="264"/>
            <ac:spMk id="1070088" creationId="{00000000-0000-0000-0000-000000000000}"/>
          </ac:spMkLst>
        </pc:spChg>
      </pc:sldChg>
      <pc:sldChg chg="modSp modTransition">
        <pc:chgData name="Antonio Zrilić" userId="ef2b1192aaa4a5e7" providerId="LiveId" clId="{06721ABB-67D1-4CC2-A7EE-F2F11AC78508}" dt="2017-09-28T09:55:54.966" v="918"/>
        <pc:sldMkLst>
          <pc:docMk/>
          <pc:sldMk cId="552037068" sldId="265"/>
        </pc:sldMkLst>
        <pc:spChg chg="mod">
          <ac:chgData name="Antonio Zrilić" userId="ef2b1192aaa4a5e7" providerId="LiveId" clId="{06721ABB-67D1-4CC2-A7EE-F2F11AC78508}" dt="2017-09-28T08:32:34.392" v="149"/>
          <ac:spMkLst>
            <pc:docMk/>
            <pc:sldMk cId="552037068" sldId="265"/>
            <ac:spMk id="9" creationId="{00000000-0000-0000-0000-000000000000}"/>
          </ac:spMkLst>
        </pc:spChg>
      </pc:sldChg>
      <pc:sldChg chg="ord">
        <pc:chgData name="Antonio Zrilić" userId="ef2b1192aaa4a5e7" providerId="LiveId" clId="{06721ABB-67D1-4CC2-A7EE-F2F11AC78508}" dt="2017-09-28T09:38:43.018" v="869"/>
        <pc:sldMkLst>
          <pc:docMk/>
          <pc:sldMk cId="1927922034" sldId="266"/>
        </pc:sldMkLst>
      </pc:sldChg>
      <pc:sldChg chg="ord">
        <pc:chgData name="Antonio Zrilić" userId="ef2b1192aaa4a5e7" providerId="LiveId" clId="{06721ABB-67D1-4CC2-A7EE-F2F11AC78508}" dt="2017-09-28T09:39:32.028" v="872"/>
        <pc:sldMkLst>
          <pc:docMk/>
          <pc:sldMk cId="498698707" sldId="267"/>
        </pc:sldMkLst>
      </pc:sldChg>
      <pc:sldChg chg="ord">
        <pc:chgData name="Antonio Zrilić" userId="ef2b1192aaa4a5e7" providerId="LiveId" clId="{06721ABB-67D1-4CC2-A7EE-F2F11AC78508}" dt="2017-09-28T09:38:07.617" v="868"/>
        <pc:sldMkLst>
          <pc:docMk/>
          <pc:sldMk cId="1865383615" sldId="268"/>
        </pc:sldMkLst>
      </pc:sldChg>
      <pc:sldChg chg="modSp">
        <pc:chgData name="Antonio Zrilić" userId="ef2b1192aaa4a5e7" providerId="LiveId" clId="{06721ABB-67D1-4CC2-A7EE-F2F11AC78508}" dt="2017-09-28T09:55:39.641" v="917" actId="1076"/>
        <pc:sldMkLst>
          <pc:docMk/>
          <pc:sldMk cId="1138492214" sldId="270"/>
        </pc:sldMkLst>
        <pc:graphicFrameChg chg="mod">
          <ac:chgData name="Antonio Zrilić" userId="ef2b1192aaa4a5e7" providerId="LiveId" clId="{06721ABB-67D1-4CC2-A7EE-F2F11AC78508}" dt="2017-09-28T09:55:39.641" v="917" actId="1076"/>
          <ac:graphicFrameMkLst>
            <pc:docMk/>
            <pc:sldMk cId="1138492214" sldId="270"/>
            <ac:graphicFrameMk id="14" creationId="{00000000-0000-0000-0000-000000000000}"/>
          </ac:graphicFrameMkLst>
        </pc:graphicFrameChg>
      </pc:sldChg>
      <pc:sldChg chg="addSp modSp">
        <pc:chgData name="Antonio Zrilić" userId="ef2b1192aaa4a5e7" providerId="LiveId" clId="{06721ABB-67D1-4CC2-A7EE-F2F11AC78508}" dt="2017-09-28T09:30:15.768" v="750" actId="14100"/>
        <pc:sldMkLst>
          <pc:docMk/>
          <pc:sldMk cId="1465681107" sldId="271"/>
        </pc:sldMkLst>
        <pc:spChg chg="add mod">
          <ac:chgData name="Antonio Zrilić" userId="ef2b1192aaa4a5e7" providerId="LiveId" clId="{06721ABB-67D1-4CC2-A7EE-F2F11AC78508}" dt="2017-09-28T09:30:15.768" v="750" actId="14100"/>
          <ac:spMkLst>
            <pc:docMk/>
            <pc:sldMk cId="1465681107" sldId="271"/>
            <ac:spMk id="8" creationId="{D23EB812-3C6E-4846-B844-455B428BBBD5}"/>
          </ac:spMkLst>
        </pc:spChg>
        <pc:spChg chg="mod">
          <ac:chgData name="Antonio Zrilić" userId="ef2b1192aaa4a5e7" providerId="LiveId" clId="{06721ABB-67D1-4CC2-A7EE-F2F11AC78508}" dt="2017-09-28T09:30:00.462" v="722" actId="1035"/>
          <ac:spMkLst>
            <pc:docMk/>
            <pc:sldMk cId="1465681107" sldId="271"/>
            <ac:spMk id="96258" creationId="{00000000-0000-0000-0000-000000000000}"/>
          </ac:spMkLst>
        </pc:spChg>
        <pc:spChg chg="mod">
          <ac:chgData name="Antonio Zrilić" userId="ef2b1192aaa4a5e7" providerId="LiveId" clId="{06721ABB-67D1-4CC2-A7EE-F2F11AC78508}" dt="2017-09-28T09:29:35.191" v="686" actId="1076"/>
          <ac:spMkLst>
            <pc:docMk/>
            <pc:sldMk cId="1465681107" sldId="271"/>
            <ac:spMk id="96260" creationId="{00000000-0000-0000-0000-000000000000}"/>
          </ac:spMkLst>
        </pc:spChg>
        <pc:picChg chg="add mod">
          <ac:chgData name="Antonio Zrilić" userId="ef2b1192aaa4a5e7" providerId="LiveId" clId="{06721ABB-67D1-4CC2-A7EE-F2F11AC78508}" dt="2017-09-28T09:30:07.243" v="749" actId="1037"/>
          <ac:picMkLst>
            <pc:docMk/>
            <pc:sldMk cId="1465681107" sldId="271"/>
            <ac:picMk id="7" creationId="{6AC2A7D7-B9AC-4CF0-A520-AF0E92735FC1}"/>
          </ac:picMkLst>
        </pc:picChg>
      </pc:sldChg>
      <pc:sldChg chg="modSp">
        <pc:chgData name="Antonio Zrilić" userId="ef2b1192aaa4a5e7" providerId="LiveId" clId="{06721ABB-67D1-4CC2-A7EE-F2F11AC78508}" dt="2017-10-03T08:19:33.824" v="1126" actId="20577"/>
        <pc:sldMkLst>
          <pc:docMk/>
          <pc:sldMk cId="188392285" sldId="272"/>
        </pc:sldMkLst>
        <pc:spChg chg="mod">
          <ac:chgData name="Antonio Zrilić" userId="ef2b1192aaa4a5e7" providerId="LiveId" clId="{06721ABB-67D1-4CC2-A7EE-F2F11AC78508}" dt="2017-10-03T08:19:33.824" v="1126" actId="20577"/>
          <ac:spMkLst>
            <pc:docMk/>
            <pc:sldMk cId="188392285" sldId="272"/>
            <ac:spMk id="108545" creationId="{00000000-0000-0000-0000-000000000000}"/>
          </ac:spMkLst>
        </pc:spChg>
        <pc:graphicFrameChg chg="mod">
          <ac:chgData name="Antonio Zrilić" userId="ef2b1192aaa4a5e7" providerId="LiveId" clId="{06721ABB-67D1-4CC2-A7EE-F2F11AC78508}" dt="2017-09-28T08:29:26.399" v="106"/>
          <ac:graphicFrameMkLst>
            <pc:docMk/>
            <pc:sldMk cId="188392285" sldId="272"/>
            <ac:graphicFrameMk id="5" creationId="{00000000-0000-0000-0000-000000000000}"/>
          </ac:graphicFrameMkLst>
        </pc:graphicFrameChg>
      </pc:sldChg>
      <pc:sldChg chg="addSp modSp ord modAnim">
        <pc:chgData name="Antonio Zrilić" userId="ef2b1192aaa4a5e7" providerId="LiveId" clId="{06721ABB-67D1-4CC2-A7EE-F2F11AC78508}" dt="2017-10-03T08:10:43.870" v="1068" actId="14100"/>
        <pc:sldMkLst>
          <pc:docMk/>
          <pc:sldMk cId="1013906477" sldId="273"/>
        </pc:sldMkLst>
        <pc:spChg chg="mod">
          <ac:chgData name="Antonio Zrilić" userId="ef2b1192aaa4a5e7" providerId="LiveId" clId="{06721ABB-67D1-4CC2-A7EE-F2F11AC78508}" dt="2017-10-03T08:10:43.870" v="1068" actId="14100"/>
          <ac:spMkLst>
            <pc:docMk/>
            <pc:sldMk cId="1013906477" sldId="273"/>
            <ac:spMk id="6" creationId="{00000000-0000-0000-0000-000000000000}"/>
          </ac:spMkLst>
        </pc:spChg>
        <pc:spChg chg="mod">
          <ac:chgData name="Antonio Zrilić" userId="ef2b1192aaa4a5e7" providerId="LiveId" clId="{06721ABB-67D1-4CC2-A7EE-F2F11AC78508}" dt="2017-10-03T08:10:32.682" v="1066" actId="14100"/>
          <ac:spMkLst>
            <pc:docMk/>
            <pc:sldMk cId="1013906477" sldId="273"/>
            <ac:spMk id="7" creationId="{00000000-0000-0000-0000-000000000000}"/>
          </ac:spMkLst>
        </pc:spChg>
        <pc:spChg chg="mod">
          <ac:chgData name="Antonio Zrilić" userId="ef2b1192aaa4a5e7" providerId="LiveId" clId="{06721ABB-67D1-4CC2-A7EE-F2F11AC78508}" dt="2017-09-28T09:02:16.980" v="548" actId="1035"/>
          <ac:spMkLst>
            <pc:docMk/>
            <pc:sldMk cId="1013906477" sldId="273"/>
            <ac:spMk id="8" creationId="{00000000-0000-0000-0000-000000000000}"/>
          </ac:spMkLst>
        </pc:spChg>
        <pc:spChg chg="add mod">
          <ac:chgData name="Antonio Zrilić" userId="ef2b1192aaa4a5e7" providerId="LiveId" clId="{06721ABB-67D1-4CC2-A7EE-F2F11AC78508}" dt="2017-10-03T08:10:27.169" v="1065" actId="14100"/>
          <ac:spMkLst>
            <pc:docMk/>
            <pc:sldMk cId="1013906477" sldId="273"/>
            <ac:spMk id="9" creationId="{40072803-7866-4912-808F-59E0B91E6932}"/>
          </ac:spMkLst>
        </pc:spChg>
      </pc:sldChg>
      <pc:sldChg chg="ord">
        <pc:chgData name="Antonio Zrilić" userId="ef2b1192aaa4a5e7" providerId="LiveId" clId="{06721ABB-67D1-4CC2-A7EE-F2F11AC78508}" dt="2017-09-28T09:35:34.059" v="823"/>
        <pc:sldMkLst>
          <pc:docMk/>
          <pc:sldMk cId="665557600" sldId="274"/>
        </pc:sldMkLst>
      </pc:sldChg>
      <pc:sldChg chg="ord">
        <pc:chgData name="Antonio Zrilić" userId="ef2b1192aaa4a5e7" providerId="LiveId" clId="{06721ABB-67D1-4CC2-A7EE-F2F11AC78508}" dt="2017-09-28T09:35:34.059" v="823"/>
        <pc:sldMkLst>
          <pc:docMk/>
          <pc:sldMk cId="1258155222" sldId="275"/>
        </pc:sldMkLst>
      </pc:sldChg>
      <pc:sldChg chg="addSp delSp modSp ord">
        <pc:chgData name="Antonio Zrilić" userId="ef2b1192aaa4a5e7" providerId="LiveId" clId="{06721ABB-67D1-4CC2-A7EE-F2F11AC78508}" dt="2017-09-28T09:35:03.853" v="820"/>
        <pc:sldMkLst>
          <pc:docMk/>
          <pc:sldMk cId="1175280749" sldId="276"/>
        </pc:sldMkLst>
        <pc:spChg chg="add del mod">
          <ac:chgData name="Antonio Zrilić" userId="ef2b1192aaa4a5e7" providerId="LiveId" clId="{06721ABB-67D1-4CC2-A7EE-F2F11AC78508}" dt="2017-09-28T09:34:51.780" v="771" actId="478"/>
          <ac:spMkLst>
            <pc:docMk/>
            <pc:sldMk cId="1175280749" sldId="276"/>
            <ac:spMk id="2" creationId="{34FB4C6D-3CE9-4D36-8FE6-6F90E7621DCC}"/>
          </ac:spMkLst>
        </pc:spChg>
        <pc:spChg chg="mod">
          <ac:chgData name="Antonio Zrilić" userId="ef2b1192aaa4a5e7" providerId="LiveId" clId="{06721ABB-67D1-4CC2-A7EE-F2F11AC78508}" dt="2017-09-28T09:23:55.729" v="581"/>
          <ac:spMkLst>
            <pc:docMk/>
            <pc:sldMk cId="1175280749" sldId="276"/>
            <ac:spMk id="10" creationId="{00000000-0000-0000-0000-000000000000}"/>
          </ac:spMkLst>
        </pc:spChg>
        <pc:spChg chg="mod">
          <ac:chgData name="Antonio Zrilić" userId="ef2b1192aaa4a5e7" providerId="LiveId" clId="{06721ABB-67D1-4CC2-A7EE-F2F11AC78508}" dt="2017-09-28T09:26:12.071" v="643" actId="121"/>
          <ac:spMkLst>
            <pc:docMk/>
            <pc:sldMk cId="1175280749" sldId="276"/>
            <ac:spMk id="316423" creationId="{00000000-0000-0000-0000-000000000000}"/>
          </ac:spMkLst>
        </pc:spChg>
        <pc:spChg chg="mod">
          <ac:chgData name="Antonio Zrilić" userId="ef2b1192aaa4a5e7" providerId="LiveId" clId="{06721ABB-67D1-4CC2-A7EE-F2F11AC78508}" dt="2017-09-28T09:26:06.698" v="642" actId="1036"/>
          <ac:spMkLst>
            <pc:docMk/>
            <pc:sldMk cId="1175280749" sldId="276"/>
            <ac:spMk id="316424" creationId="{00000000-0000-0000-0000-000000000000}"/>
          </ac:spMkLst>
        </pc:spChg>
        <pc:spChg chg="mod">
          <ac:chgData name="Antonio Zrilić" userId="ef2b1192aaa4a5e7" providerId="LiveId" clId="{06721ABB-67D1-4CC2-A7EE-F2F11AC78508}" dt="2017-09-28T09:26:27.299" v="645" actId="20577"/>
          <ac:spMkLst>
            <pc:docMk/>
            <pc:sldMk cId="1175280749" sldId="276"/>
            <ac:spMk id="316427" creationId="{00000000-0000-0000-0000-000000000000}"/>
          </ac:spMkLst>
        </pc:spChg>
        <pc:spChg chg="mod">
          <ac:chgData name="Antonio Zrilić" userId="ef2b1192aaa4a5e7" providerId="LiveId" clId="{06721ABB-67D1-4CC2-A7EE-F2F11AC78508}" dt="2017-09-28T09:26:29.539" v="646" actId="20577"/>
          <ac:spMkLst>
            <pc:docMk/>
            <pc:sldMk cId="1175280749" sldId="276"/>
            <ac:spMk id="316428" creationId="{00000000-0000-0000-0000-000000000000}"/>
          </ac:spMkLst>
        </pc:spChg>
        <pc:grpChg chg="mod">
          <ac:chgData name="Antonio Zrilić" userId="ef2b1192aaa4a5e7" providerId="LiveId" clId="{06721ABB-67D1-4CC2-A7EE-F2F11AC78508}" dt="2017-09-28T09:35:03.853" v="820"/>
          <ac:grpSpMkLst>
            <pc:docMk/>
            <pc:sldMk cId="1175280749" sldId="276"/>
            <ac:grpSpMk id="316417" creationId="{00000000-0000-0000-0000-000000000000}"/>
          </ac:grpSpMkLst>
        </pc:grpChg>
        <pc:graphicFrameChg chg="mod">
          <ac:chgData name="Antonio Zrilić" userId="ef2b1192aaa4a5e7" providerId="LiveId" clId="{06721ABB-67D1-4CC2-A7EE-F2F11AC78508}" dt="2017-09-28T09:35:03.853" v="820"/>
          <ac:graphicFrameMkLst>
            <pc:docMk/>
            <pc:sldMk cId="1175280749" sldId="276"/>
            <ac:graphicFrameMk id="13" creationId="{00000000-0000-0000-0000-000000000000}"/>
          </ac:graphicFrameMkLst>
        </pc:graphicFrameChg>
        <pc:picChg chg="mod">
          <ac:chgData name="Antonio Zrilić" userId="ef2b1192aaa4a5e7" providerId="LiveId" clId="{06721ABB-67D1-4CC2-A7EE-F2F11AC78508}" dt="2017-09-28T09:35:03.853" v="820"/>
          <ac:picMkLst>
            <pc:docMk/>
            <pc:sldMk cId="1175280749" sldId="276"/>
            <ac:picMk id="11" creationId="{00000000-0000-0000-0000-000000000000}"/>
          </ac:picMkLst>
        </pc:picChg>
        <pc:picChg chg="mod">
          <ac:chgData name="Antonio Zrilić" userId="ef2b1192aaa4a5e7" providerId="LiveId" clId="{06721ABB-67D1-4CC2-A7EE-F2F11AC78508}" dt="2017-09-28T09:35:03.853" v="820"/>
          <ac:picMkLst>
            <pc:docMk/>
            <pc:sldMk cId="1175280749" sldId="276"/>
            <ac:picMk id="12" creationId="{00000000-0000-0000-0000-000000000000}"/>
          </ac:picMkLst>
        </pc:picChg>
      </pc:sldChg>
      <pc:sldChg chg="ord">
        <pc:chgData name="Antonio Zrilić" userId="ef2b1192aaa4a5e7" providerId="LiveId" clId="{06721ABB-67D1-4CC2-A7EE-F2F11AC78508}" dt="2017-09-28T09:35:17.515" v="821"/>
        <pc:sldMkLst>
          <pc:docMk/>
          <pc:sldMk cId="366583491" sldId="277"/>
        </pc:sldMkLst>
      </pc:sldChg>
      <pc:sldChg chg="modSp">
        <pc:chgData name="Antonio Zrilić" userId="ef2b1192aaa4a5e7" providerId="LiveId" clId="{06721ABB-67D1-4CC2-A7EE-F2F11AC78508}" dt="2017-09-28T08:31:12.989" v="147" actId="1038"/>
        <pc:sldMkLst>
          <pc:docMk/>
          <pc:sldMk cId="1091154876" sldId="279"/>
        </pc:sldMkLst>
        <pc:spChg chg="mod">
          <ac:chgData name="Antonio Zrilić" userId="ef2b1192aaa4a5e7" providerId="LiveId" clId="{06721ABB-67D1-4CC2-A7EE-F2F11AC78508}" dt="2017-09-28T08:31:12.989" v="147" actId="1038"/>
          <ac:spMkLst>
            <pc:docMk/>
            <pc:sldMk cId="1091154876" sldId="279"/>
            <ac:spMk id="5" creationId="{00000000-0000-0000-0000-000000000000}"/>
          </ac:spMkLst>
        </pc:spChg>
        <pc:spChg chg="mod">
          <ac:chgData name="Antonio Zrilić" userId="ef2b1192aaa4a5e7" providerId="LiveId" clId="{06721ABB-67D1-4CC2-A7EE-F2F11AC78508}" dt="2017-09-28T08:31:03.932" v="107" actId="6549"/>
          <ac:spMkLst>
            <pc:docMk/>
            <pc:sldMk cId="1091154876" sldId="279"/>
            <ac:spMk id="328705" creationId="{00000000-0000-0000-0000-000000000000}"/>
          </ac:spMkLst>
        </pc:spChg>
      </pc:sldChg>
      <pc:sldChg chg="ord">
        <pc:chgData name="Antonio Zrilić" userId="ef2b1192aaa4a5e7" providerId="LiveId" clId="{06721ABB-67D1-4CC2-A7EE-F2F11AC78508}" dt="2017-09-28T09:37:21.704" v="864"/>
        <pc:sldMkLst>
          <pc:docMk/>
          <pc:sldMk cId="903337893" sldId="281"/>
        </pc:sldMkLst>
      </pc:sldChg>
      <pc:sldChg chg="ord">
        <pc:chgData name="Antonio Zrilić" userId="ef2b1192aaa4a5e7" providerId="LiveId" clId="{06721ABB-67D1-4CC2-A7EE-F2F11AC78508}" dt="2017-09-28T09:37:21.704" v="864"/>
        <pc:sldMkLst>
          <pc:docMk/>
          <pc:sldMk cId="839941361" sldId="282"/>
        </pc:sldMkLst>
      </pc:sldChg>
      <pc:sldChg chg="ord">
        <pc:chgData name="Antonio Zrilić" userId="ef2b1192aaa4a5e7" providerId="LiveId" clId="{06721ABB-67D1-4CC2-A7EE-F2F11AC78508}" dt="2017-09-28T09:37:21.704" v="864"/>
        <pc:sldMkLst>
          <pc:docMk/>
          <pc:sldMk cId="1484442596" sldId="283"/>
        </pc:sldMkLst>
      </pc:sldChg>
      <pc:sldChg chg="ord">
        <pc:chgData name="Antonio Zrilić" userId="ef2b1192aaa4a5e7" providerId="LiveId" clId="{06721ABB-67D1-4CC2-A7EE-F2F11AC78508}" dt="2017-09-28T09:37:21.704" v="864"/>
        <pc:sldMkLst>
          <pc:docMk/>
          <pc:sldMk cId="1510410539" sldId="284"/>
        </pc:sldMkLst>
      </pc:sldChg>
      <pc:sldChg chg="ord">
        <pc:chgData name="Antonio Zrilić" userId="ef2b1192aaa4a5e7" providerId="LiveId" clId="{06721ABB-67D1-4CC2-A7EE-F2F11AC78508}" dt="2017-09-28T09:56:51.441" v="919"/>
        <pc:sldMkLst>
          <pc:docMk/>
          <pc:sldMk cId="2085030838" sldId="287"/>
        </pc:sldMkLst>
      </pc:sldChg>
      <pc:sldChg chg="modSp">
        <pc:chgData name="Antonio Zrilić" userId="ef2b1192aaa4a5e7" providerId="LiveId" clId="{06721ABB-67D1-4CC2-A7EE-F2F11AC78508}" dt="2017-10-03T08:51:00.764" v="1167" actId="14100"/>
        <pc:sldMkLst>
          <pc:docMk/>
          <pc:sldMk cId="1376134094" sldId="289"/>
        </pc:sldMkLst>
        <pc:spChg chg="mod">
          <ac:chgData name="Antonio Zrilić" userId="ef2b1192aaa4a5e7" providerId="LiveId" clId="{06721ABB-67D1-4CC2-A7EE-F2F11AC78508}" dt="2017-10-03T08:51:00.764" v="1167" actId="14100"/>
          <ac:spMkLst>
            <pc:docMk/>
            <pc:sldMk cId="1376134094" sldId="289"/>
            <ac:spMk id="14" creationId="{00000000-0000-0000-0000-000000000000}"/>
          </ac:spMkLst>
        </pc:spChg>
      </pc:sldChg>
      <pc:sldChg chg="modSp add ord modAnim">
        <pc:chgData name="Antonio Zrilić" userId="ef2b1192aaa4a5e7" providerId="LiveId" clId="{06721ABB-67D1-4CC2-A7EE-F2F11AC78508}" dt="2017-10-03T08:07:27.135" v="1010" actId="20577"/>
        <pc:sldMkLst>
          <pc:docMk/>
          <pc:sldMk cId="357632550" sldId="291"/>
        </pc:sldMkLst>
        <pc:spChg chg="mod">
          <ac:chgData name="Antonio Zrilić" userId="ef2b1192aaa4a5e7" providerId="LiveId" clId="{06721ABB-67D1-4CC2-A7EE-F2F11AC78508}" dt="2017-10-03T08:07:27.135" v="1010" actId="20577"/>
          <ac:spMkLst>
            <pc:docMk/>
            <pc:sldMk cId="357632550" sldId="291"/>
            <ac:spMk id="46084" creationId="{00000000-0000-0000-0000-000000000000}"/>
          </ac:spMkLst>
        </pc:spChg>
        <pc:spChg chg="mod">
          <ac:chgData name="Antonio Zrilić" userId="ef2b1192aaa4a5e7" providerId="LiveId" clId="{06721ABB-67D1-4CC2-A7EE-F2F11AC78508}" dt="2017-09-28T08:28:15.019" v="105" actId="20577"/>
          <ac:spMkLst>
            <pc:docMk/>
            <pc:sldMk cId="357632550" sldId="291"/>
            <ac:spMk id="46085" creationId="{00000000-0000-0000-0000-000000000000}"/>
          </ac:spMkLst>
        </pc:spChg>
        <pc:picChg chg="mod">
          <ac:chgData name="Antonio Zrilić" userId="ef2b1192aaa4a5e7" providerId="LiveId" clId="{06721ABB-67D1-4CC2-A7EE-F2F11AC78508}" dt="2017-09-28T08:59:49.941" v="515" actId="1076"/>
          <ac:picMkLst>
            <pc:docMk/>
            <pc:sldMk cId="357632550" sldId="291"/>
            <ac:picMk id="156674" creationId="{00000000-0000-0000-0000-000000000000}"/>
          </ac:picMkLst>
        </pc:picChg>
      </pc:sldChg>
      <pc:sldChg chg="delSp modSp add">
        <pc:chgData name="Antonio Zrilić" userId="ef2b1192aaa4a5e7" providerId="LiveId" clId="{06721ABB-67D1-4CC2-A7EE-F2F11AC78508}" dt="2017-10-03T08:07:58.199" v="1015" actId="478"/>
        <pc:sldMkLst>
          <pc:docMk/>
          <pc:sldMk cId="2510307725" sldId="292"/>
        </pc:sldMkLst>
        <pc:spChg chg="mod">
          <ac:chgData name="Antonio Zrilić" userId="ef2b1192aaa4a5e7" providerId="LiveId" clId="{06721ABB-67D1-4CC2-A7EE-F2F11AC78508}" dt="2017-09-28T08:57:13.031" v="458" actId="20577"/>
          <ac:spMkLst>
            <pc:docMk/>
            <pc:sldMk cId="2510307725" sldId="292"/>
            <ac:spMk id="11" creationId="{00000000-0000-0000-0000-000000000000}"/>
          </ac:spMkLst>
        </pc:spChg>
        <pc:spChg chg="mod">
          <ac:chgData name="Antonio Zrilić" userId="ef2b1192aaa4a5e7" providerId="LiveId" clId="{06721ABB-67D1-4CC2-A7EE-F2F11AC78508}" dt="2017-09-28T08:57:06.385" v="451" actId="20577"/>
          <ac:spMkLst>
            <pc:docMk/>
            <pc:sldMk cId="2510307725" sldId="292"/>
            <ac:spMk id="13" creationId="{00000000-0000-0000-0000-000000000000}"/>
          </ac:spMkLst>
        </pc:spChg>
        <pc:spChg chg="mod">
          <ac:chgData name="Antonio Zrilić" userId="ef2b1192aaa4a5e7" providerId="LiveId" clId="{06721ABB-67D1-4CC2-A7EE-F2F11AC78508}" dt="2017-09-28T08:57:47.878" v="482" actId="20577"/>
          <ac:spMkLst>
            <pc:docMk/>
            <pc:sldMk cId="2510307725" sldId="292"/>
            <ac:spMk id="15" creationId="{00000000-0000-0000-0000-000000000000}"/>
          </ac:spMkLst>
        </pc:spChg>
        <pc:spChg chg="del mod">
          <ac:chgData name="Antonio Zrilić" userId="ef2b1192aaa4a5e7" providerId="LiveId" clId="{06721ABB-67D1-4CC2-A7EE-F2F11AC78508}" dt="2017-10-03T08:07:58.199" v="1015" actId="478"/>
          <ac:spMkLst>
            <pc:docMk/>
            <pc:sldMk cId="2510307725" sldId="292"/>
            <ac:spMk id="16" creationId="{00000000-0000-0000-0000-000000000000}"/>
          </ac:spMkLst>
        </pc:spChg>
        <pc:spChg chg="mod">
          <ac:chgData name="Antonio Zrilić" userId="ef2b1192aaa4a5e7" providerId="LiveId" clId="{06721ABB-67D1-4CC2-A7EE-F2F11AC78508}" dt="2017-10-03T08:07:43.638" v="1013" actId="1036"/>
          <ac:spMkLst>
            <pc:docMk/>
            <pc:sldMk cId="2510307725" sldId="292"/>
            <ac:spMk id="78850" creationId="{00000000-0000-0000-0000-000000000000}"/>
          </ac:spMkLst>
        </pc:spChg>
        <pc:grpChg chg="mod">
          <ac:chgData name="Antonio Zrilić" userId="ef2b1192aaa4a5e7" providerId="LiveId" clId="{06721ABB-67D1-4CC2-A7EE-F2F11AC78508}" dt="2017-09-26T14:32:29.007" v="101" actId="1035"/>
          <ac:grpSpMkLst>
            <pc:docMk/>
            <pc:sldMk cId="2510307725" sldId="292"/>
            <ac:grpSpMk id="2" creationId="{00000000-0000-0000-0000-000000000000}"/>
          </ac:grpSpMkLst>
        </pc:grpChg>
        <pc:grpChg chg="mod">
          <ac:chgData name="Antonio Zrilić" userId="ef2b1192aaa4a5e7" providerId="LiveId" clId="{06721ABB-67D1-4CC2-A7EE-F2F11AC78508}" dt="2017-09-26T14:32:29.007" v="101" actId="1035"/>
          <ac:grpSpMkLst>
            <pc:docMk/>
            <pc:sldMk cId="2510307725" sldId="292"/>
            <ac:grpSpMk id="3" creationId="{00000000-0000-0000-0000-000000000000}"/>
          </ac:grpSpMkLst>
        </pc:grpChg>
        <pc:grpChg chg="mod">
          <ac:chgData name="Antonio Zrilić" userId="ef2b1192aaa4a5e7" providerId="LiveId" clId="{06721ABB-67D1-4CC2-A7EE-F2F11AC78508}" dt="2017-09-26T14:32:29.007" v="101" actId="1035"/>
          <ac:grpSpMkLst>
            <pc:docMk/>
            <pc:sldMk cId="2510307725" sldId="292"/>
            <ac:grpSpMk id="4" creationId="{00000000-0000-0000-0000-000000000000}"/>
          </ac:grpSpMkLst>
        </pc:grpChg>
        <pc:picChg chg="mod">
          <ac:chgData name="Antonio Zrilić" userId="ef2b1192aaa4a5e7" providerId="LiveId" clId="{06721ABB-67D1-4CC2-A7EE-F2F11AC78508}" dt="2017-10-03T08:07:54.988" v="1014" actId="1076"/>
          <ac:picMkLst>
            <pc:docMk/>
            <pc:sldMk cId="2510307725" sldId="292"/>
            <ac:picMk id="78851" creationId="{00000000-0000-0000-0000-000000000000}"/>
          </ac:picMkLst>
        </pc:picChg>
      </pc:sldChg>
      <pc:sldChg chg="add del">
        <pc:chgData name="Antonio Zrilić" userId="ef2b1192aaa4a5e7" providerId="LiveId" clId="{06721ABB-67D1-4CC2-A7EE-F2F11AC78508}" dt="2017-09-26T14:31:53.631" v="38" actId="1076"/>
        <pc:sldMkLst>
          <pc:docMk/>
          <pc:sldMk cId="2621436037" sldId="292"/>
        </pc:sldMkLst>
      </pc:sldChg>
      <pc:sldChg chg="modSp add">
        <pc:chgData name="Antonio Zrilić" userId="ef2b1192aaa4a5e7" providerId="LiveId" clId="{06721ABB-67D1-4CC2-A7EE-F2F11AC78508}" dt="2017-09-28T08:44:21.352" v="342" actId="12"/>
        <pc:sldMkLst>
          <pc:docMk/>
          <pc:sldMk cId="4175254037" sldId="293"/>
        </pc:sldMkLst>
        <pc:spChg chg="mod">
          <ac:chgData name="Antonio Zrilić" userId="ef2b1192aaa4a5e7" providerId="LiveId" clId="{06721ABB-67D1-4CC2-A7EE-F2F11AC78508}" dt="2017-09-28T08:44:21.352" v="342" actId="12"/>
          <ac:spMkLst>
            <pc:docMk/>
            <pc:sldMk cId="4175254037" sldId="293"/>
            <ac:spMk id="3" creationId="{4D3F7206-531B-43D1-B21D-DCA14D381C01}"/>
          </ac:spMkLst>
        </pc:spChg>
      </pc:sldChg>
      <pc:sldChg chg="addSp delSp modSp add del">
        <pc:chgData name="Antonio Zrilić" userId="ef2b1192aaa4a5e7" providerId="LiveId" clId="{06721ABB-67D1-4CC2-A7EE-F2F11AC78508}" dt="2017-09-28T09:44:45.877" v="892" actId="2696"/>
        <pc:sldMkLst>
          <pc:docMk/>
          <pc:sldMk cId="1360225439" sldId="294"/>
        </pc:sldMkLst>
        <pc:spChg chg="del mod">
          <ac:chgData name="Antonio Zrilić" userId="ef2b1192aaa4a5e7" providerId="LiveId" clId="{06721ABB-67D1-4CC2-A7EE-F2F11AC78508}" dt="2017-09-28T08:52:12.897" v="349" actId="2696"/>
          <ac:spMkLst>
            <pc:docMk/>
            <pc:sldMk cId="1360225439" sldId="294"/>
            <ac:spMk id="3" creationId="{4D3F7206-531B-43D1-B21D-DCA14D381C01}"/>
          </ac:spMkLst>
        </pc:spChg>
        <pc:graphicFrameChg chg="add del mod">
          <ac:chgData name="Antonio Zrilić" userId="ef2b1192aaa4a5e7" providerId="LiveId" clId="{06721ABB-67D1-4CC2-A7EE-F2F11AC78508}" dt="2017-09-28T08:52:23.808" v="352" actId="2696"/>
          <ac:graphicFrameMkLst>
            <pc:docMk/>
            <pc:sldMk cId="1360225439" sldId="294"/>
            <ac:graphicFrameMk id="5" creationId="{F3A47AF3-65F7-4F6B-BD0E-3BDB1934DA0E}"/>
          </ac:graphicFrameMkLst>
        </pc:graphicFrameChg>
        <pc:graphicFrameChg chg="add mod">
          <ac:chgData name="Antonio Zrilić" userId="ef2b1192aaa4a5e7" providerId="LiveId" clId="{06721ABB-67D1-4CC2-A7EE-F2F11AC78508}" dt="2017-09-28T08:58:08.430" v="486" actId="2696"/>
          <ac:graphicFrameMkLst>
            <pc:docMk/>
            <pc:sldMk cId="1360225439" sldId="294"/>
            <ac:graphicFrameMk id="6" creationId="{CB5B5FFC-77CD-4336-A2F6-F135C59125C4}"/>
          </ac:graphicFrameMkLst>
        </pc:graphicFrameChg>
      </pc:sldChg>
      <pc:sldChg chg="modSp add del ord">
        <pc:chgData name="Antonio Zrilić" userId="ef2b1192aaa4a5e7" providerId="LiveId" clId="{06721ABB-67D1-4CC2-A7EE-F2F11AC78508}" dt="2017-09-28T09:45:48.715" v="900" actId="2696"/>
        <pc:sldMkLst>
          <pc:docMk/>
          <pc:sldMk cId="2554796096" sldId="295"/>
        </pc:sldMkLst>
        <pc:graphicFrameChg chg="mod">
          <ac:chgData name="Antonio Zrilić" userId="ef2b1192aaa4a5e7" providerId="LiveId" clId="{06721ABB-67D1-4CC2-A7EE-F2F11AC78508}" dt="2017-09-28T09:14:22.704" v="554" actId="2696"/>
          <ac:graphicFrameMkLst>
            <pc:docMk/>
            <pc:sldMk cId="2554796096" sldId="295"/>
            <ac:graphicFrameMk id="6" creationId="{CB5B5FFC-77CD-4336-A2F6-F135C59125C4}"/>
          </ac:graphicFrameMkLst>
        </pc:graphicFrameChg>
      </pc:sldChg>
      <pc:sldChg chg="delSp modSp add delAnim modAnim">
        <pc:chgData name="Antonio Zrilić" userId="ef2b1192aaa4a5e7" providerId="LiveId" clId="{06721ABB-67D1-4CC2-A7EE-F2F11AC78508}" dt="2017-10-03T08:21:06.617" v="1133"/>
        <pc:sldMkLst>
          <pc:docMk/>
          <pc:sldMk cId="4269475918" sldId="296"/>
        </pc:sldMkLst>
        <pc:spChg chg="mod">
          <ac:chgData name="Antonio Zrilić" userId="ef2b1192aaa4a5e7" providerId="LiveId" clId="{06721ABB-67D1-4CC2-A7EE-F2F11AC78508}" dt="2017-09-28T09:34:00.736" v="767" actId="1076"/>
          <ac:spMkLst>
            <pc:docMk/>
            <pc:sldMk cId="4269475918" sldId="296"/>
            <ac:spMk id="2" creationId="{34FB4C6D-3CE9-4D36-8FE6-6F90E7621DCC}"/>
          </ac:spMkLst>
        </pc:spChg>
        <pc:spChg chg="mod">
          <ac:chgData name="Antonio Zrilić" userId="ef2b1192aaa4a5e7" providerId="LiveId" clId="{06721ABB-67D1-4CC2-A7EE-F2F11AC78508}" dt="2017-09-28T09:34:40.728" v="769" actId="1076"/>
          <ac:spMkLst>
            <pc:docMk/>
            <pc:sldMk cId="4269475918" sldId="296"/>
            <ac:spMk id="10" creationId="{00000000-0000-0000-0000-000000000000}"/>
          </ac:spMkLst>
        </pc:spChg>
        <pc:grpChg chg="del">
          <ac:chgData name="Antonio Zrilić" userId="ef2b1192aaa4a5e7" providerId="LiveId" clId="{06721ABB-67D1-4CC2-A7EE-F2F11AC78508}" dt="2017-09-28T09:33:45.336" v="763" actId="1076"/>
          <ac:grpSpMkLst>
            <pc:docMk/>
            <pc:sldMk cId="4269475918" sldId="296"/>
            <ac:grpSpMk id="316417" creationId="{00000000-0000-0000-0000-000000000000}"/>
          </ac:grpSpMkLst>
        </pc:grpChg>
        <pc:graphicFrameChg chg="mod">
          <ac:chgData name="Antonio Zrilić" userId="ef2b1192aaa4a5e7" providerId="LiveId" clId="{06721ABB-67D1-4CC2-A7EE-F2F11AC78508}" dt="2017-10-03T08:21:06.617" v="1133"/>
          <ac:graphicFrameMkLst>
            <pc:docMk/>
            <pc:sldMk cId="4269475918" sldId="296"/>
            <ac:graphicFrameMk id="3" creationId="{00000000-0000-0000-0000-000000000000}"/>
          </ac:graphicFrameMkLst>
        </pc:graphicFrameChg>
        <pc:graphicFrameChg chg="del">
          <ac:chgData name="Antonio Zrilić" userId="ef2b1192aaa4a5e7" providerId="LiveId" clId="{06721ABB-67D1-4CC2-A7EE-F2F11AC78508}" dt="2017-09-28T09:33:45.336" v="763" actId="1076"/>
          <ac:graphicFrameMkLst>
            <pc:docMk/>
            <pc:sldMk cId="4269475918" sldId="296"/>
            <ac:graphicFrameMk id="13" creationId="{00000000-0000-0000-0000-000000000000}"/>
          </ac:graphicFrameMkLst>
        </pc:graphicFrameChg>
        <pc:picChg chg="del">
          <ac:chgData name="Antonio Zrilić" userId="ef2b1192aaa4a5e7" providerId="LiveId" clId="{06721ABB-67D1-4CC2-A7EE-F2F11AC78508}" dt="2017-09-28T09:33:45.336" v="763" actId="1076"/>
          <ac:picMkLst>
            <pc:docMk/>
            <pc:sldMk cId="4269475918" sldId="296"/>
            <ac:picMk id="11" creationId="{00000000-0000-0000-0000-000000000000}"/>
          </ac:picMkLst>
        </pc:picChg>
        <pc:picChg chg="del">
          <ac:chgData name="Antonio Zrilić" userId="ef2b1192aaa4a5e7" providerId="LiveId" clId="{06721ABB-67D1-4CC2-A7EE-F2F11AC78508}" dt="2017-09-28T09:33:48.141" v="764" actId="478"/>
          <ac:picMkLst>
            <pc:docMk/>
            <pc:sldMk cId="4269475918" sldId="296"/>
            <ac:picMk id="12" creationId="{00000000-0000-0000-0000-000000000000}"/>
          </ac:picMkLst>
        </pc:picChg>
      </pc:sldChg>
      <pc:sldChg chg="modSp add del ord">
        <pc:chgData name="Antonio Zrilić" userId="ef2b1192aaa4a5e7" providerId="LiveId" clId="{06721ABB-67D1-4CC2-A7EE-F2F11AC78508}" dt="2017-09-28T09:45:51.779" v="901" actId="2696"/>
        <pc:sldMkLst>
          <pc:docMk/>
          <pc:sldMk cId="3034412255" sldId="297"/>
        </pc:sldMkLst>
        <pc:graphicFrameChg chg="mod">
          <ac:chgData name="Antonio Zrilić" userId="ef2b1192aaa4a5e7" providerId="LiveId" clId="{06721ABB-67D1-4CC2-A7EE-F2F11AC78508}" dt="2017-09-28T09:41:31.259" v="889" actId="2696"/>
          <ac:graphicFrameMkLst>
            <pc:docMk/>
            <pc:sldMk cId="3034412255" sldId="297"/>
            <ac:graphicFrameMk id="6" creationId="{CB5B5FFC-77CD-4336-A2F6-F135C59125C4}"/>
          </ac:graphicFrameMkLst>
        </pc:graphicFrameChg>
      </pc:sldChg>
      <pc:sldChg chg="modSp add ord">
        <pc:chgData name="Antonio Zrilić" userId="ef2b1192aaa4a5e7" providerId="LiveId" clId="{06721ABB-67D1-4CC2-A7EE-F2F11AC78508}" dt="2017-09-28T09:45:04.705" v="895"/>
        <pc:sldMkLst>
          <pc:docMk/>
          <pc:sldMk cId="992824191" sldId="298"/>
        </pc:sldMkLst>
        <pc:graphicFrameChg chg="mod">
          <ac:chgData name="Antonio Zrilić" userId="ef2b1192aaa4a5e7" providerId="LiveId" clId="{06721ABB-67D1-4CC2-A7EE-F2F11AC78508}" dt="2017-09-28T09:45:04.705" v="895"/>
          <ac:graphicFrameMkLst>
            <pc:docMk/>
            <pc:sldMk cId="992824191" sldId="298"/>
            <ac:graphicFrameMk id="6" creationId="{CB5B5FFC-77CD-4336-A2F6-F135C59125C4}"/>
          </ac:graphicFrameMkLst>
        </pc:graphicFrameChg>
      </pc:sldChg>
      <pc:sldChg chg="modSp add ord">
        <pc:chgData name="Antonio Zrilić" userId="ef2b1192aaa4a5e7" providerId="LiveId" clId="{06721ABB-67D1-4CC2-A7EE-F2F11AC78508}" dt="2017-09-28T09:46:42.771" v="909"/>
        <pc:sldMkLst>
          <pc:docMk/>
          <pc:sldMk cId="532616797" sldId="299"/>
        </pc:sldMkLst>
        <pc:graphicFrameChg chg="mod">
          <ac:chgData name="Antonio Zrilić" userId="ef2b1192aaa4a5e7" providerId="LiveId" clId="{06721ABB-67D1-4CC2-A7EE-F2F11AC78508}" dt="2017-09-28T09:46:42.771" v="909"/>
          <ac:graphicFrameMkLst>
            <pc:docMk/>
            <pc:sldMk cId="532616797" sldId="299"/>
            <ac:graphicFrameMk id="6" creationId="{CB5B5FFC-77CD-4336-A2F6-F135C59125C4}"/>
          </ac:graphicFrameMkLst>
        </pc:graphicFrameChg>
      </pc:sldChg>
      <pc:sldChg chg="modSp add">
        <pc:chgData name="Antonio Zrilić" userId="ef2b1192aaa4a5e7" providerId="LiveId" clId="{06721ABB-67D1-4CC2-A7EE-F2F11AC78508}" dt="2017-09-28T09:46:34.680" v="908"/>
        <pc:sldMkLst>
          <pc:docMk/>
          <pc:sldMk cId="2438678872" sldId="300"/>
        </pc:sldMkLst>
        <pc:graphicFrameChg chg="mod">
          <ac:chgData name="Antonio Zrilić" userId="ef2b1192aaa4a5e7" providerId="LiveId" clId="{06721ABB-67D1-4CC2-A7EE-F2F11AC78508}" dt="2017-09-28T09:46:34.680" v="908"/>
          <ac:graphicFrameMkLst>
            <pc:docMk/>
            <pc:sldMk cId="2438678872" sldId="300"/>
            <ac:graphicFrameMk id="6" creationId="{CB5B5FFC-77CD-4336-A2F6-F135C59125C4}"/>
          </ac:graphicFrameMkLst>
        </pc:graphicFrameChg>
      </pc:sldChg>
      <pc:sldChg chg="modSp add ord">
        <pc:chgData name="Antonio Zrilić" userId="ef2b1192aaa4a5e7" providerId="LiveId" clId="{06721ABB-67D1-4CC2-A7EE-F2F11AC78508}" dt="2017-09-28T09:46:49.886" v="910"/>
        <pc:sldMkLst>
          <pc:docMk/>
          <pc:sldMk cId="2112560951" sldId="301"/>
        </pc:sldMkLst>
        <pc:graphicFrameChg chg="mod">
          <ac:chgData name="Antonio Zrilić" userId="ef2b1192aaa4a5e7" providerId="LiveId" clId="{06721ABB-67D1-4CC2-A7EE-F2F11AC78508}" dt="2017-09-28T09:46:49.886" v="910"/>
          <ac:graphicFrameMkLst>
            <pc:docMk/>
            <pc:sldMk cId="2112560951" sldId="301"/>
            <ac:graphicFrameMk id="6" creationId="{CB5B5FFC-77CD-4336-A2F6-F135C59125C4}"/>
          </ac:graphicFrameMkLst>
        </pc:graphicFrameChg>
      </pc:sldChg>
      <pc:sldChg chg="addSp modSp modAnim">
        <pc:chgData name="Antonio Zrilić" userId="ef2b1192aaa4a5e7" providerId="LiveId" clId="{06721ABB-67D1-4CC2-A7EE-F2F11AC78508}" dt="2017-10-03T08:04:44.275" v="928" actId="1076"/>
        <pc:sldMkLst>
          <pc:docMk/>
          <pc:sldMk cId="1984435314" sldId="303"/>
        </pc:sldMkLst>
        <pc:picChg chg="mod">
          <ac:chgData name="Antonio Zrilić" userId="ef2b1192aaa4a5e7" providerId="LiveId" clId="{06721ABB-67D1-4CC2-A7EE-F2F11AC78508}" dt="2017-10-03T08:04:32.858" v="925" actId="1076"/>
          <ac:picMkLst>
            <pc:docMk/>
            <pc:sldMk cId="1984435314" sldId="303"/>
            <ac:picMk id="15" creationId="{00000000-0000-0000-0000-000000000000}"/>
          </ac:picMkLst>
        </pc:picChg>
        <pc:picChg chg="add mod">
          <ac:chgData name="Antonio Zrilić" userId="ef2b1192aaa4a5e7" providerId="LiveId" clId="{06721ABB-67D1-4CC2-A7EE-F2F11AC78508}" dt="2017-10-03T08:04:36.120" v="926" actId="1076"/>
          <ac:picMkLst>
            <pc:docMk/>
            <pc:sldMk cId="1984435314" sldId="303"/>
            <ac:picMk id="22" creationId="{EFEACE45-15EB-4A1C-9A6E-13FD18B207CE}"/>
          </ac:picMkLst>
        </pc:picChg>
        <pc:picChg chg="add mod">
          <ac:chgData name="Antonio Zrilić" userId="ef2b1192aaa4a5e7" providerId="LiveId" clId="{06721ABB-67D1-4CC2-A7EE-F2F11AC78508}" dt="2017-10-03T08:04:44.275" v="928" actId="1076"/>
          <ac:picMkLst>
            <pc:docMk/>
            <pc:sldMk cId="1984435314" sldId="303"/>
            <ac:picMk id="23" creationId="{6055F4DC-A14B-4ABF-AABC-5D8CE5AB32C3}"/>
          </ac:picMkLst>
        </pc:picChg>
        <pc:picChg chg="mod">
          <ac:chgData name="Antonio Zrilić" userId="ef2b1192aaa4a5e7" providerId="LiveId" clId="{06721ABB-67D1-4CC2-A7EE-F2F11AC78508}" dt="2017-10-03T08:04:30.658" v="924" actId="1076"/>
          <ac:picMkLst>
            <pc:docMk/>
            <pc:sldMk cId="1984435314" sldId="303"/>
            <ac:picMk id="5134" creationId="{00000000-0000-0000-0000-000000000000}"/>
          </ac:picMkLst>
        </pc:picChg>
      </pc:sldChg>
      <pc:sldChg chg="modSp">
        <pc:chgData name="Antonio Zrilić" userId="ef2b1192aaa4a5e7" providerId="LiveId" clId="{06721ABB-67D1-4CC2-A7EE-F2F11AC78508}" dt="2017-10-03T08:05:19.339" v="929"/>
        <pc:sldMkLst>
          <pc:docMk/>
          <pc:sldMk cId="1968704729" sldId="304"/>
        </pc:sldMkLst>
        <pc:graphicFrameChg chg="mod">
          <ac:chgData name="Antonio Zrilić" userId="ef2b1192aaa4a5e7" providerId="LiveId" clId="{06721ABB-67D1-4CC2-A7EE-F2F11AC78508}" dt="2017-10-03T08:05:19.339" v="929"/>
          <ac:graphicFrameMkLst>
            <pc:docMk/>
            <pc:sldMk cId="1968704729" sldId="304"/>
            <ac:graphicFrameMk id="4" creationId="{00000000-0000-0000-0000-000000000000}"/>
          </ac:graphicFrameMkLst>
        </pc:graphicFrameChg>
      </pc:sldChg>
      <pc:sldChg chg="modSp">
        <pc:chgData name="Antonio Zrilić" userId="ef2b1192aaa4a5e7" providerId="LiveId" clId="{06721ABB-67D1-4CC2-A7EE-F2F11AC78508}" dt="2017-10-03T08:06:43.299" v="984"/>
        <pc:sldMkLst>
          <pc:docMk/>
          <pc:sldMk cId="1739830974" sldId="305"/>
        </pc:sldMkLst>
        <pc:graphicFrameChg chg="mod">
          <ac:chgData name="Antonio Zrilić" userId="ef2b1192aaa4a5e7" providerId="LiveId" clId="{06721ABB-67D1-4CC2-A7EE-F2F11AC78508}" dt="2017-10-03T08:06:43.299" v="984"/>
          <ac:graphicFrameMkLst>
            <pc:docMk/>
            <pc:sldMk cId="1739830974" sldId="305"/>
            <ac:graphicFrameMk id="4" creationId="{00000000-0000-0000-0000-000000000000}"/>
          </ac:graphicFrameMkLst>
        </pc:graphicFrameChg>
      </pc:sldChg>
      <pc:sldChg chg="modSp">
        <pc:chgData name="Antonio Zrilić" userId="ef2b1192aaa4a5e7" providerId="LiveId" clId="{06721ABB-67D1-4CC2-A7EE-F2F11AC78508}" dt="2017-10-03T09:00:16.478" v="1351"/>
        <pc:sldMkLst>
          <pc:docMk/>
          <pc:sldMk cId="790018011" sldId="307"/>
        </pc:sldMkLst>
        <pc:graphicFrameChg chg="mod">
          <ac:chgData name="Antonio Zrilić" userId="ef2b1192aaa4a5e7" providerId="LiveId" clId="{06721ABB-67D1-4CC2-A7EE-F2F11AC78508}" dt="2017-10-03T09:00:16.478" v="1351"/>
          <ac:graphicFrameMkLst>
            <pc:docMk/>
            <pc:sldMk cId="790018011" sldId="307"/>
            <ac:graphicFrameMk id="5" creationId="{00000000-0000-0000-0000-000000000000}"/>
          </ac:graphicFrameMkLst>
        </pc:graphicFrameChg>
      </pc:sldChg>
      <pc:sldChg chg="add">
        <pc:chgData name="Antonio Zrilić" userId="ef2b1192aaa4a5e7" providerId="LiveId" clId="{06721ABB-67D1-4CC2-A7EE-F2F11AC78508}" dt="2017-10-03T08:44:27.455" v="1134"/>
        <pc:sldMkLst>
          <pc:docMk/>
          <pc:sldMk cId="1671933324" sldId="315"/>
        </pc:sldMkLst>
      </pc:sldChg>
      <pc:sldChg chg="delSp modSp add">
        <pc:chgData name="Antonio Zrilić" userId="ef2b1192aaa4a5e7" providerId="LiveId" clId="{06721ABB-67D1-4CC2-A7EE-F2F11AC78508}" dt="2017-10-03T08:45:30.316" v="1165" actId="478"/>
        <pc:sldMkLst>
          <pc:docMk/>
          <pc:sldMk cId="181463670" sldId="316"/>
        </pc:sldMkLst>
        <pc:spChg chg="del">
          <ac:chgData name="Antonio Zrilić" userId="ef2b1192aaa4a5e7" providerId="LiveId" clId="{06721ABB-67D1-4CC2-A7EE-F2F11AC78508}" dt="2017-10-03T08:45:30.316" v="1165" actId="478"/>
          <ac:spMkLst>
            <pc:docMk/>
            <pc:sldMk cId="181463670" sldId="316"/>
            <ac:spMk id="6" creationId="{00000000-0000-0000-0000-000000000000}"/>
          </ac:spMkLst>
        </pc:spChg>
        <pc:spChg chg="mod">
          <ac:chgData name="Antonio Zrilić" userId="ef2b1192aaa4a5e7" providerId="LiveId" clId="{06721ABB-67D1-4CC2-A7EE-F2F11AC78508}" dt="2017-10-03T08:44:42.611" v="1157" actId="1037"/>
          <ac:spMkLst>
            <pc:docMk/>
            <pc:sldMk cId="181463670" sldId="316"/>
            <ac:spMk id="115717" creationId="{00000000-0000-0000-0000-000000000000}"/>
          </ac:spMkLst>
        </pc:spChg>
        <pc:graphicFrameChg chg="mod">
          <ac:chgData name="Antonio Zrilić" userId="ef2b1192aaa4a5e7" providerId="LiveId" clId="{06721ABB-67D1-4CC2-A7EE-F2F11AC78508}" dt="2017-10-03T08:45:26.692" v="1164"/>
          <ac:graphicFrameMkLst>
            <pc:docMk/>
            <pc:sldMk cId="181463670" sldId="316"/>
            <ac:graphicFrameMk id="8" creationId="{00000000-0000-0000-0000-000000000000}"/>
          </ac:graphicFrameMkLst>
        </pc:graphicFrameChg>
      </pc:sldChg>
      <pc:sldChg chg="addSp delSp modSp add">
        <pc:chgData name="Antonio Zrilić" userId="ef2b1192aaa4a5e7" providerId="LiveId" clId="{06721ABB-67D1-4CC2-A7EE-F2F11AC78508}" dt="2017-10-03T08:58:19.390" v="1311"/>
        <pc:sldMkLst>
          <pc:docMk/>
          <pc:sldMk cId="644709260" sldId="317"/>
        </pc:sldMkLst>
        <pc:spChg chg="mod">
          <ac:chgData name="Antonio Zrilić" userId="ef2b1192aaa4a5e7" providerId="LiveId" clId="{06721ABB-67D1-4CC2-A7EE-F2F11AC78508}" dt="2017-10-03T08:52:05.725" v="1179" actId="313"/>
          <ac:spMkLst>
            <pc:docMk/>
            <pc:sldMk cId="644709260" sldId="317"/>
            <ac:spMk id="2" creationId="{BE54C749-0718-459A-9A5C-751FD28E5C03}"/>
          </ac:spMkLst>
        </pc:spChg>
        <pc:spChg chg="del mod">
          <ac:chgData name="Antonio Zrilić" userId="ef2b1192aaa4a5e7" providerId="LiveId" clId="{06721ABB-67D1-4CC2-A7EE-F2F11AC78508}" dt="2017-10-03T08:52:54.300" v="1226"/>
          <ac:spMkLst>
            <pc:docMk/>
            <pc:sldMk cId="644709260" sldId="317"/>
            <ac:spMk id="3" creationId="{7CDBA670-AC47-450B-85B5-467A18A17B93}"/>
          </ac:spMkLst>
        </pc:spChg>
        <pc:spChg chg="add del mod">
          <ac:chgData name="Antonio Zrilić" userId="ef2b1192aaa4a5e7" providerId="LiveId" clId="{06721ABB-67D1-4CC2-A7EE-F2F11AC78508}" dt="2017-10-03T08:57:57.736" v="1288"/>
          <ac:spMkLst>
            <pc:docMk/>
            <pc:sldMk cId="644709260" sldId="317"/>
            <ac:spMk id="5" creationId="{CC3E7497-772E-468B-8B71-01B59FF017C7}"/>
          </ac:spMkLst>
        </pc:spChg>
        <pc:graphicFrameChg chg="add mod">
          <ac:chgData name="Antonio Zrilić" userId="ef2b1192aaa4a5e7" providerId="LiveId" clId="{06721ABB-67D1-4CC2-A7EE-F2F11AC78508}" dt="2017-10-03T08:58:11.892" v="1309"/>
          <ac:graphicFrameMkLst>
            <pc:docMk/>
            <pc:sldMk cId="644709260" sldId="317"/>
            <ac:graphicFrameMk id="4" creationId="{577870A1-83F1-4C07-8C32-3BCCB95D8628}"/>
          </ac:graphicFrameMkLst>
        </pc:graphicFrameChg>
        <pc:graphicFrameChg chg="add mod">
          <ac:chgData name="Antonio Zrilić" userId="ef2b1192aaa4a5e7" providerId="LiveId" clId="{06721ABB-67D1-4CC2-A7EE-F2F11AC78508}" dt="2017-10-03T08:58:19.390" v="1311"/>
          <ac:graphicFrameMkLst>
            <pc:docMk/>
            <pc:sldMk cId="644709260" sldId="317"/>
            <ac:graphicFrameMk id="6" creationId="{C160B18B-EDB8-4D7C-9F2B-9186684C2566}"/>
          </ac:graphicFrameMkLst>
        </pc:graphicFrame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diagrams/_rels/data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4" Type="http://schemas.openxmlformats.org/officeDocument/2006/relationships/image" Target="../media/image66.png"/></Relationships>
</file>

<file path=ppt/diagrams/_rels/data1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tiff"/></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41AAC-7382-E64C-B90C-078D59B450A7}" type="doc">
      <dgm:prSet loTypeId="urn:microsoft.com/office/officeart/2005/8/layout/bProcess2" loCatId="cycle" qsTypeId="urn:microsoft.com/office/officeart/2005/8/quickstyle/3D1" qsCatId="3D" csTypeId="urn:microsoft.com/office/officeart/2005/8/colors/accent2_3" csCatId="accent2" phldr="1"/>
      <dgm:spPr/>
      <dgm:t>
        <a:bodyPr/>
        <a:lstStyle/>
        <a:p>
          <a:endParaRPr lang="en-US"/>
        </a:p>
      </dgm:t>
    </dgm:pt>
    <dgm:pt modelId="{E5C15FB3-9098-0B4D-8175-F660EF34DDED}">
      <dgm:prSet custT="1"/>
      <dgm:spPr>
        <a:solidFill>
          <a:srgbClr val="0070C0"/>
        </a:solidFill>
      </dgm:spPr>
      <dgm:t>
        <a:bodyPr/>
        <a:lstStyle/>
        <a:p>
          <a:pPr rtl="0"/>
          <a:r>
            <a:rPr lang="en-US" sz="1800" dirty="0"/>
            <a:t>12 </a:t>
          </a:r>
          <a:r>
            <a:rPr lang="en-US" sz="1800" dirty="0" err="1"/>
            <a:t>mjeseci</a:t>
          </a:r>
          <a:r>
            <a:rPr lang="en-US" sz="1800" dirty="0"/>
            <a:t> s LOGIKO CONSULTINGOM</a:t>
          </a:r>
        </a:p>
      </dgm:t>
    </dgm:pt>
    <dgm:pt modelId="{29ACA722-D918-6644-A093-938E42F7FC8C}" type="parTrans" cxnId="{046C2BD6-643E-0440-A28A-4E602B88D8F2}">
      <dgm:prSet/>
      <dgm:spPr/>
      <dgm:t>
        <a:bodyPr/>
        <a:lstStyle/>
        <a:p>
          <a:endParaRPr lang="en-US" sz="2000"/>
        </a:p>
      </dgm:t>
    </dgm:pt>
    <dgm:pt modelId="{D13C21F5-15E6-7E44-8C5D-33E2473B9394}" type="sibTrans" cxnId="{046C2BD6-643E-0440-A28A-4E602B88D8F2}">
      <dgm:prSet/>
      <dgm:spPr/>
      <dgm:t>
        <a:bodyPr/>
        <a:lstStyle/>
        <a:p>
          <a:endParaRPr lang="en-US" sz="2000"/>
        </a:p>
      </dgm:t>
    </dgm:pt>
    <dgm:pt modelId="{B71226AA-8B26-0748-ADC6-752A3DD1589E}">
      <dgm:prSet custT="1"/>
      <dgm:spPr/>
      <dgm:t>
        <a:bodyPr/>
        <a:lstStyle/>
        <a:p>
          <a:pPr rtl="0"/>
          <a:r>
            <a:rPr lang="hr-HR" sz="1800" b="1" dirty="0"/>
            <a:t>Logistika i strategija</a:t>
          </a:r>
          <a:endParaRPr lang="en-US" sz="1800" dirty="0"/>
        </a:p>
      </dgm:t>
    </dgm:pt>
    <dgm:pt modelId="{ACD884AD-73D9-9849-A886-5786ADEEAF99}" type="parTrans" cxnId="{09944B7E-6A68-4640-9FAF-29BB3281E78C}">
      <dgm:prSet/>
      <dgm:spPr/>
      <dgm:t>
        <a:bodyPr/>
        <a:lstStyle/>
        <a:p>
          <a:endParaRPr lang="en-US" sz="2000"/>
        </a:p>
      </dgm:t>
    </dgm:pt>
    <dgm:pt modelId="{8F47EE53-C21C-3F4A-8954-50A8EF42AC86}" type="sibTrans" cxnId="{09944B7E-6A68-4640-9FAF-29BB3281E78C}">
      <dgm:prSet/>
      <dgm:spPr/>
      <dgm:t>
        <a:bodyPr/>
        <a:lstStyle/>
        <a:p>
          <a:endParaRPr lang="en-US" sz="2000"/>
        </a:p>
      </dgm:t>
    </dgm:pt>
    <dgm:pt modelId="{4145CBBE-A9C4-434E-B532-7BDAAA90B81E}">
      <dgm:prSet custT="1"/>
      <dgm:spPr/>
      <dgm:t>
        <a:bodyPr/>
        <a:lstStyle/>
        <a:p>
          <a:pPr rtl="0"/>
          <a:r>
            <a:rPr lang="en-US" sz="1800" dirty="0" err="1"/>
            <a:t>Što</a:t>
          </a:r>
          <a:r>
            <a:rPr lang="en-US" sz="1800" dirty="0"/>
            <a:t> </a:t>
          </a:r>
          <a:r>
            <a:rPr lang="en-US" sz="1800" dirty="0" err="1"/>
            <a:t>dalje</a:t>
          </a:r>
          <a:r>
            <a:rPr lang="en-US" sz="1800" dirty="0"/>
            <a:t>?</a:t>
          </a:r>
        </a:p>
      </dgm:t>
    </dgm:pt>
    <dgm:pt modelId="{C9E94935-ECF1-B24A-84CA-17F342F6CCE4}" type="parTrans" cxnId="{44270489-6B5C-184A-B553-684698210E70}">
      <dgm:prSet/>
      <dgm:spPr/>
      <dgm:t>
        <a:bodyPr/>
        <a:lstStyle/>
        <a:p>
          <a:endParaRPr lang="en-US" sz="2000"/>
        </a:p>
      </dgm:t>
    </dgm:pt>
    <dgm:pt modelId="{1D76C046-48E5-1A4F-8064-8FDC2CC8868B}" type="sibTrans" cxnId="{44270489-6B5C-184A-B553-684698210E70}">
      <dgm:prSet/>
      <dgm:spPr/>
      <dgm:t>
        <a:bodyPr/>
        <a:lstStyle/>
        <a:p>
          <a:endParaRPr lang="en-US" sz="2000"/>
        </a:p>
      </dgm:t>
    </dgm:pt>
    <dgm:pt modelId="{5F8C1019-6F8C-CE47-BCE6-CFD0ECBC38F2}">
      <dgm:prSet custT="1"/>
      <dgm:spPr/>
      <dgm:t>
        <a:bodyPr/>
        <a:lstStyle/>
        <a:p>
          <a:r>
            <a:rPr lang="hr-HR" sz="1600" dirty="0"/>
            <a:t>Rast vs. troškovi i kako logistika može pomoći?</a:t>
          </a:r>
        </a:p>
      </dgm:t>
    </dgm:pt>
    <dgm:pt modelId="{6B5E6971-3C2E-2E4C-8D54-B6A0C95D220A}" type="parTrans" cxnId="{D6C46710-7FD7-8C4A-80F5-448E22D7CA39}">
      <dgm:prSet/>
      <dgm:spPr/>
      <dgm:t>
        <a:bodyPr/>
        <a:lstStyle/>
        <a:p>
          <a:endParaRPr lang="en-US"/>
        </a:p>
      </dgm:t>
    </dgm:pt>
    <dgm:pt modelId="{00F13CEB-B2EA-0941-B3B1-B73F9A044B5E}" type="sibTrans" cxnId="{D6C46710-7FD7-8C4A-80F5-448E22D7CA39}">
      <dgm:prSet/>
      <dgm:spPr/>
      <dgm:t>
        <a:bodyPr/>
        <a:lstStyle/>
        <a:p>
          <a:endParaRPr lang="en-US"/>
        </a:p>
      </dgm:t>
    </dgm:pt>
    <dgm:pt modelId="{03977307-0596-434E-945D-BD61387F5023}">
      <dgm:prSet/>
      <dgm:spPr/>
      <dgm:t>
        <a:bodyPr/>
        <a:lstStyle/>
        <a:p>
          <a:r>
            <a:rPr lang="hr-HR" dirty="0"/>
            <a:t>Rast prihoda vs. Cash-flow</a:t>
          </a:r>
        </a:p>
      </dgm:t>
    </dgm:pt>
    <dgm:pt modelId="{77D70BD4-138C-3140-B26F-E9A63A0DA6F0}" type="parTrans" cxnId="{2C3D3A19-810A-AF40-9BC2-5FC241F8930B}">
      <dgm:prSet/>
      <dgm:spPr/>
      <dgm:t>
        <a:bodyPr/>
        <a:lstStyle/>
        <a:p>
          <a:endParaRPr lang="en-US"/>
        </a:p>
      </dgm:t>
    </dgm:pt>
    <dgm:pt modelId="{82736997-9150-2440-8FC1-D7559494DFDA}" type="sibTrans" cxnId="{2C3D3A19-810A-AF40-9BC2-5FC241F8930B}">
      <dgm:prSet/>
      <dgm:spPr/>
      <dgm:t>
        <a:bodyPr/>
        <a:lstStyle/>
        <a:p>
          <a:endParaRPr lang="en-US"/>
        </a:p>
      </dgm:t>
    </dgm:pt>
    <dgm:pt modelId="{0EEEC239-BD7E-B24F-88C9-9A311884B336}">
      <dgm:prSet/>
      <dgm:spPr/>
      <dgm:t>
        <a:bodyPr/>
        <a:lstStyle/>
        <a:p>
          <a:r>
            <a:rPr lang="hr-HR" dirty="0"/>
            <a:t>Stručnjaci za prognoze </a:t>
          </a:r>
        </a:p>
      </dgm:t>
    </dgm:pt>
    <dgm:pt modelId="{A5A99108-6E6D-EB49-9CD2-2F55BC7485FF}" type="parTrans" cxnId="{E97C7EA1-8BED-A64D-95AA-03B1BE44897C}">
      <dgm:prSet/>
      <dgm:spPr/>
      <dgm:t>
        <a:bodyPr/>
        <a:lstStyle/>
        <a:p>
          <a:endParaRPr lang="en-US"/>
        </a:p>
      </dgm:t>
    </dgm:pt>
    <dgm:pt modelId="{3D39576C-0F35-424C-811B-BEF3C8E3C24E}" type="sibTrans" cxnId="{E97C7EA1-8BED-A64D-95AA-03B1BE44897C}">
      <dgm:prSet/>
      <dgm:spPr/>
      <dgm:t>
        <a:bodyPr/>
        <a:lstStyle/>
        <a:p>
          <a:endParaRPr lang="en-US"/>
        </a:p>
      </dgm:t>
    </dgm:pt>
    <dgm:pt modelId="{8DB4FCE9-EBEF-424E-A9DD-8B09010B3EDE}" type="pres">
      <dgm:prSet presAssocID="{32B41AAC-7382-E64C-B90C-078D59B450A7}" presName="diagram" presStyleCnt="0">
        <dgm:presLayoutVars>
          <dgm:dir/>
          <dgm:resizeHandles/>
        </dgm:presLayoutVars>
      </dgm:prSet>
      <dgm:spPr/>
      <dgm:t>
        <a:bodyPr/>
        <a:lstStyle/>
        <a:p>
          <a:endParaRPr lang="en-US"/>
        </a:p>
      </dgm:t>
    </dgm:pt>
    <dgm:pt modelId="{4A4B7564-E9F9-B748-82BF-644BFE911BB6}" type="pres">
      <dgm:prSet presAssocID="{E5C15FB3-9098-0B4D-8175-F660EF34DDED}" presName="firstNode" presStyleLbl="node1" presStyleIdx="0" presStyleCnt="6">
        <dgm:presLayoutVars>
          <dgm:bulletEnabled val="1"/>
        </dgm:presLayoutVars>
      </dgm:prSet>
      <dgm:spPr/>
      <dgm:t>
        <a:bodyPr/>
        <a:lstStyle/>
        <a:p>
          <a:endParaRPr lang="en-US"/>
        </a:p>
      </dgm:t>
    </dgm:pt>
    <dgm:pt modelId="{60F96B83-5319-8443-8E74-DCBDD1FCC590}" type="pres">
      <dgm:prSet presAssocID="{D13C21F5-15E6-7E44-8C5D-33E2473B9394}" presName="sibTrans" presStyleLbl="sibTrans2D1" presStyleIdx="0" presStyleCnt="5"/>
      <dgm:spPr/>
      <dgm:t>
        <a:bodyPr/>
        <a:lstStyle/>
        <a:p>
          <a:endParaRPr lang="en-US"/>
        </a:p>
      </dgm:t>
    </dgm:pt>
    <dgm:pt modelId="{89904D76-883C-A342-9429-BAB5EFE2DB1A}" type="pres">
      <dgm:prSet presAssocID="{B71226AA-8B26-0748-ADC6-752A3DD1589E}" presName="middleNode" presStyleCnt="0"/>
      <dgm:spPr/>
    </dgm:pt>
    <dgm:pt modelId="{777BABB0-5EE5-1441-AE23-F46C5ED6FBA9}" type="pres">
      <dgm:prSet presAssocID="{B71226AA-8B26-0748-ADC6-752A3DD1589E}" presName="padding" presStyleLbl="node1" presStyleIdx="0" presStyleCnt="6"/>
      <dgm:spPr/>
    </dgm:pt>
    <dgm:pt modelId="{E691B030-D215-1148-AEF5-5F551DA01770}" type="pres">
      <dgm:prSet presAssocID="{B71226AA-8B26-0748-ADC6-752A3DD1589E}" presName="shape" presStyleLbl="node1" presStyleIdx="1" presStyleCnt="6">
        <dgm:presLayoutVars>
          <dgm:bulletEnabled val="1"/>
        </dgm:presLayoutVars>
      </dgm:prSet>
      <dgm:spPr/>
      <dgm:t>
        <a:bodyPr/>
        <a:lstStyle/>
        <a:p>
          <a:endParaRPr lang="en-US"/>
        </a:p>
      </dgm:t>
    </dgm:pt>
    <dgm:pt modelId="{EFF057EB-9D54-994B-AEC8-22D7C0408104}" type="pres">
      <dgm:prSet presAssocID="{8F47EE53-C21C-3F4A-8954-50A8EF42AC86}" presName="sibTrans" presStyleLbl="sibTrans2D1" presStyleIdx="1" presStyleCnt="5"/>
      <dgm:spPr/>
      <dgm:t>
        <a:bodyPr/>
        <a:lstStyle/>
        <a:p>
          <a:endParaRPr lang="en-US"/>
        </a:p>
      </dgm:t>
    </dgm:pt>
    <dgm:pt modelId="{3C9FEF33-DB59-3D40-A136-7FA2BF8EB77A}" type="pres">
      <dgm:prSet presAssocID="{5F8C1019-6F8C-CE47-BCE6-CFD0ECBC38F2}" presName="middleNode" presStyleCnt="0"/>
      <dgm:spPr/>
    </dgm:pt>
    <dgm:pt modelId="{E097058C-824B-C541-881D-08D3831BBD61}" type="pres">
      <dgm:prSet presAssocID="{5F8C1019-6F8C-CE47-BCE6-CFD0ECBC38F2}" presName="padding" presStyleLbl="node1" presStyleIdx="1" presStyleCnt="6"/>
      <dgm:spPr/>
    </dgm:pt>
    <dgm:pt modelId="{3A066D6A-7981-7D43-9048-AD3B230A9CAE}" type="pres">
      <dgm:prSet presAssocID="{5F8C1019-6F8C-CE47-BCE6-CFD0ECBC38F2}" presName="shape" presStyleLbl="node1" presStyleIdx="2" presStyleCnt="6" custScaleX="116464">
        <dgm:presLayoutVars>
          <dgm:bulletEnabled val="1"/>
        </dgm:presLayoutVars>
      </dgm:prSet>
      <dgm:spPr/>
      <dgm:t>
        <a:bodyPr/>
        <a:lstStyle/>
        <a:p>
          <a:endParaRPr lang="en-US"/>
        </a:p>
      </dgm:t>
    </dgm:pt>
    <dgm:pt modelId="{5A3640BF-0D69-8845-8A76-FF8AEFD775F7}" type="pres">
      <dgm:prSet presAssocID="{00F13CEB-B2EA-0941-B3B1-B73F9A044B5E}" presName="sibTrans" presStyleLbl="sibTrans2D1" presStyleIdx="2" presStyleCnt="5"/>
      <dgm:spPr/>
      <dgm:t>
        <a:bodyPr/>
        <a:lstStyle/>
        <a:p>
          <a:endParaRPr lang="en-US"/>
        </a:p>
      </dgm:t>
    </dgm:pt>
    <dgm:pt modelId="{7C39483D-A1F0-6448-B9A0-504492EB4C6E}" type="pres">
      <dgm:prSet presAssocID="{03977307-0596-434E-945D-BD61387F5023}" presName="middleNode" presStyleCnt="0"/>
      <dgm:spPr/>
    </dgm:pt>
    <dgm:pt modelId="{D6AB9DD6-EC15-B948-9B0F-8AD36135177C}" type="pres">
      <dgm:prSet presAssocID="{03977307-0596-434E-945D-BD61387F5023}" presName="padding" presStyleLbl="node1" presStyleIdx="2" presStyleCnt="6"/>
      <dgm:spPr/>
    </dgm:pt>
    <dgm:pt modelId="{A07D638B-7780-B944-8FB0-676249BFBCCD}" type="pres">
      <dgm:prSet presAssocID="{03977307-0596-434E-945D-BD61387F5023}" presName="shape" presStyleLbl="node1" presStyleIdx="3" presStyleCnt="6">
        <dgm:presLayoutVars>
          <dgm:bulletEnabled val="1"/>
        </dgm:presLayoutVars>
      </dgm:prSet>
      <dgm:spPr/>
      <dgm:t>
        <a:bodyPr/>
        <a:lstStyle/>
        <a:p>
          <a:endParaRPr lang="en-US"/>
        </a:p>
      </dgm:t>
    </dgm:pt>
    <dgm:pt modelId="{EEED91BC-0A2A-B14C-AB3B-3B22578CE4D6}" type="pres">
      <dgm:prSet presAssocID="{82736997-9150-2440-8FC1-D7559494DFDA}" presName="sibTrans" presStyleLbl="sibTrans2D1" presStyleIdx="3" presStyleCnt="5"/>
      <dgm:spPr/>
      <dgm:t>
        <a:bodyPr/>
        <a:lstStyle/>
        <a:p>
          <a:endParaRPr lang="en-US"/>
        </a:p>
      </dgm:t>
    </dgm:pt>
    <dgm:pt modelId="{CBE9CC60-165A-4C4D-A6B5-14CFFB4AD30D}" type="pres">
      <dgm:prSet presAssocID="{0EEEC239-BD7E-B24F-88C9-9A311884B336}" presName="middleNode" presStyleCnt="0"/>
      <dgm:spPr/>
    </dgm:pt>
    <dgm:pt modelId="{CBC905AB-2DD0-B149-81C8-CB99575AA862}" type="pres">
      <dgm:prSet presAssocID="{0EEEC239-BD7E-B24F-88C9-9A311884B336}" presName="padding" presStyleLbl="node1" presStyleIdx="3" presStyleCnt="6"/>
      <dgm:spPr/>
    </dgm:pt>
    <dgm:pt modelId="{5948361B-ED5B-BD42-899C-E7256FE6D636}" type="pres">
      <dgm:prSet presAssocID="{0EEEC239-BD7E-B24F-88C9-9A311884B336}" presName="shape" presStyleLbl="node1" presStyleIdx="4" presStyleCnt="6">
        <dgm:presLayoutVars>
          <dgm:bulletEnabled val="1"/>
        </dgm:presLayoutVars>
      </dgm:prSet>
      <dgm:spPr/>
      <dgm:t>
        <a:bodyPr/>
        <a:lstStyle/>
        <a:p>
          <a:endParaRPr lang="en-US"/>
        </a:p>
      </dgm:t>
    </dgm:pt>
    <dgm:pt modelId="{B06C2818-2AE3-C642-B480-0608FCED8AF4}" type="pres">
      <dgm:prSet presAssocID="{3D39576C-0F35-424C-811B-BEF3C8E3C24E}" presName="sibTrans" presStyleLbl="sibTrans2D1" presStyleIdx="4" presStyleCnt="5"/>
      <dgm:spPr/>
      <dgm:t>
        <a:bodyPr/>
        <a:lstStyle/>
        <a:p>
          <a:endParaRPr lang="en-US"/>
        </a:p>
      </dgm:t>
    </dgm:pt>
    <dgm:pt modelId="{B61238E4-F605-6748-A558-4012FB42FB7A}" type="pres">
      <dgm:prSet presAssocID="{4145CBBE-A9C4-434E-B532-7BDAAA90B81E}" presName="lastNode" presStyleLbl="node1" presStyleIdx="5" presStyleCnt="6">
        <dgm:presLayoutVars>
          <dgm:bulletEnabled val="1"/>
        </dgm:presLayoutVars>
      </dgm:prSet>
      <dgm:spPr/>
      <dgm:t>
        <a:bodyPr/>
        <a:lstStyle/>
        <a:p>
          <a:endParaRPr lang="en-US"/>
        </a:p>
      </dgm:t>
    </dgm:pt>
  </dgm:ptLst>
  <dgm:cxnLst>
    <dgm:cxn modelId="{D6C46710-7FD7-8C4A-80F5-448E22D7CA39}" srcId="{32B41AAC-7382-E64C-B90C-078D59B450A7}" destId="{5F8C1019-6F8C-CE47-BCE6-CFD0ECBC38F2}" srcOrd="2" destOrd="0" parTransId="{6B5E6971-3C2E-2E4C-8D54-B6A0C95D220A}" sibTransId="{00F13CEB-B2EA-0941-B3B1-B73F9A044B5E}"/>
    <dgm:cxn modelId="{4B4A7ACE-3389-EE4A-A83C-008B4EA664E5}" type="presOf" srcId="{B71226AA-8B26-0748-ADC6-752A3DD1589E}" destId="{E691B030-D215-1148-AEF5-5F551DA01770}" srcOrd="0" destOrd="0" presId="urn:microsoft.com/office/officeart/2005/8/layout/bProcess2"/>
    <dgm:cxn modelId="{A22B4AC7-0F2C-D745-896F-8ADD809C0D0B}" type="presOf" srcId="{D13C21F5-15E6-7E44-8C5D-33E2473B9394}" destId="{60F96B83-5319-8443-8E74-DCBDD1FCC590}" srcOrd="0" destOrd="0" presId="urn:microsoft.com/office/officeart/2005/8/layout/bProcess2"/>
    <dgm:cxn modelId="{E97C7EA1-8BED-A64D-95AA-03B1BE44897C}" srcId="{32B41AAC-7382-E64C-B90C-078D59B450A7}" destId="{0EEEC239-BD7E-B24F-88C9-9A311884B336}" srcOrd="4" destOrd="0" parTransId="{A5A99108-6E6D-EB49-9CD2-2F55BC7485FF}" sibTransId="{3D39576C-0F35-424C-811B-BEF3C8E3C24E}"/>
    <dgm:cxn modelId="{F345D31D-C350-5C44-B8D8-1EE1FF2AF5F3}" type="presOf" srcId="{03977307-0596-434E-945D-BD61387F5023}" destId="{A07D638B-7780-B944-8FB0-676249BFBCCD}" srcOrd="0" destOrd="0" presId="urn:microsoft.com/office/officeart/2005/8/layout/bProcess2"/>
    <dgm:cxn modelId="{01877257-F091-E64D-B0D4-243CA881B26E}" type="presOf" srcId="{E5C15FB3-9098-0B4D-8175-F660EF34DDED}" destId="{4A4B7564-E9F9-B748-82BF-644BFE911BB6}" srcOrd="0" destOrd="0" presId="urn:microsoft.com/office/officeart/2005/8/layout/bProcess2"/>
    <dgm:cxn modelId="{F16FF1A8-4FDD-0448-BEC8-AD37EF773C2C}" type="presOf" srcId="{00F13CEB-B2EA-0941-B3B1-B73F9A044B5E}" destId="{5A3640BF-0D69-8845-8A76-FF8AEFD775F7}" srcOrd="0" destOrd="0" presId="urn:microsoft.com/office/officeart/2005/8/layout/bProcess2"/>
    <dgm:cxn modelId="{046C2BD6-643E-0440-A28A-4E602B88D8F2}" srcId="{32B41AAC-7382-E64C-B90C-078D59B450A7}" destId="{E5C15FB3-9098-0B4D-8175-F660EF34DDED}" srcOrd="0" destOrd="0" parTransId="{29ACA722-D918-6644-A093-938E42F7FC8C}" sibTransId="{D13C21F5-15E6-7E44-8C5D-33E2473B9394}"/>
    <dgm:cxn modelId="{36096E72-8261-E841-94D1-4D0C2DF97209}" type="presOf" srcId="{0EEEC239-BD7E-B24F-88C9-9A311884B336}" destId="{5948361B-ED5B-BD42-899C-E7256FE6D636}" srcOrd="0" destOrd="0" presId="urn:microsoft.com/office/officeart/2005/8/layout/bProcess2"/>
    <dgm:cxn modelId="{2C3D3A19-810A-AF40-9BC2-5FC241F8930B}" srcId="{32B41AAC-7382-E64C-B90C-078D59B450A7}" destId="{03977307-0596-434E-945D-BD61387F5023}" srcOrd="3" destOrd="0" parTransId="{77D70BD4-138C-3140-B26F-E9A63A0DA6F0}" sibTransId="{82736997-9150-2440-8FC1-D7559494DFDA}"/>
    <dgm:cxn modelId="{B80954F5-DC8E-5843-97CE-9EF36430B52D}" type="presOf" srcId="{4145CBBE-A9C4-434E-B532-7BDAAA90B81E}" destId="{B61238E4-F605-6748-A558-4012FB42FB7A}" srcOrd="0" destOrd="0" presId="urn:microsoft.com/office/officeart/2005/8/layout/bProcess2"/>
    <dgm:cxn modelId="{1703943B-8037-CA4F-AF58-E105C582620A}" type="presOf" srcId="{8F47EE53-C21C-3F4A-8954-50A8EF42AC86}" destId="{EFF057EB-9D54-994B-AEC8-22D7C0408104}" srcOrd="0" destOrd="0" presId="urn:microsoft.com/office/officeart/2005/8/layout/bProcess2"/>
    <dgm:cxn modelId="{A60B7A58-5C37-904F-BB77-3E36FC397B9B}" type="presOf" srcId="{3D39576C-0F35-424C-811B-BEF3C8E3C24E}" destId="{B06C2818-2AE3-C642-B480-0608FCED8AF4}" srcOrd="0" destOrd="0" presId="urn:microsoft.com/office/officeart/2005/8/layout/bProcess2"/>
    <dgm:cxn modelId="{09944B7E-6A68-4640-9FAF-29BB3281E78C}" srcId="{32B41AAC-7382-E64C-B90C-078D59B450A7}" destId="{B71226AA-8B26-0748-ADC6-752A3DD1589E}" srcOrd="1" destOrd="0" parTransId="{ACD884AD-73D9-9849-A886-5786ADEEAF99}" sibTransId="{8F47EE53-C21C-3F4A-8954-50A8EF42AC86}"/>
    <dgm:cxn modelId="{0DD9A6D0-B04D-FF45-862F-AAFF0C57D54B}" type="presOf" srcId="{5F8C1019-6F8C-CE47-BCE6-CFD0ECBC38F2}" destId="{3A066D6A-7981-7D43-9048-AD3B230A9CAE}" srcOrd="0" destOrd="0" presId="urn:microsoft.com/office/officeart/2005/8/layout/bProcess2"/>
    <dgm:cxn modelId="{2B9319E8-2C82-3D44-96B2-EBC0F071F6D8}" type="presOf" srcId="{32B41AAC-7382-E64C-B90C-078D59B450A7}" destId="{8DB4FCE9-EBEF-424E-A9DD-8B09010B3EDE}" srcOrd="0" destOrd="0" presId="urn:microsoft.com/office/officeart/2005/8/layout/bProcess2"/>
    <dgm:cxn modelId="{5E4C1C71-AE6A-E346-9F5B-A2850F00141F}" type="presOf" srcId="{82736997-9150-2440-8FC1-D7559494DFDA}" destId="{EEED91BC-0A2A-B14C-AB3B-3B22578CE4D6}" srcOrd="0" destOrd="0" presId="urn:microsoft.com/office/officeart/2005/8/layout/bProcess2"/>
    <dgm:cxn modelId="{44270489-6B5C-184A-B553-684698210E70}" srcId="{32B41AAC-7382-E64C-B90C-078D59B450A7}" destId="{4145CBBE-A9C4-434E-B532-7BDAAA90B81E}" srcOrd="5" destOrd="0" parTransId="{C9E94935-ECF1-B24A-84CA-17F342F6CCE4}" sibTransId="{1D76C046-48E5-1A4F-8064-8FDC2CC8868B}"/>
    <dgm:cxn modelId="{05C76054-04C7-C547-B018-8A33219E9977}" type="presParOf" srcId="{8DB4FCE9-EBEF-424E-A9DD-8B09010B3EDE}" destId="{4A4B7564-E9F9-B748-82BF-644BFE911BB6}" srcOrd="0" destOrd="0" presId="urn:microsoft.com/office/officeart/2005/8/layout/bProcess2"/>
    <dgm:cxn modelId="{557FCE7F-29BA-5243-82DC-0F89D018767B}" type="presParOf" srcId="{8DB4FCE9-EBEF-424E-A9DD-8B09010B3EDE}" destId="{60F96B83-5319-8443-8E74-DCBDD1FCC590}" srcOrd="1" destOrd="0" presId="urn:microsoft.com/office/officeart/2005/8/layout/bProcess2"/>
    <dgm:cxn modelId="{B8B59118-AF6A-D047-BEB0-9A4420D8E198}" type="presParOf" srcId="{8DB4FCE9-EBEF-424E-A9DD-8B09010B3EDE}" destId="{89904D76-883C-A342-9429-BAB5EFE2DB1A}" srcOrd="2" destOrd="0" presId="urn:microsoft.com/office/officeart/2005/8/layout/bProcess2"/>
    <dgm:cxn modelId="{8547AADC-97CC-3C40-8B53-7EA01773D210}" type="presParOf" srcId="{89904D76-883C-A342-9429-BAB5EFE2DB1A}" destId="{777BABB0-5EE5-1441-AE23-F46C5ED6FBA9}" srcOrd="0" destOrd="0" presId="urn:microsoft.com/office/officeart/2005/8/layout/bProcess2"/>
    <dgm:cxn modelId="{1EEF34D0-7515-9546-A8A7-337A0F2A2487}" type="presParOf" srcId="{89904D76-883C-A342-9429-BAB5EFE2DB1A}" destId="{E691B030-D215-1148-AEF5-5F551DA01770}" srcOrd="1" destOrd="0" presId="urn:microsoft.com/office/officeart/2005/8/layout/bProcess2"/>
    <dgm:cxn modelId="{7C47C80C-15F1-F246-B12E-76C507FB27B2}" type="presParOf" srcId="{8DB4FCE9-EBEF-424E-A9DD-8B09010B3EDE}" destId="{EFF057EB-9D54-994B-AEC8-22D7C0408104}" srcOrd="3" destOrd="0" presId="urn:microsoft.com/office/officeart/2005/8/layout/bProcess2"/>
    <dgm:cxn modelId="{F6F5ED91-8F3C-0843-8CAD-16E96A4587DE}" type="presParOf" srcId="{8DB4FCE9-EBEF-424E-A9DD-8B09010B3EDE}" destId="{3C9FEF33-DB59-3D40-A136-7FA2BF8EB77A}" srcOrd="4" destOrd="0" presId="urn:microsoft.com/office/officeart/2005/8/layout/bProcess2"/>
    <dgm:cxn modelId="{C668F7C3-BE70-1C43-8EC5-3E3F266018A4}" type="presParOf" srcId="{3C9FEF33-DB59-3D40-A136-7FA2BF8EB77A}" destId="{E097058C-824B-C541-881D-08D3831BBD61}" srcOrd="0" destOrd="0" presId="urn:microsoft.com/office/officeart/2005/8/layout/bProcess2"/>
    <dgm:cxn modelId="{91282FAC-A96A-4842-967C-4DAA18C79759}" type="presParOf" srcId="{3C9FEF33-DB59-3D40-A136-7FA2BF8EB77A}" destId="{3A066D6A-7981-7D43-9048-AD3B230A9CAE}" srcOrd="1" destOrd="0" presId="urn:microsoft.com/office/officeart/2005/8/layout/bProcess2"/>
    <dgm:cxn modelId="{5469B42D-F9F0-8B46-BFA2-EB9227791301}" type="presParOf" srcId="{8DB4FCE9-EBEF-424E-A9DD-8B09010B3EDE}" destId="{5A3640BF-0D69-8845-8A76-FF8AEFD775F7}" srcOrd="5" destOrd="0" presId="urn:microsoft.com/office/officeart/2005/8/layout/bProcess2"/>
    <dgm:cxn modelId="{C87C5AB5-01D4-DB4A-983F-35D111417472}" type="presParOf" srcId="{8DB4FCE9-EBEF-424E-A9DD-8B09010B3EDE}" destId="{7C39483D-A1F0-6448-B9A0-504492EB4C6E}" srcOrd="6" destOrd="0" presId="urn:microsoft.com/office/officeart/2005/8/layout/bProcess2"/>
    <dgm:cxn modelId="{F99A29C3-C158-3641-8B7D-4A5BD8E111A3}" type="presParOf" srcId="{7C39483D-A1F0-6448-B9A0-504492EB4C6E}" destId="{D6AB9DD6-EC15-B948-9B0F-8AD36135177C}" srcOrd="0" destOrd="0" presId="urn:microsoft.com/office/officeart/2005/8/layout/bProcess2"/>
    <dgm:cxn modelId="{F3E90065-7095-C541-B754-445FE75A78BF}" type="presParOf" srcId="{7C39483D-A1F0-6448-B9A0-504492EB4C6E}" destId="{A07D638B-7780-B944-8FB0-676249BFBCCD}" srcOrd="1" destOrd="0" presId="urn:microsoft.com/office/officeart/2005/8/layout/bProcess2"/>
    <dgm:cxn modelId="{09D71545-46B3-104F-BA3A-421E1485DB33}" type="presParOf" srcId="{8DB4FCE9-EBEF-424E-A9DD-8B09010B3EDE}" destId="{EEED91BC-0A2A-B14C-AB3B-3B22578CE4D6}" srcOrd="7" destOrd="0" presId="urn:microsoft.com/office/officeart/2005/8/layout/bProcess2"/>
    <dgm:cxn modelId="{A787420E-3B4E-C743-AF13-37E10520144F}" type="presParOf" srcId="{8DB4FCE9-EBEF-424E-A9DD-8B09010B3EDE}" destId="{CBE9CC60-165A-4C4D-A6B5-14CFFB4AD30D}" srcOrd="8" destOrd="0" presId="urn:microsoft.com/office/officeart/2005/8/layout/bProcess2"/>
    <dgm:cxn modelId="{53D004A1-641D-2248-8DD1-0AC490399092}" type="presParOf" srcId="{CBE9CC60-165A-4C4D-A6B5-14CFFB4AD30D}" destId="{CBC905AB-2DD0-B149-81C8-CB99575AA862}" srcOrd="0" destOrd="0" presId="urn:microsoft.com/office/officeart/2005/8/layout/bProcess2"/>
    <dgm:cxn modelId="{F30ED6A9-C9AC-FA4B-8370-4057E05B15FD}" type="presParOf" srcId="{CBE9CC60-165A-4C4D-A6B5-14CFFB4AD30D}" destId="{5948361B-ED5B-BD42-899C-E7256FE6D636}" srcOrd="1" destOrd="0" presId="urn:microsoft.com/office/officeart/2005/8/layout/bProcess2"/>
    <dgm:cxn modelId="{7ECEC007-4380-094B-99C1-8F801E9AE878}" type="presParOf" srcId="{8DB4FCE9-EBEF-424E-A9DD-8B09010B3EDE}" destId="{B06C2818-2AE3-C642-B480-0608FCED8AF4}" srcOrd="9" destOrd="0" presId="urn:microsoft.com/office/officeart/2005/8/layout/bProcess2"/>
    <dgm:cxn modelId="{E22CB141-A5AF-E449-AF5C-3A3179EE2744}" type="presParOf" srcId="{8DB4FCE9-EBEF-424E-A9DD-8B09010B3EDE}" destId="{B61238E4-F605-6748-A558-4012FB42FB7A}"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AD5A5C-778C-41DE-B30E-3C73607D5CF0}"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hr-HR"/>
        </a:p>
      </dgm:t>
    </dgm:pt>
    <dgm:pt modelId="{6F958721-C117-4736-ABE0-65FD19A5294A}">
      <dgm:prSet custT="1"/>
      <dgm:spPr/>
      <dgm:t>
        <a:bodyPr/>
        <a:lstStyle/>
        <a:p>
          <a:pPr rtl="0"/>
          <a:r>
            <a:rPr lang="hr-HR" sz="1800" b="1" dirty="0" smtClean="0"/>
            <a:t>“</a:t>
          </a:r>
          <a:r>
            <a:rPr lang="hr-HR" sz="1600" b="1" dirty="0" smtClean="0"/>
            <a:t>Grass </a:t>
          </a:r>
          <a:r>
            <a:rPr lang="hr-HR" sz="1600" b="1" dirty="0" err="1" smtClean="0"/>
            <a:t>roots</a:t>
          </a:r>
          <a:r>
            <a:rPr lang="hr-HR" sz="1800" b="1" dirty="0" smtClean="0"/>
            <a:t>”</a:t>
          </a:r>
          <a:endParaRPr lang="hr-HR" sz="2000" b="1" dirty="0"/>
        </a:p>
      </dgm:t>
    </dgm:pt>
    <dgm:pt modelId="{1116B774-3291-43F9-8D32-3040DCA10835}" type="parTrans" cxnId="{BE95689C-6869-48A9-A545-8001ACA76A8B}">
      <dgm:prSet/>
      <dgm:spPr/>
      <dgm:t>
        <a:bodyPr/>
        <a:lstStyle/>
        <a:p>
          <a:endParaRPr lang="hr-HR" sz="3200"/>
        </a:p>
      </dgm:t>
    </dgm:pt>
    <dgm:pt modelId="{AFB8F266-DC23-4165-9C53-302A423D8DFA}" type="sibTrans" cxnId="{BE95689C-6869-48A9-A545-8001ACA76A8B}">
      <dgm:prSet/>
      <dgm:spPr/>
      <dgm:t>
        <a:bodyPr/>
        <a:lstStyle/>
        <a:p>
          <a:endParaRPr lang="hr-HR" sz="3200"/>
        </a:p>
      </dgm:t>
    </dgm:pt>
    <dgm:pt modelId="{91C72442-29ED-45AA-882E-E19A25311690}">
      <dgm:prSet custT="1"/>
      <dgm:spPr/>
      <dgm:t>
        <a:bodyPr/>
        <a:lstStyle/>
        <a:p>
          <a:pPr rtl="0"/>
          <a:r>
            <a:rPr lang="hr-HR" sz="1400" dirty="0"/>
            <a:t>koji bi utjecaj na gospodarstvo općenito</a:t>
          </a:r>
          <a:r>
            <a:rPr lang="de-DE" sz="1400" dirty="0"/>
            <a:t> </a:t>
          </a:r>
          <a:r>
            <a:rPr lang="hr-HR" sz="1400" dirty="0" err="1"/>
            <a:t>tj</a:t>
          </a:r>
          <a:r>
            <a:rPr lang="de-DE" sz="1400" dirty="0"/>
            <a:t>. </a:t>
          </a:r>
          <a:r>
            <a:rPr lang="hr-HR" sz="1400" dirty="0"/>
            <a:t>na jednu posebnu branšu mogli imati</a:t>
          </a:r>
          <a:r>
            <a:rPr lang="de-DE" sz="1400" dirty="0"/>
            <a:t> </a:t>
          </a:r>
          <a:endParaRPr lang="hr-HR" sz="1400" dirty="0"/>
        </a:p>
      </dgm:t>
    </dgm:pt>
    <dgm:pt modelId="{DC25AD2C-BBE4-4390-AC7A-AE0960BF0A2A}" type="parTrans" cxnId="{75CE7AA9-0D62-433B-8941-19D9946C3AA4}">
      <dgm:prSet/>
      <dgm:spPr/>
      <dgm:t>
        <a:bodyPr/>
        <a:lstStyle/>
        <a:p>
          <a:endParaRPr lang="hr-HR" sz="3200"/>
        </a:p>
      </dgm:t>
    </dgm:pt>
    <dgm:pt modelId="{55EF37C8-547A-4597-91F4-0F2CACDDACAD}" type="sibTrans" cxnId="{75CE7AA9-0D62-433B-8941-19D9946C3AA4}">
      <dgm:prSet/>
      <dgm:spPr/>
      <dgm:t>
        <a:bodyPr/>
        <a:lstStyle/>
        <a:p>
          <a:endParaRPr lang="hr-HR" sz="3200"/>
        </a:p>
      </dgm:t>
    </dgm:pt>
    <dgm:pt modelId="{D69BE417-A7BC-47A0-A86F-D23FA4D0AAFA}">
      <dgm:prSet custT="1"/>
      <dgm:spPr/>
      <dgm:t>
        <a:bodyPr/>
        <a:lstStyle/>
        <a:p>
          <a:pPr rtl="0"/>
          <a:r>
            <a:rPr lang="hr-HR" sz="1600" b="1" i="1" dirty="0"/>
            <a:t>Istraživanje tržišta</a:t>
          </a:r>
          <a:endParaRPr lang="de-DE" sz="1600" b="1" i="1" dirty="0"/>
        </a:p>
      </dgm:t>
    </dgm:pt>
    <dgm:pt modelId="{3755ADD9-91D5-4520-9DBB-4BE3F56341C8}" type="parTrans" cxnId="{20149BFD-381E-4C59-8550-13178C657D47}">
      <dgm:prSet/>
      <dgm:spPr/>
      <dgm:t>
        <a:bodyPr/>
        <a:lstStyle/>
        <a:p>
          <a:endParaRPr lang="hr-HR" sz="3200"/>
        </a:p>
      </dgm:t>
    </dgm:pt>
    <dgm:pt modelId="{31B13BE8-C868-4980-9A40-A6C789336DC0}" type="sibTrans" cxnId="{20149BFD-381E-4C59-8550-13178C657D47}">
      <dgm:prSet/>
      <dgm:spPr/>
      <dgm:t>
        <a:bodyPr/>
        <a:lstStyle/>
        <a:p>
          <a:endParaRPr lang="hr-HR" sz="3200"/>
        </a:p>
      </dgm:t>
    </dgm:pt>
    <dgm:pt modelId="{D3970049-98AA-40B4-A356-BF0F21656E7B}">
      <dgm:prSet custT="1"/>
      <dgm:spPr/>
      <dgm:t>
        <a:bodyPr/>
        <a:lstStyle/>
        <a:p>
          <a:pPr rtl="0"/>
          <a:r>
            <a:rPr lang="hr-HR" sz="1400" dirty="0"/>
            <a:t>Primjenjuje se često kod</a:t>
          </a:r>
          <a:r>
            <a:rPr lang="de-DE" sz="1400" dirty="0"/>
            <a:t> </a:t>
          </a:r>
          <a:r>
            <a:rPr lang="hr-HR" sz="1400" b="1" i="1" dirty="0"/>
            <a:t>razvoja novih proizvoda</a:t>
          </a:r>
          <a:r>
            <a:rPr lang="de-DE" sz="1400" dirty="0"/>
            <a:t> </a:t>
          </a:r>
          <a:r>
            <a:rPr lang="hr-HR" sz="1400" dirty="0"/>
            <a:t>i kod </a:t>
          </a:r>
          <a:r>
            <a:rPr lang="hr-HR" sz="1400" b="1" i="1" dirty="0"/>
            <a:t>promocija</a:t>
          </a:r>
          <a:r>
            <a:rPr lang="de-DE" sz="1400" dirty="0"/>
            <a:t>, </a:t>
          </a:r>
          <a:endParaRPr lang="hr-HR" sz="1400" dirty="0"/>
        </a:p>
      </dgm:t>
    </dgm:pt>
    <dgm:pt modelId="{E0BA2F63-6F3C-4701-8FD8-A39556FDA346}" type="parTrans" cxnId="{2A128DC3-DAC9-4C28-87A4-D7679D5A8DE3}">
      <dgm:prSet/>
      <dgm:spPr/>
      <dgm:t>
        <a:bodyPr/>
        <a:lstStyle/>
        <a:p>
          <a:endParaRPr lang="hr-HR" sz="3200"/>
        </a:p>
      </dgm:t>
    </dgm:pt>
    <dgm:pt modelId="{E93F3B94-8C32-4363-B592-06BF819CC804}" type="sibTrans" cxnId="{2A128DC3-DAC9-4C28-87A4-D7679D5A8DE3}">
      <dgm:prSet/>
      <dgm:spPr/>
      <dgm:t>
        <a:bodyPr/>
        <a:lstStyle/>
        <a:p>
          <a:endParaRPr lang="hr-HR" sz="3200"/>
        </a:p>
      </dgm:t>
    </dgm:pt>
    <dgm:pt modelId="{E325490D-2870-4A77-96C6-E47EE7CC9128}">
      <dgm:prSet custT="1"/>
      <dgm:spPr/>
      <dgm:t>
        <a:bodyPr/>
        <a:lstStyle/>
        <a:p>
          <a:pPr rtl="0"/>
          <a:r>
            <a:rPr lang="hr-HR" sz="1400" dirty="0"/>
            <a:t>Preporuka - koristiti samo u kombinaciji s ostalim tehnikama</a:t>
          </a:r>
          <a:r>
            <a:rPr lang="de-DE" sz="1400" dirty="0"/>
            <a:t> </a:t>
          </a:r>
          <a:endParaRPr lang="hr-HR" sz="1400" dirty="0"/>
        </a:p>
      </dgm:t>
    </dgm:pt>
    <dgm:pt modelId="{077600BF-DFD9-419D-8055-BFEB2EF3141E}" type="parTrans" cxnId="{DA7F43D5-F74F-4932-8C9B-D6B5816D01E9}">
      <dgm:prSet/>
      <dgm:spPr/>
      <dgm:t>
        <a:bodyPr/>
        <a:lstStyle/>
        <a:p>
          <a:endParaRPr lang="hr-HR" sz="3200"/>
        </a:p>
      </dgm:t>
    </dgm:pt>
    <dgm:pt modelId="{9040279B-1765-47D4-8DE5-D4878547AFD2}" type="sibTrans" cxnId="{DA7F43D5-F74F-4932-8C9B-D6B5816D01E9}">
      <dgm:prSet/>
      <dgm:spPr/>
      <dgm:t>
        <a:bodyPr/>
        <a:lstStyle/>
        <a:p>
          <a:endParaRPr lang="hr-HR" sz="3200"/>
        </a:p>
      </dgm:t>
    </dgm:pt>
    <dgm:pt modelId="{4B3FBADE-B738-411A-A00C-C972EB33D9EC}">
      <dgm:prSet custT="1"/>
      <dgm:spPr/>
      <dgm:t>
        <a:bodyPr/>
        <a:lstStyle/>
        <a:p>
          <a:pPr rtl="0"/>
          <a:r>
            <a:rPr lang="hr-HR" sz="1400" dirty="0"/>
            <a:t>pouzdani rezultati</a:t>
          </a:r>
          <a:r>
            <a:rPr lang="de-DE" sz="1400" dirty="0"/>
            <a:t> </a:t>
          </a:r>
          <a:r>
            <a:rPr lang="hr-HR" sz="1400" dirty="0"/>
            <a:t>kod većih ciljnih grupa</a:t>
          </a:r>
          <a:r>
            <a:rPr lang="de-DE" sz="1400" dirty="0"/>
            <a:t> </a:t>
          </a:r>
          <a:r>
            <a:rPr lang="hr-HR" sz="1400" dirty="0"/>
            <a:t>(klijenata) </a:t>
          </a:r>
        </a:p>
      </dgm:t>
    </dgm:pt>
    <dgm:pt modelId="{18AD6C77-0EDC-42DE-BEAD-66110E8B604B}" type="parTrans" cxnId="{66BB1DEE-F392-485D-890D-7A24F1EE673D}">
      <dgm:prSet/>
      <dgm:spPr/>
      <dgm:t>
        <a:bodyPr/>
        <a:lstStyle/>
        <a:p>
          <a:endParaRPr lang="hr-HR" sz="3200"/>
        </a:p>
      </dgm:t>
    </dgm:pt>
    <dgm:pt modelId="{F76753C4-D3DC-46BB-A1A2-99A13A0E95B7}" type="sibTrans" cxnId="{66BB1DEE-F392-485D-890D-7A24F1EE673D}">
      <dgm:prSet/>
      <dgm:spPr/>
      <dgm:t>
        <a:bodyPr/>
        <a:lstStyle/>
        <a:p>
          <a:endParaRPr lang="hr-HR" sz="3200"/>
        </a:p>
      </dgm:t>
    </dgm:pt>
    <dgm:pt modelId="{1E684D2F-5829-4131-B3F3-FD1E44144F36}">
      <dgm:prSet custT="1"/>
      <dgm:spPr/>
      <dgm:t>
        <a:bodyPr/>
        <a:lstStyle/>
        <a:p>
          <a:pPr rtl="0"/>
          <a:r>
            <a:rPr lang="hr-HR" sz="1600" b="1" i="1" dirty="0"/>
            <a:t>Povijesna analogija</a:t>
          </a:r>
          <a:r>
            <a:rPr lang="hr-HR" sz="1600" dirty="0"/>
            <a:t> </a:t>
          </a:r>
          <a:endParaRPr lang="de-DE" sz="1600" b="1" i="1" dirty="0"/>
        </a:p>
      </dgm:t>
    </dgm:pt>
    <dgm:pt modelId="{D093D3C5-990B-4707-9682-1255662D8010}" type="parTrans" cxnId="{AB95CF1C-7A8F-4FBA-AAD3-7EFEBEB1E6D3}">
      <dgm:prSet/>
      <dgm:spPr/>
      <dgm:t>
        <a:bodyPr/>
        <a:lstStyle/>
        <a:p>
          <a:endParaRPr lang="hr-HR" sz="3200"/>
        </a:p>
      </dgm:t>
    </dgm:pt>
    <dgm:pt modelId="{7ACDC66E-E572-47BC-98FB-607A584AAB9A}" type="sibTrans" cxnId="{AB95CF1C-7A8F-4FBA-AAD3-7EFEBEB1E6D3}">
      <dgm:prSet/>
      <dgm:spPr/>
      <dgm:t>
        <a:bodyPr/>
        <a:lstStyle/>
        <a:p>
          <a:endParaRPr lang="hr-HR" sz="3200"/>
        </a:p>
      </dgm:t>
    </dgm:pt>
    <dgm:pt modelId="{48CD4419-ABC1-4584-80F3-EDFC51A7D731}">
      <dgm:prSet custT="1"/>
      <dgm:spPr/>
      <dgm:t>
        <a:bodyPr/>
        <a:lstStyle/>
        <a:p>
          <a:pPr rtl="0"/>
          <a:r>
            <a:rPr lang="hr-HR" sz="1400" dirty="0"/>
            <a:t>Određena ciljna grupa izrazi svoje mišljenje po pitanju potrošnje proizvoda i usluga</a:t>
          </a:r>
        </a:p>
      </dgm:t>
    </dgm:pt>
    <dgm:pt modelId="{93382248-0C8C-4E65-ABC8-234FD29C5E19}" type="parTrans" cxnId="{CFE33089-87FF-40D8-9250-9A6548419647}">
      <dgm:prSet/>
      <dgm:spPr/>
      <dgm:t>
        <a:bodyPr/>
        <a:lstStyle/>
        <a:p>
          <a:endParaRPr lang="hr-HR" sz="3200"/>
        </a:p>
      </dgm:t>
    </dgm:pt>
    <dgm:pt modelId="{ACBD944E-6ED2-4A97-962F-59A824D5C195}" type="sibTrans" cxnId="{CFE33089-87FF-40D8-9250-9A6548419647}">
      <dgm:prSet/>
      <dgm:spPr/>
      <dgm:t>
        <a:bodyPr/>
        <a:lstStyle/>
        <a:p>
          <a:endParaRPr lang="hr-HR" sz="3200"/>
        </a:p>
      </dgm:t>
    </dgm:pt>
    <dgm:pt modelId="{B7304A52-1BD4-4529-B42A-208CE7E19D84}">
      <dgm:prSet custT="1"/>
      <dgm:spPr/>
      <dgm:t>
        <a:bodyPr/>
        <a:lstStyle/>
        <a:p>
          <a:pPr rtl="0"/>
          <a:r>
            <a:rPr lang="hr-HR" sz="1400"/>
            <a:t>Grupe se mogu sastojati od</a:t>
          </a:r>
          <a:r>
            <a:rPr lang="de-DE" sz="1400"/>
            <a:t> </a:t>
          </a:r>
          <a:r>
            <a:rPr lang="hr-HR" sz="1400" b="1" i="1"/>
            <a:t>poslovnih savjetnika</a:t>
          </a:r>
          <a:r>
            <a:rPr lang="de-DE" sz="1400" b="1" i="1"/>
            <a:t>, </a:t>
          </a:r>
          <a:r>
            <a:rPr lang="hr-HR" sz="1400" b="1" i="1"/>
            <a:t>grupe potrošača</a:t>
          </a:r>
          <a:r>
            <a:rPr lang="de-DE" sz="1400"/>
            <a:t> </a:t>
          </a:r>
          <a:r>
            <a:rPr lang="hr-HR" sz="1400"/>
            <a:t>itd</a:t>
          </a:r>
          <a:r>
            <a:rPr lang="de-DE" sz="1400"/>
            <a:t>.</a:t>
          </a:r>
          <a:endParaRPr lang="hr-HR" sz="1400" dirty="0"/>
        </a:p>
      </dgm:t>
    </dgm:pt>
    <dgm:pt modelId="{637DE106-7A31-4CF5-97E9-D5C49C5A0422}" type="parTrans" cxnId="{A7DFE78B-B04E-454F-9436-8A43657123E8}">
      <dgm:prSet/>
      <dgm:spPr/>
      <dgm:t>
        <a:bodyPr/>
        <a:lstStyle/>
        <a:p>
          <a:endParaRPr lang="hr-HR" sz="3200"/>
        </a:p>
      </dgm:t>
    </dgm:pt>
    <dgm:pt modelId="{207D8E40-C4A7-43FE-A5DB-CB4524BF0EF7}" type="sibTrans" cxnId="{A7DFE78B-B04E-454F-9436-8A43657123E8}">
      <dgm:prSet/>
      <dgm:spPr/>
      <dgm:t>
        <a:bodyPr/>
        <a:lstStyle/>
        <a:p>
          <a:endParaRPr lang="hr-HR" sz="3200"/>
        </a:p>
      </dgm:t>
    </dgm:pt>
    <dgm:pt modelId="{9D6DFB6E-7A2B-4B09-8D22-2CEAAFACCEC2}">
      <dgm:prSet custT="1"/>
      <dgm:spPr/>
      <dgm:t>
        <a:bodyPr/>
        <a:lstStyle/>
        <a:p>
          <a:r>
            <a:rPr lang="hr-HR" sz="1400" b="1" dirty="0"/>
            <a:t>Uspoređuju</a:t>
          </a:r>
          <a:r>
            <a:rPr lang="hr-HR" sz="1400" dirty="0"/>
            <a:t> se </a:t>
          </a:r>
          <a:r>
            <a:rPr lang="hr-HR" sz="1400" b="1" dirty="0"/>
            <a:t>prodaja</a:t>
          </a:r>
          <a:r>
            <a:rPr lang="hr-HR" sz="1400" dirty="0"/>
            <a:t> nekog </a:t>
          </a:r>
          <a:r>
            <a:rPr lang="hr-HR" sz="1400" b="1" dirty="0"/>
            <a:t>novog proizvoda </a:t>
          </a:r>
          <a:r>
            <a:rPr lang="hr-HR" sz="1400" dirty="0"/>
            <a:t>s </a:t>
          </a:r>
          <a:r>
            <a:rPr lang="hr-HR" sz="1400" b="0" dirty="0"/>
            <a:t>prodajom</a:t>
          </a:r>
          <a:r>
            <a:rPr lang="hr-HR" sz="1400" b="1" dirty="0"/>
            <a:t> sličnog proizvoda </a:t>
          </a:r>
          <a:r>
            <a:rPr lang="hr-HR" sz="1400" dirty="0"/>
            <a:t>koja mu je prethodila</a:t>
          </a:r>
        </a:p>
      </dgm:t>
    </dgm:pt>
    <dgm:pt modelId="{6FE53560-1B5F-43A5-9596-2A4E0601A8A7}" type="parTrans" cxnId="{32A69B64-602C-4D5E-8BE7-F7CDB0BC184D}">
      <dgm:prSet/>
      <dgm:spPr/>
      <dgm:t>
        <a:bodyPr/>
        <a:lstStyle/>
        <a:p>
          <a:endParaRPr lang="hr-HR" sz="3200"/>
        </a:p>
      </dgm:t>
    </dgm:pt>
    <dgm:pt modelId="{B3FFE66C-B601-4AE0-9629-2388CCC5E185}" type="sibTrans" cxnId="{32A69B64-602C-4D5E-8BE7-F7CDB0BC184D}">
      <dgm:prSet/>
      <dgm:spPr/>
      <dgm:t>
        <a:bodyPr/>
        <a:lstStyle/>
        <a:p>
          <a:endParaRPr lang="hr-HR" sz="3200"/>
        </a:p>
      </dgm:t>
    </dgm:pt>
    <dgm:pt modelId="{2017C298-1646-4E22-8D66-BD66B478D310}">
      <dgm:prSet custT="1"/>
      <dgm:spPr/>
      <dgm:t>
        <a:bodyPr/>
        <a:lstStyle/>
        <a:p>
          <a:r>
            <a:rPr lang="hr-HR" sz="1400"/>
            <a:t>Pretpostavlja se</a:t>
          </a:r>
          <a:r>
            <a:rPr lang="de-DE" sz="1400"/>
            <a:t>, da</a:t>
          </a:r>
          <a:r>
            <a:rPr lang="hr-HR" sz="1400"/>
            <a:t> se obrazac prodaje proizvoda prethodnika</a:t>
          </a:r>
          <a:r>
            <a:rPr lang="de-DE" sz="1400"/>
            <a:t> </a:t>
          </a:r>
          <a:r>
            <a:rPr lang="hr-HR" sz="1400"/>
            <a:t>može prenijeti na novi proizvod</a:t>
          </a:r>
          <a:endParaRPr lang="de-DE" sz="1400" dirty="0"/>
        </a:p>
      </dgm:t>
    </dgm:pt>
    <dgm:pt modelId="{A894EE8E-A87B-4BD5-887C-36E3206796DA}" type="parTrans" cxnId="{8B87ECC2-3C9D-40B0-B3DE-EBE4D5EFCADD}">
      <dgm:prSet/>
      <dgm:spPr/>
      <dgm:t>
        <a:bodyPr/>
        <a:lstStyle/>
        <a:p>
          <a:endParaRPr lang="hr-HR" sz="3200"/>
        </a:p>
      </dgm:t>
    </dgm:pt>
    <dgm:pt modelId="{91F8703D-A1DA-4355-9822-E0F8CDB9DA17}" type="sibTrans" cxnId="{8B87ECC2-3C9D-40B0-B3DE-EBE4D5EFCADD}">
      <dgm:prSet/>
      <dgm:spPr/>
      <dgm:t>
        <a:bodyPr/>
        <a:lstStyle/>
        <a:p>
          <a:endParaRPr lang="hr-HR" sz="3200"/>
        </a:p>
      </dgm:t>
    </dgm:pt>
    <dgm:pt modelId="{7E550E3E-22B4-433A-B345-1AC8EB265760}">
      <dgm:prSet custT="1"/>
      <dgm:spPr/>
      <dgm:t>
        <a:bodyPr/>
        <a:lstStyle/>
        <a:p>
          <a:pPr rtl="0"/>
          <a:r>
            <a:rPr lang="de-DE" sz="1600" b="1" i="1" dirty="0"/>
            <a:t>Fokus</a:t>
          </a:r>
          <a:r>
            <a:rPr lang="hr-HR" sz="1600" b="1" i="1" dirty="0"/>
            <a:t> grupe:</a:t>
          </a:r>
          <a:r>
            <a:rPr lang="hr-HR" sz="1600" dirty="0"/>
            <a:t> </a:t>
          </a:r>
        </a:p>
      </dgm:t>
    </dgm:pt>
    <dgm:pt modelId="{F367A9F8-078A-4DCA-86A4-AEDED34548B6}" type="sibTrans" cxnId="{5C3A0F8C-CE8A-47E4-BFEF-71271208FB86}">
      <dgm:prSet/>
      <dgm:spPr/>
      <dgm:t>
        <a:bodyPr/>
        <a:lstStyle/>
        <a:p>
          <a:endParaRPr lang="hr-HR" sz="3200"/>
        </a:p>
      </dgm:t>
    </dgm:pt>
    <dgm:pt modelId="{EDB823B8-011D-43D3-8032-1E0C2BD7D7E5}" type="parTrans" cxnId="{5C3A0F8C-CE8A-47E4-BFEF-71271208FB86}">
      <dgm:prSet/>
      <dgm:spPr/>
      <dgm:t>
        <a:bodyPr/>
        <a:lstStyle/>
        <a:p>
          <a:endParaRPr lang="hr-HR" sz="3200"/>
        </a:p>
      </dgm:t>
    </dgm:pt>
    <dgm:pt modelId="{892CA136-5C88-4350-AFD2-941C65BFCB88}">
      <dgm:prSet custT="1"/>
      <dgm:spPr/>
      <dgm:t>
        <a:bodyPr/>
        <a:lstStyle/>
        <a:p>
          <a:pPr rtl="0"/>
          <a:r>
            <a:rPr lang="hr-HR" sz="1600" b="1" i="1" dirty="0" err="1"/>
            <a:t>Delphi</a:t>
          </a:r>
          <a:r>
            <a:rPr lang="hr-HR" sz="1600" b="1" i="1" dirty="0"/>
            <a:t> metoda</a:t>
          </a:r>
          <a:endParaRPr lang="hr-HR" sz="1600" dirty="0"/>
        </a:p>
      </dgm:t>
    </dgm:pt>
    <dgm:pt modelId="{BE029C84-19ED-4DD7-95BD-D1E5DA72E61D}" type="parTrans" cxnId="{36F79C15-0478-4ECF-B31D-10F74FF598C7}">
      <dgm:prSet/>
      <dgm:spPr/>
      <dgm:t>
        <a:bodyPr/>
        <a:lstStyle/>
        <a:p>
          <a:endParaRPr lang="hr-HR" sz="3200"/>
        </a:p>
      </dgm:t>
    </dgm:pt>
    <dgm:pt modelId="{559F8361-FD62-48BA-BBFE-F10BFD44A337}" type="sibTrans" cxnId="{36F79C15-0478-4ECF-B31D-10F74FF598C7}">
      <dgm:prSet/>
      <dgm:spPr/>
      <dgm:t>
        <a:bodyPr/>
        <a:lstStyle/>
        <a:p>
          <a:endParaRPr lang="hr-HR" sz="3200"/>
        </a:p>
      </dgm:t>
    </dgm:pt>
    <dgm:pt modelId="{2C47E034-4E54-4B97-8B9A-9785275E388D}">
      <dgm:prSet custT="1"/>
      <dgm:spPr/>
      <dgm:t>
        <a:bodyPr/>
        <a:lstStyle/>
        <a:p>
          <a:pPr rtl="0"/>
          <a:r>
            <a:rPr lang="hr-HR" sz="1400" dirty="0"/>
            <a:t>Temelji se na stručnom znanju i procjeni male i anonimne grupe stručnjaka</a:t>
          </a:r>
          <a:r>
            <a:rPr lang="de-DE" sz="1400" dirty="0"/>
            <a:t>. </a:t>
          </a:r>
          <a:endParaRPr lang="hr-HR" sz="1400" dirty="0"/>
        </a:p>
      </dgm:t>
    </dgm:pt>
    <dgm:pt modelId="{AC95730F-FA64-4AD2-9618-1FB4F561F7AA}" type="parTrans" cxnId="{FA86252F-988C-4F82-B612-DE93A872628C}">
      <dgm:prSet/>
      <dgm:spPr/>
      <dgm:t>
        <a:bodyPr/>
        <a:lstStyle/>
        <a:p>
          <a:endParaRPr lang="hr-HR" sz="3200"/>
        </a:p>
      </dgm:t>
    </dgm:pt>
    <dgm:pt modelId="{44027753-5718-4A8C-959E-EEBE8531BB3F}" type="sibTrans" cxnId="{FA86252F-988C-4F82-B612-DE93A872628C}">
      <dgm:prSet/>
      <dgm:spPr/>
      <dgm:t>
        <a:bodyPr/>
        <a:lstStyle/>
        <a:p>
          <a:endParaRPr lang="hr-HR" sz="3200"/>
        </a:p>
      </dgm:t>
    </dgm:pt>
    <dgm:pt modelId="{340509BB-BE86-4240-906B-2715BF2E25F8}">
      <dgm:prSet custT="1"/>
      <dgm:spPr/>
      <dgm:t>
        <a:bodyPr/>
        <a:lstStyle/>
        <a:p>
          <a:pPr rtl="0"/>
          <a:r>
            <a:rPr lang="hr-HR" sz="1400" dirty="0"/>
            <a:t>Odgovori se analiziraju odvojeno i </a:t>
          </a:r>
          <a:r>
            <a:rPr lang="hr-HR" sz="1400" b="0" i="0" dirty="0"/>
            <a:t>pronalaze se točke u kojima se </a:t>
          </a:r>
          <a:r>
            <a:rPr lang="hr-HR" sz="1400" b="0" i="0" dirty="0" smtClean="0"/>
            <a:t>slažu </a:t>
          </a:r>
          <a:r>
            <a:rPr lang="hr-HR" sz="1400" b="0" i="0" dirty="0"/>
            <a:t>ili im se mišljenja razilaze</a:t>
          </a:r>
          <a:endParaRPr lang="hr-HR" sz="1400" dirty="0"/>
        </a:p>
      </dgm:t>
    </dgm:pt>
    <dgm:pt modelId="{8AB36BE2-8D09-4B62-86AF-E98AD570C1A5}" type="parTrans" cxnId="{935A146F-5B1A-4371-BFCE-C76CC0B399C2}">
      <dgm:prSet/>
      <dgm:spPr/>
      <dgm:t>
        <a:bodyPr/>
        <a:lstStyle/>
        <a:p>
          <a:endParaRPr lang="hr-HR" sz="3200"/>
        </a:p>
      </dgm:t>
    </dgm:pt>
    <dgm:pt modelId="{E6775F02-48EF-4FE7-B4B5-7DCBF3E85FBA}" type="sibTrans" cxnId="{935A146F-5B1A-4371-BFCE-C76CC0B399C2}">
      <dgm:prSet/>
      <dgm:spPr/>
      <dgm:t>
        <a:bodyPr/>
        <a:lstStyle/>
        <a:p>
          <a:endParaRPr lang="hr-HR" sz="3200"/>
        </a:p>
      </dgm:t>
    </dgm:pt>
    <dgm:pt modelId="{9135F96B-7776-4610-845B-1853117EB000}">
      <dgm:prSet custT="1"/>
      <dgm:spPr/>
      <dgm:t>
        <a:bodyPr/>
        <a:lstStyle/>
        <a:p>
          <a:pPr rtl="0"/>
          <a:r>
            <a:rPr lang="vi-VN" sz="1400" b="0" i="0"/>
            <a:t>Sljedeći korak je predstavljanje sažetaka i zaključaka anketa sudionicima, također anonimno</a:t>
          </a:r>
          <a:endParaRPr lang="hr-HR" sz="1400" dirty="0"/>
        </a:p>
      </dgm:t>
    </dgm:pt>
    <dgm:pt modelId="{F005EB55-0D4C-42E1-A687-1DCFE86EB7EA}" type="parTrans" cxnId="{DA234DD1-DBC6-4B69-8BCF-FA87673DE8EB}">
      <dgm:prSet/>
      <dgm:spPr/>
      <dgm:t>
        <a:bodyPr/>
        <a:lstStyle/>
        <a:p>
          <a:endParaRPr lang="hr-HR" sz="3200"/>
        </a:p>
      </dgm:t>
    </dgm:pt>
    <dgm:pt modelId="{38384B44-E540-405F-B3C2-5BA3463314D3}" type="sibTrans" cxnId="{DA234DD1-DBC6-4B69-8BCF-FA87673DE8EB}">
      <dgm:prSet/>
      <dgm:spPr/>
      <dgm:t>
        <a:bodyPr/>
        <a:lstStyle/>
        <a:p>
          <a:endParaRPr lang="hr-HR" sz="3200"/>
        </a:p>
      </dgm:t>
    </dgm:pt>
    <dgm:pt modelId="{8A912B75-917B-4F03-BEDA-03D36826B420}">
      <dgm:prSet custT="1"/>
      <dgm:spPr/>
      <dgm:t>
        <a:bodyPr/>
        <a:lstStyle/>
        <a:p>
          <a:pPr rtl="0"/>
          <a:r>
            <a:rPr lang="hr-HR" sz="1400" dirty="0"/>
            <a:t>metoda koja se temelji na konceptu pitanja kupca ili osobe koja je najbliža krajnjem potrošaču, kao što je prodajna osoba, svaki član prodajne </a:t>
          </a:r>
          <a:r>
            <a:rPr lang="hr-HR" sz="1400" dirty="0" smtClean="0"/>
            <a:t>sile izvještava </a:t>
          </a:r>
          <a:r>
            <a:rPr lang="hr-HR" sz="1400" dirty="0"/>
            <a:t>o trendovima svoje regije, sve dok cijela prognoza nije Izgrađena, </a:t>
          </a:r>
          <a:endParaRPr lang="hr-HR" sz="1600" dirty="0"/>
        </a:p>
      </dgm:t>
    </dgm:pt>
    <dgm:pt modelId="{3767B9B6-6AA1-4C77-80CB-85754DC68415}" type="parTrans" cxnId="{F98BDE7E-CD64-4127-AC4E-2CCFCD465F5A}">
      <dgm:prSet/>
      <dgm:spPr/>
      <dgm:t>
        <a:bodyPr/>
        <a:lstStyle/>
        <a:p>
          <a:endParaRPr lang="hr-HR" sz="2000"/>
        </a:p>
      </dgm:t>
    </dgm:pt>
    <dgm:pt modelId="{37F91636-1C43-4BB0-BAAC-D9BCE5813440}" type="sibTrans" cxnId="{F98BDE7E-CD64-4127-AC4E-2CCFCD465F5A}">
      <dgm:prSet/>
      <dgm:spPr/>
      <dgm:t>
        <a:bodyPr/>
        <a:lstStyle/>
        <a:p>
          <a:endParaRPr lang="hr-HR" sz="2000"/>
        </a:p>
      </dgm:t>
    </dgm:pt>
    <dgm:pt modelId="{666523C0-2594-45F5-A5EB-AA2B61B6FD62}">
      <dgm:prSet custT="1"/>
      <dgm:spPr/>
      <dgm:t>
        <a:bodyPr/>
        <a:lstStyle/>
        <a:p>
          <a:pPr rtl="0"/>
          <a:r>
            <a:rPr lang="hr-HR" sz="1600" b="1" dirty="0"/>
            <a:t>Zbroj pojedinačnih mišljenja</a:t>
          </a:r>
          <a:endParaRPr lang="hr-HR" sz="1800" dirty="0"/>
        </a:p>
      </dgm:t>
    </dgm:pt>
    <dgm:pt modelId="{9BECECEA-5236-4C9E-84AF-CAC52EBCCFC3}" type="parTrans" cxnId="{EFE4982E-1B10-4AEA-8CB5-D93DD368DE10}">
      <dgm:prSet/>
      <dgm:spPr/>
      <dgm:t>
        <a:bodyPr/>
        <a:lstStyle/>
        <a:p>
          <a:endParaRPr lang="hr-HR" sz="2000"/>
        </a:p>
      </dgm:t>
    </dgm:pt>
    <dgm:pt modelId="{A0092CE8-14C7-4FAA-BAF3-1C8F5135D8F8}" type="sibTrans" cxnId="{EFE4982E-1B10-4AEA-8CB5-D93DD368DE10}">
      <dgm:prSet/>
      <dgm:spPr/>
      <dgm:t>
        <a:bodyPr/>
        <a:lstStyle/>
        <a:p>
          <a:endParaRPr lang="hr-HR" sz="2000"/>
        </a:p>
      </dgm:t>
    </dgm:pt>
    <dgm:pt modelId="{F32158C8-EB50-49D6-809C-8E27A31F7917}">
      <dgm:prSet custT="1"/>
      <dgm:spPr/>
      <dgm:t>
        <a:bodyPr/>
        <a:lstStyle/>
        <a:p>
          <a:pPr rtl="0"/>
          <a:r>
            <a:rPr lang="hr-HR" sz="1400" dirty="0"/>
            <a:t>Stručnjaci u tom području predstavljaju svoje gledište u pogledu budućih trendova i</a:t>
          </a:r>
          <a:r>
            <a:rPr lang="de-DE" sz="1400" dirty="0"/>
            <a:t> </a:t>
          </a:r>
          <a:r>
            <a:rPr lang="hr-HR" sz="1400" dirty="0"/>
            <a:t>vjerojatnih razvoja </a:t>
          </a:r>
          <a:endParaRPr lang="hr-HR" sz="2000" dirty="0"/>
        </a:p>
      </dgm:t>
    </dgm:pt>
    <dgm:pt modelId="{3068DCA3-8F4A-474B-9EF1-E43B1BC19850}" type="parTrans" cxnId="{B1243B42-0F05-44FC-801A-A46EADE48626}">
      <dgm:prSet/>
      <dgm:spPr/>
      <dgm:t>
        <a:bodyPr/>
        <a:lstStyle/>
        <a:p>
          <a:endParaRPr lang="hr-HR" sz="2000"/>
        </a:p>
      </dgm:t>
    </dgm:pt>
    <dgm:pt modelId="{5CE4A3B8-766F-4057-8749-A7878463EE84}" type="sibTrans" cxnId="{B1243B42-0F05-44FC-801A-A46EADE48626}">
      <dgm:prSet/>
      <dgm:spPr/>
      <dgm:t>
        <a:bodyPr/>
        <a:lstStyle/>
        <a:p>
          <a:endParaRPr lang="hr-HR" sz="2000"/>
        </a:p>
      </dgm:t>
    </dgm:pt>
    <dgm:pt modelId="{C41C9245-BE3A-4462-81D2-E106641978BB}" type="pres">
      <dgm:prSet presAssocID="{09AD5A5C-778C-41DE-B30E-3C73607D5CF0}" presName="linear" presStyleCnt="0">
        <dgm:presLayoutVars>
          <dgm:dir/>
          <dgm:resizeHandles val="exact"/>
        </dgm:presLayoutVars>
      </dgm:prSet>
      <dgm:spPr/>
      <dgm:t>
        <a:bodyPr/>
        <a:lstStyle/>
        <a:p>
          <a:endParaRPr lang="en-US"/>
        </a:p>
      </dgm:t>
    </dgm:pt>
    <dgm:pt modelId="{4882C489-5D77-4DC3-9510-4F9459D86595}" type="pres">
      <dgm:prSet presAssocID="{6F958721-C117-4736-ABE0-65FD19A5294A}" presName="comp" presStyleCnt="0"/>
      <dgm:spPr/>
    </dgm:pt>
    <dgm:pt modelId="{2B5E49AE-AC70-468B-9388-74404C7FCBDA}" type="pres">
      <dgm:prSet presAssocID="{6F958721-C117-4736-ABE0-65FD19A5294A}" presName="box" presStyleLbl="node1" presStyleIdx="0" presStyleCnt="6"/>
      <dgm:spPr/>
      <dgm:t>
        <a:bodyPr/>
        <a:lstStyle/>
        <a:p>
          <a:endParaRPr lang="en-US"/>
        </a:p>
      </dgm:t>
    </dgm:pt>
    <dgm:pt modelId="{6E3AB9F4-E444-4247-BB06-329069CBA121}" type="pres">
      <dgm:prSet presAssocID="{6F958721-C117-4736-ABE0-65FD19A5294A}" presName="img" presStyleLbl="fgImgPlace1" presStyleIdx="0" presStyleCnt="6"/>
      <dgm:spPr>
        <a:blipFill rotWithShape="0">
          <a:blip xmlns:r="http://schemas.openxmlformats.org/officeDocument/2006/relationships" r:embed="rId1"/>
          <a:stretch>
            <a:fillRect/>
          </a:stretch>
        </a:blipFill>
      </dgm:spPr>
    </dgm:pt>
    <dgm:pt modelId="{F61F6C9C-E5D5-42EB-847F-BF2B4B0B260C}" type="pres">
      <dgm:prSet presAssocID="{6F958721-C117-4736-ABE0-65FD19A5294A}" presName="text" presStyleLbl="node1" presStyleIdx="0" presStyleCnt="6">
        <dgm:presLayoutVars>
          <dgm:bulletEnabled val="1"/>
        </dgm:presLayoutVars>
      </dgm:prSet>
      <dgm:spPr/>
      <dgm:t>
        <a:bodyPr/>
        <a:lstStyle/>
        <a:p>
          <a:endParaRPr lang="en-US"/>
        </a:p>
      </dgm:t>
    </dgm:pt>
    <dgm:pt modelId="{6B62042F-5D9E-42A6-9DF7-8AEACD9B68DE}" type="pres">
      <dgm:prSet presAssocID="{AFB8F266-DC23-4165-9C53-302A423D8DFA}" presName="spacer" presStyleCnt="0"/>
      <dgm:spPr/>
    </dgm:pt>
    <dgm:pt modelId="{0A3B04C8-7C81-4FE8-9523-368524126537}" type="pres">
      <dgm:prSet presAssocID="{666523C0-2594-45F5-A5EB-AA2B61B6FD62}" presName="comp" presStyleCnt="0"/>
      <dgm:spPr/>
    </dgm:pt>
    <dgm:pt modelId="{E7DA7D7A-5878-46C1-9719-2592F6F9E8B0}" type="pres">
      <dgm:prSet presAssocID="{666523C0-2594-45F5-A5EB-AA2B61B6FD62}" presName="box" presStyleLbl="node1" presStyleIdx="1" presStyleCnt="6"/>
      <dgm:spPr/>
      <dgm:t>
        <a:bodyPr/>
        <a:lstStyle/>
        <a:p>
          <a:endParaRPr lang="en-US"/>
        </a:p>
      </dgm:t>
    </dgm:pt>
    <dgm:pt modelId="{65524A49-3438-4AEC-9AAA-8E81BF558ECD}" type="pres">
      <dgm:prSet presAssocID="{666523C0-2594-45F5-A5EB-AA2B61B6FD62}" presName="img" presStyleLbl="fgImgPlace1" presStyleIdx="1" presStyleCnt="6"/>
      <dgm:spPr>
        <a:blipFill rotWithShape="1">
          <a:blip xmlns:r="http://schemas.openxmlformats.org/officeDocument/2006/relationships" r:embed="rId2"/>
          <a:srcRect/>
          <a:stretch>
            <a:fillRect t="-12000" b="-12000"/>
          </a:stretch>
        </a:blipFill>
      </dgm:spPr>
    </dgm:pt>
    <dgm:pt modelId="{F0E17592-5FBE-4C36-9AF3-95D64B8F34DE}" type="pres">
      <dgm:prSet presAssocID="{666523C0-2594-45F5-A5EB-AA2B61B6FD62}" presName="text" presStyleLbl="node1" presStyleIdx="1" presStyleCnt="6">
        <dgm:presLayoutVars>
          <dgm:bulletEnabled val="1"/>
        </dgm:presLayoutVars>
      </dgm:prSet>
      <dgm:spPr/>
      <dgm:t>
        <a:bodyPr/>
        <a:lstStyle/>
        <a:p>
          <a:endParaRPr lang="en-US"/>
        </a:p>
      </dgm:t>
    </dgm:pt>
    <dgm:pt modelId="{C51526A5-77E8-4982-9B0B-D6C2B7758465}" type="pres">
      <dgm:prSet presAssocID="{A0092CE8-14C7-4FAA-BAF3-1C8F5135D8F8}" presName="spacer" presStyleCnt="0"/>
      <dgm:spPr/>
    </dgm:pt>
    <dgm:pt modelId="{C5D6CCC9-0E6D-4D97-BED6-1ED5AB54A727}" type="pres">
      <dgm:prSet presAssocID="{D69BE417-A7BC-47A0-A86F-D23FA4D0AAFA}" presName="comp" presStyleCnt="0"/>
      <dgm:spPr/>
    </dgm:pt>
    <dgm:pt modelId="{65F9573A-3BE0-4673-9BE8-A54A5BB5DC56}" type="pres">
      <dgm:prSet presAssocID="{D69BE417-A7BC-47A0-A86F-D23FA4D0AAFA}" presName="box" presStyleLbl="node1" presStyleIdx="2" presStyleCnt="6"/>
      <dgm:spPr/>
      <dgm:t>
        <a:bodyPr/>
        <a:lstStyle/>
        <a:p>
          <a:endParaRPr lang="en-US"/>
        </a:p>
      </dgm:t>
    </dgm:pt>
    <dgm:pt modelId="{41177E85-2927-472A-AF64-F2799C6A29E0}" type="pres">
      <dgm:prSet presAssocID="{D69BE417-A7BC-47A0-A86F-D23FA4D0AAFA}" presName="img" presStyleLbl="fgImgPlace1" presStyleIdx="2" presStyleCnt="6"/>
      <dgm:spPr>
        <a:blipFill rotWithShape="0">
          <a:blip xmlns:r="http://schemas.openxmlformats.org/officeDocument/2006/relationships" r:embed="rId3"/>
          <a:stretch>
            <a:fillRect/>
          </a:stretch>
        </a:blipFill>
      </dgm:spPr>
    </dgm:pt>
    <dgm:pt modelId="{1E61F19E-9EA8-403E-898F-31E7849798E6}" type="pres">
      <dgm:prSet presAssocID="{D69BE417-A7BC-47A0-A86F-D23FA4D0AAFA}" presName="text" presStyleLbl="node1" presStyleIdx="2" presStyleCnt="6">
        <dgm:presLayoutVars>
          <dgm:bulletEnabled val="1"/>
        </dgm:presLayoutVars>
      </dgm:prSet>
      <dgm:spPr/>
      <dgm:t>
        <a:bodyPr/>
        <a:lstStyle/>
        <a:p>
          <a:endParaRPr lang="en-US"/>
        </a:p>
      </dgm:t>
    </dgm:pt>
    <dgm:pt modelId="{E93E9D83-5489-4CD7-8285-2FD5A156CE20}" type="pres">
      <dgm:prSet presAssocID="{31B13BE8-C868-4980-9A40-A6C789336DC0}" presName="spacer" presStyleCnt="0"/>
      <dgm:spPr/>
    </dgm:pt>
    <dgm:pt modelId="{E03140CE-734A-4131-8A0B-4A60A56DE0BA}" type="pres">
      <dgm:prSet presAssocID="{1E684D2F-5829-4131-B3F3-FD1E44144F36}" presName="comp" presStyleCnt="0"/>
      <dgm:spPr/>
    </dgm:pt>
    <dgm:pt modelId="{A5095A2C-0EEC-4A47-8396-EB6FB355CA46}" type="pres">
      <dgm:prSet presAssocID="{1E684D2F-5829-4131-B3F3-FD1E44144F36}" presName="box" presStyleLbl="node1" presStyleIdx="3" presStyleCnt="6"/>
      <dgm:spPr/>
      <dgm:t>
        <a:bodyPr/>
        <a:lstStyle/>
        <a:p>
          <a:endParaRPr lang="en-US"/>
        </a:p>
      </dgm:t>
    </dgm:pt>
    <dgm:pt modelId="{1BEF7B1E-3F6A-41CD-A834-08E90A007B67}" type="pres">
      <dgm:prSet presAssocID="{1E684D2F-5829-4131-B3F3-FD1E44144F36}" presName="img" presStyleLbl="fgImgPlace1" presStyleIdx="3" presStyleCnt="6"/>
      <dgm:spPr>
        <a:blipFill rotWithShape="0">
          <a:blip xmlns:r="http://schemas.openxmlformats.org/officeDocument/2006/relationships" r:embed="rId4"/>
          <a:stretch>
            <a:fillRect/>
          </a:stretch>
        </a:blipFill>
      </dgm:spPr>
    </dgm:pt>
    <dgm:pt modelId="{55EAC734-9584-40C5-99AA-237F5D51A5CB}" type="pres">
      <dgm:prSet presAssocID="{1E684D2F-5829-4131-B3F3-FD1E44144F36}" presName="text" presStyleLbl="node1" presStyleIdx="3" presStyleCnt="6">
        <dgm:presLayoutVars>
          <dgm:bulletEnabled val="1"/>
        </dgm:presLayoutVars>
      </dgm:prSet>
      <dgm:spPr/>
      <dgm:t>
        <a:bodyPr/>
        <a:lstStyle/>
        <a:p>
          <a:endParaRPr lang="en-US"/>
        </a:p>
      </dgm:t>
    </dgm:pt>
    <dgm:pt modelId="{2B5FDD35-A73E-4927-91FD-60C46B5AF94D}" type="pres">
      <dgm:prSet presAssocID="{7ACDC66E-E572-47BC-98FB-607A584AAB9A}" presName="spacer" presStyleCnt="0"/>
      <dgm:spPr/>
    </dgm:pt>
    <dgm:pt modelId="{8BCB2E0D-324A-4363-9BC9-CD0E06477E47}" type="pres">
      <dgm:prSet presAssocID="{7E550E3E-22B4-433A-B345-1AC8EB265760}" presName="comp" presStyleCnt="0"/>
      <dgm:spPr/>
    </dgm:pt>
    <dgm:pt modelId="{71EC7006-EF67-49DD-848A-11EFE677D80C}" type="pres">
      <dgm:prSet presAssocID="{7E550E3E-22B4-433A-B345-1AC8EB265760}" presName="box" presStyleLbl="node1" presStyleIdx="4" presStyleCnt="6"/>
      <dgm:spPr/>
      <dgm:t>
        <a:bodyPr/>
        <a:lstStyle/>
        <a:p>
          <a:endParaRPr lang="en-US"/>
        </a:p>
      </dgm:t>
    </dgm:pt>
    <dgm:pt modelId="{7A3B1395-5294-43D4-8BDB-A40FA58D2CCD}" type="pres">
      <dgm:prSet presAssocID="{7E550E3E-22B4-433A-B345-1AC8EB265760}" presName="img" presStyleLbl="fgImgPlace1" presStyleIdx="4" presStyleCnt="6"/>
      <dgm:spPr>
        <a:blipFill rotWithShape="0">
          <a:blip xmlns:r="http://schemas.openxmlformats.org/officeDocument/2006/relationships" r:embed="rId5"/>
          <a:stretch>
            <a:fillRect/>
          </a:stretch>
        </a:blipFill>
      </dgm:spPr>
    </dgm:pt>
    <dgm:pt modelId="{FAA09B9F-283C-41C5-9E73-15A960F81EB8}" type="pres">
      <dgm:prSet presAssocID="{7E550E3E-22B4-433A-B345-1AC8EB265760}" presName="text" presStyleLbl="node1" presStyleIdx="4" presStyleCnt="6">
        <dgm:presLayoutVars>
          <dgm:bulletEnabled val="1"/>
        </dgm:presLayoutVars>
      </dgm:prSet>
      <dgm:spPr/>
      <dgm:t>
        <a:bodyPr/>
        <a:lstStyle/>
        <a:p>
          <a:endParaRPr lang="en-US"/>
        </a:p>
      </dgm:t>
    </dgm:pt>
    <dgm:pt modelId="{B11EDE4B-E618-4EAB-8187-B99FAA719C06}" type="pres">
      <dgm:prSet presAssocID="{F367A9F8-078A-4DCA-86A4-AEDED34548B6}" presName="spacer" presStyleCnt="0"/>
      <dgm:spPr/>
    </dgm:pt>
    <dgm:pt modelId="{2FD3C6A3-E0C8-4AE4-96F1-4962AB403498}" type="pres">
      <dgm:prSet presAssocID="{892CA136-5C88-4350-AFD2-941C65BFCB88}" presName="comp" presStyleCnt="0"/>
      <dgm:spPr/>
    </dgm:pt>
    <dgm:pt modelId="{5316257A-31F8-41E2-A8F0-D26A76E9DBBF}" type="pres">
      <dgm:prSet presAssocID="{892CA136-5C88-4350-AFD2-941C65BFCB88}" presName="box" presStyleLbl="node1" presStyleIdx="5" presStyleCnt="6"/>
      <dgm:spPr/>
      <dgm:t>
        <a:bodyPr/>
        <a:lstStyle/>
        <a:p>
          <a:endParaRPr lang="en-US"/>
        </a:p>
      </dgm:t>
    </dgm:pt>
    <dgm:pt modelId="{87360F08-B13C-4E10-ACD3-65238EB25923}" type="pres">
      <dgm:prSet presAssocID="{892CA136-5C88-4350-AFD2-941C65BFCB88}" presName="img" presStyleLbl="fgImgPlace1" presStyleIdx="5" presStyleCnt="6"/>
      <dgm:spPr>
        <a:blipFill rotWithShape="0">
          <a:blip xmlns:r="http://schemas.openxmlformats.org/officeDocument/2006/relationships" r:embed="rId6"/>
          <a:stretch>
            <a:fillRect/>
          </a:stretch>
        </a:blipFill>
      </dgm:spPr>
    </dgm:pt>
    <dgm:pt modelId="{41349806-603B-48E4-87CA-71D81A23DB3A}" type="pres">
      <dgm:prSet presAssocID="{892CA136-5C88-4350-AFD2-941C65BFCB88}" presName="text" presStyleLbl="node1" presStyleIdx="5" presStyleCnt="6">
        <dgm:presLayoutVars>
          <dgm:bulletEnabled val="1"/>
        </dgm:presLayoutVars>
      </dgm:prSet>
      <dgm:spPr/>
      <dgm:t>
        <a:bodyPr/>
        <a:lstStyle/>
        <a:p>
          <a:endParaRPr lang="en-US"/>
        </a:p>
      </dgm:t>
    </dgm:pt>
  </dgm:ptLst>
  <dgm:cxnLst>
    <dgm:cxn modelId="{B0B4C4ED-FF7E-4B20-8F6D-AED68F703523}" type="presOf" srcId="{09AD5A5C-778C-41DE-B30E-3C73607D5CF0}" destId="{C41C9245-BE3A-4462-81D2-E106641978BB}" srcOrd="0" destOrd="0" presId="urn:microsoft.com/office/officeart/2005/8/layout/vList4"/>
    <dgm:cxn modelId="{32A69B64-602C-4D5E-8BE7-F7CDB0BC184D}" srcId="{1E684D2F-5829-4131-B3F3-FD1E44144F36}" destId="{9D6DFB6E-7A2B-4B09-8D22-2CEAAFACCEC2}" srcOrd="0" destOrd="0" parTransId="{6FE53560-1B5F-43A5-9596-2A4E0601A8A7}" sibTransId="{B3FFE66C-B601-4AE0-9629-2388CCC5E185}"/>
    <dgm:cxn modelId="{474EECF3-7CE0-4FBC-AAB5-EDDCC420C171}" type="presOf" srcId="{9135F96B-7776-4610-845B-1853117EB000}" destId="{41349806-603B-48E4-87CA-71D81A23DB3A}" srcOrd="1" destOrd="3" presId="urn:microsoft.com/office/officeart/2005/8/layout/vList4"/>
    <dgm:cxn modelId="{EF923E30-DB89-4F4F-8CAF-61BCD5C4C0B0}" type="presOf" srcId="{892CA136-5C88-4350-AFD2-941C65BFCB88}" destId="{5316257A-31F8-41E2-A8F0-D26A76E9DBBF}" srcOrd="0" destOrd="0" presId="urn:microsoft.com/office/officeart/2005/8/layout/vList4"/>
    <dgm:cxn modelId="{A7DFE78B-B04E-454F-9436-8A43657123E8}" srcId="{7E550E3E-22B4-433A-B345-1AC8EB265760}" destId="{B7304A52-1BD4-4529-B42A-208CE7E19D84}" srcOrd="1" destOrd="0" parTransId="{637DE106-7A31-4CF5-97E9-D5C49C5A0422}" sibTransId="{207D8E40-C4A7-43FE-A5DB-CB4524BF0EF7}"/>
    <dgm:cxn modelId="{30DA800B-0E8E-45E0-B24E-43BBA410106C}" type="presOf" srcId="{2017C298-1646-4E22-8D66-BD66B478D310}" destId="{A5095A2C-0EEC-4A47-8396-EB6FB355CA46}" srcOrd="0" destOrd="2" presId="urn:microsoft.com/office/officeart/2005/8/layout/vList4"/>
    <dgm:cxn modelId="{4B294C2F-C820-4682-B001-BAAD612D27F5}" type="presOf" srcId="{D69BE417-A7BC-47A0-A86F-D23FA4D0AAFA}" destId="{1E61F19E-9EA8-403E-898F-31E7849798E6}" srcOrd="1" destOrd="0" presId="urn:microsoft.com/office/officeart/2005/8/layout/vList4"/>
    <dgm:cxn modelId="{2A88DB4C-23A6-43CF-888A-F4DF4D36B0B1}" type="presOf" srcId="{E325490D-2870-4A77-96C6-E47EE7CC9128}" destId="{65F9573A-3BE0-4673-9BE8-A54A5BB5DC56}" srcOrd="0" destOrd="2" presId="urn:microsoft.com/office/officeart/2005/8/layout/vList4"/>
    <dgm:cxn modelId="{D9A23EBB-162D-44A6-B314-2ED4754BFDF7}" type="presOf" srcId="{48CD4419-ABC1-4584-80F3-EDFC51A7D731}" destId="{FAA09B9F-283C-41C5-9E73-15A960F81EB8}" srcOrd="1" destOrd="1" presId="urn:microsoft.com/office/officeart/2005/8/layout/vList4"/>
    <dgm:cxn modelId="{B1243B42-0F05-44FC-801A-A46EADE48626}" srcId="{666523C0-2594-45F5-A5EB-AA2B61B6FD62}" destId="{F32158C8-EB50-49D6-809C-8E27A31F7917}" srcOrd="0" destOrd="0" parTransId="{3068DCA3-8F4A-474B-9EF1-E43B1BC19850}" sibTransId="{5CE4A3B8-766F-4057-8749-A7878463EE84}"/>
    <dgm:cxn modelId="{935A146F-5B1A-4371-BFCE-C76CC0B399C2}" srcId="{892CA136-5C88-4350-AFD2-941C65BFCB88}" destId="{340509BB-BE86-4240-906B-2715BF2E25F8}" srcOrd="1" destOrd="0" parTransId="{8AB36BE2-8D09-4B62-86AF-E98AD570C1A5}" sibTransId="{E6775F02-48EF-4FE7-B4B5-7DCBF3E85FBA}"/>
    <dgm:cxn modelId="{1421D1BE-F6C9-45DC-9F87-B6CEDFA267A5}" type="presOf" srcId="{340509BB-BE86-4240-906B-2715BF2E25F8}" destId="{5316257A-31F8-41E2-A8F0-D26A76E9DBBF}" srcOrd="0" destOrd="2" presId="urn:microsoft.com/office/officeart/2005/8/layout/vList4"/>
    <dgm:cxn modelId="{20149BFD-381E-4C59-8550-13178C657D47}" srcId="{09AD5A5C-778C-41DE-B30E-3C73607D5CF0}" destId="{D69BE417-A7BC-47A0-A86F-D23FA4D0AAFA}" srcOrd="2" destOrd="0" parTransId="{3755ADD9-91D5-4520-9DBB-4BE3F56341C8}" sibTransId="{31B13BE8-C868-4980-9A40-A6C789336DC0}"/>
    <dgm:cxn modelId="{EFE4982E-1B10-4AEA-8CB5-D93DD368DE10}" srcId="{09AD5A5C-778C-41DE-B30E-3C73607D5CF0}" destId="{666523C0-2594-45F5-A5EB-AA2B61B6FD62}" srcOrd="1" destOrd="0" parTransId="{9BECECEA-5236-4C9E-84AF-CAC52EBCCFC3}" sibTransId="{A0092CE8-14C7-4FAA-BAF3-1C8F5135D8F8}"/>
    <dgm:cxn modelId="{2A128DC3-DAC9-4C28-87A4-D7679D5A8DE3}" srcId="{D69BE417-A7BC-47A0-A86F-D23FA4D0AAFA}" destId="{D3970049-98AA-40B4-A356-BF0F21656E7B}" srcOrd="0" destOrd="0" parTransId="{E0BA2F63-6F3C-4701-8FD8-A39556FDA346}" sibTransId="{E93F3B94-8C32-4363-B592-06BF819CC804}"/>
    <dgm:cxn modelId="{1998BD5C-D465-4507-BA18-109F39A2A1B5}" type="presOf" srcId="{91C72442-29ED-45AA-882E-E19A25311690}" destId="{E7DA7D7A-5878-46C1-9719-2592F6F9E8B0}" srcOrd="0" destOrd="2" presId="urn:microsoft.com/office/officeart/2005/8/layout/vList4"/>
    <dgm:cxn modelId="{5C3A0F8C-CE8A-47E4-BFEF-71271208FB86}" srcId="{09AD5A5C-778C-41DE-B30E-3C73607D5CF0}" destId="{7E550E3E-22B4-433A-B345-1AC8EB265760}" srcOrd="4" destOrd="0" parTransId="{EDB823B8-011D-43D3-8032-1E0C2BD7D7E5}" sibTransId="{F367A9F8-078A-4DCA-86A4-AEDED34548B6}"/>
    <dgm:cxn modelId="{8B87ECC2-3C9D-40B0-B3DE-EBE4D5EFCADD}" srcId="{1E684D2F-5829-4131-B3F3-FD1E44144F36}" destId="{2017C298-1646-4E22-8D66-BD66B478D310}" srcOrd="1" destOrd="0" parTransId="{A894EE8E-A87B-4BD5-887C-36E3206796DA}" sibTransId="{91F8703D-A1DA-4355-9822-E0F8CDB9DA17}"/>
    <dgm:cxn modelId="{AB95CF1C-7A8F-4FBA-AAD3-7EFEBEB1E6D3}" srcId="{09AD5A5C-778C-41DE-B30E-3C73607D5CF0}" destId="{1E684D2F-5829-4131-B3F3-FD1E44144F36}" srcOrd="3" destOrd="0" parTransId="{D093D3C5-990B-4707-9682-1255662D8010}" sibTransId="{7ACDC66E-E572-47BC-98FB-607A584AAB9A}"/>
    <dgm:cxn modelId="{0B93A88F-F592-4F6D-9371-855D380550BE}" type="presOf" srcId="{9D6DFB6E-7A2B-4B09-8D22-2CEAAFACCEC2}" destId="{A5095A2C-0EEC-4A47-8396-EB6FB355CA46}" srcOrd="0" destOrd="1" presId="urn:microsoft.com/office/officeart/2005/8/layout/vList4"/>
    <dgm:cxn modelId="{F98BDE7E-CD64-4127-AC4E-2CCFCD465F5A}" srcId="{6F958721-C117-4736-ABE0-65FD19A5294A}" destId="{8A912B75-917B-4F03-BEDA-03D36826B420}" srcOrd="0" destOrd="0" parTransId="{3767B9B6-6AA1-4C77-80CB-85754DC68415}" sibTransId="{37F91636-1C43-4BB0-BAAC-D9BCE5813440}"/>
    <dgm:cxn modelId="{503CCC0F-722B-4940-AB50-824763461409}" type="presOf" srcId="{2017C298-1646-4E22-8D66-BD66B478D310}" destId="{55EAC734-9584-40C5-99AA-237F5D51A5CB}" srcOrd="1" destOrd="2" presId="urn:microsoft.com/office/officeart/2005/8/layout/vList4"/>
    <dgm:cxn modelId="{CC651CF8-69E6-4D3B-9154-2EC2588E041E}" type="presOf" srcId="{7E550E3E-22B4-433A-B345-1AC8EB265760}" destId="{FAA09B9F-283C-41C5-9E73-15A960F81EB8}" srcOrd="1" destOrd="0" presId="urn:microsoft.com/office/officeart/2005/8/layout/vList4"/>
    <dgm:cxn modelId="{C4D2B82D-5B46-4610-9E67-96343AE212B4}" type="presOf" srcId="{F32158C8-EB50-49D6-809C-8E27A31F7917}" destId="{F0E17592-5FBE-4C36-9AF3-95D64B8F34DE}" srcOrd="1" destOrd="1" presId="urn:microsoft.com/office/officeart/2005/8/layout/vList4"/>
    <dgm:cxn modelId="{9E54C86C-D114-4C4B-8D68-512C67A972DD}" type="presOf" srcId="{8A912B75-917B-4F03-BEDA-03D36826B420}" destId="{F61F6C9C-E5D5-42EB-847F-BF2B4B0B260C}" srcOrd="1" destOrd="1" presId="urn:microsoft.com/office/officeart/2005/8/layout/vList4"/>
    <dgm:cxn modelId="{71E2E57A-7C39-4780-8D7E-7B1858A690D2}" type="presOf" srcId="{7E550E3E-22B4-433A-B345-1AC8EB265760}" destId="{71EC7006-EF67-49DD-848A-11EFE677D80C}" srcOrd="0" destOrd="0" presId="urn:microsoft.com/office/officeart/2005/8/layout/vList4"/>
    <dgm:cxn modelId="{B50454DA-AB79-4979-A7B6-A78FFF11F437}" type="presOf" srcId="{340509BB-BE86-4240-906B-2715BF2E25F8}" destId="{41349806-603B-48E4-87CA-71D81A23DB3A}" srcOrd="1" destOrd="2" presId="urn:microsoft.com/office/officeart/2005/8/layout/vList4"/>
    <dgm:cxn modelId="{E2AC8406-E73B-45C9-BC4A-99072D7D0E80}" type="presOf" srcId="{1E684D2F-5829-4131-B3F3-FD1E44144F36}" destId="{A5095A2C-0EEC-4A47-8396-EB6FB355CA46}" srcOrd="0" destOrd="0" presId="urn:microsoft.com/office/officeart/2005/8/layout/vList4"/>
    <dgm:cxn modelId="{EB0DB9C4-19E9-4581-B940-05A4576F2B94}" type="presOf" srcId="{4B3FBADE-B738-411A-A00C-C972EB33D9EC}" destId="{1E61F19E-9EA8-403E-898F-31E7849798E6}" srcOrd="1" destOrd="3" presId="urn:microsoft.com/office/officeart/2005/8/layout/vList4"/>
    <dgm:cxn modelId="{7FB757E0-B8B6-48C1-AF87-9F0059489615}" type="presOf" srcId="{666523C0-2594-45F5-A5EB-AA2B61B6FD62}" destId="{F0E17592-5FBE-4C36-9AF3-95D64B8F34DE}" srcOrd="1" destOrd="0" presId="urn:microsoft.com/office/officeart/2005/8/layout/vList4"/>
    <dgm:cxn modelId="{2A70D50B-7E1E-4C59-BBB3-AC9682D062E0}" type="presOf" srcId="{1E684D2F-5829-4131-B3F3-FD1E44144F36}" destId="{55EAC734-9584-40C5-99AA-237F5D51A5CB}" srcOrd="1" destOrd="0" presId="urn:microsoft.com/office/officeart/2005/8/layout/vList4"/>
    <dgm:cxn modelId="{CF224AB8-F031-47B2-BD75-88B032D002F7}" type="presOf" srcId="{9135F96B-7776-4610-845B-1853117EB000}" destId="{5316257A-31F8-41E2-A8F0-D26A76E9DBBF}" srcOrd="0" destOrd="3" presId="urn:microsoft.com/office/officeart/2005/8/layout/vList4"/>
    <dgm:cxn modelId="{1A277EF7-B6CC-452E-8C7F-6E8A0DD1C542}" type="presOf" srcId="{2C47E034-4E54-4B97-8B9A-9785275E388D}" destId="{5316257A-31F8-41E2-A8F0-D26A76E9DBBF}" srcOrd="0" destOrd="1" presId="urn:microsoft.com/office/officeart/2005/8/layout/vList4"/>
    <dgm:cxn modelId="{66BB1DEE-F392-485D-890D-7A24F1EE673D}" srcId="{D69BE417-A7BC-47A0-A86F-D23FA4D0AAFA}" destId="{4B3FBADE-B738-411A-A00C-C972EB33D9EC}" srcOrd="2" destOrd="0" parTransId="{18AD6C77-0EDC-42DE-BEAD-66110E8B604B}" sibTransId="{F76753C4-D3DC-46BB-A1A2-99A13A0E95B7}"/>
    <dgm:cxn modelId="{3BF9464B-4600-4064-BAAC-1C6F3645BD62}" type="presOf" srcId="{D69BE417-A7BC-47A0-A86F-D23FA4D0AAFA}" destId="{65F9573A-3BE0-4673-9BE8-A54A5BB5DC56}" srcOrd="0" destOrd="0" presId="urn:microsoft.com/office/officeart/2005/8/layout/vList4"/>
    <dgm:cxn modelId="{BFEBDBBD-92CA-47B4-89CF-F2D799CBB8A1}" type="presOf" srcId="{8A912B75-917B-4F03-BEDA-03D36826B420}" destId="{2B5E49AE-AC70-468B-9388-74404C7FCBDA}" srcOrd="0" destOrd="1" presId="urn:microsoft.com/office/officeart/2005/8/layout/vList4"/>
    <dgm:cxn modelId="{D9CAE57F-E1DF-4383-A018-F65D7D368437}" type="presOf" srcId="{D3970049-98AA-40B4-A356-BF0F21656E7B}" destId="{65F9573A-3BE0-4673-9BE8-A54A5BB5DC56}" srcOrd="0" destOrd="1" presId="urn:microsoft.com/office/officeart/2005/8/layout/vList4"/>
    <dgm:cxn modelId="{CFE33089-87FF-40D8-9250-9A6548419647}" srcId="{7E550E3E-22B4-433A-B345-1AC8EB265760}" destId="{48CD4419-ABC1-4584-80F3-EDFC51A7D731}" srcOrd="0" destOrd="0" parTransId="{93382248-0C8C-4E65-ABC8-234FD29C5E19}" sibTransId="{ACBD944E-6ED2-4A97-962F-59A824D5C195}"/>
    <dgm:cxn modelId="{5B74C45B-86EB-44CB-BB6D-6E4E576E2D55}" type="presOf" srcId="{B7304A52-1BD4-4529-B42A-208CE7E19D84}" destId="{71EC7006-EF67-49DD-848A-11EFE677D80C}" srcOrd="0" destOrd="2" presId="urn:microsoft.com/office/officeart/2005/8/layout/vList4"/>
    <dgm:cxn modelId="{4132A12A-1FAA-4932-8F81-83AB6E009222}" type="presOf" srcId="{91C72442-29ED-45AA-882E-E19A25311690}" destId="{F0E17592-5FBE-4C36-9AF3-95D64B8F34DE}" srcOrd="1" destOrd="2" presId="urn:microsoft.com/office/officeart/2005/8/layout/vList4"/>
    <dgm:cxn modelId="{71F6536E-9046-4150-BD49-C8BB9E147081}" type="presOf" srcId="{2C47E034-4E54-4B97-8B9A-9785275E388D}" destId="{41349806-603B-48E4-87CA-71D81A23DB3A}" srcOrd="1" destOrd="1" presId="urn:microsoft.com/office/officeart/2005/8/layout/vList4"/>
    <dgm:cxn modelId="{DA7F43D5-F74F-4932-8C9B-D6B5816D01E9}" srcId="{D69BE417-A7BC-47A0-A86F-D23FA4D0AAFA}" destId="{E325490D-2870-4A77-96C6-E47EE7CC9128}" srcOrd="1" destOrd="0" parTransId="{077600BF-DFD9-419D-8055-BFEB2EF3141E}" sibTransId="{9040279B-1765-47D4-8DE5-D4878547AFD2}"/>
    <dgm:cxn modelId="{46C0D138-C448-41B4-83CE-C54B2C91C0C1}" type="presOf" srcId="{6F958721-C117-4736-ABE0-65FD19A5294A}" destId="{2B5E49AE-AC70-468B-9388-74404C7FCBDA}" srcOrd="0" destOrd="0" presId="urn:microsoft.com/office/officeart/2005/8/layout/vList4"/>
    <dgm:cxn modelId="{3F878E2C-3504-4AE1-82D4-1A02E89BAD67}" type="presOf" srcId="{4B3FBADE-B738-411A-A00C-C972EB33D9EC}" destId="{65F9573A-3BE0-4673-9BE8-A54A5BB5DC56}" srcOrd="0" destOrd="3" presId="urn:microsoft.com/office/officeart/2005/8/layout/vList4"/>
    <dgm:cxn modelId="{36F79C15-0478-4ECF-B31D-10F74FF598C7}" srcId="{09AD5A5C-778C-41DE-B30E-3C73607D5CF0}" destId="{892CA136-5C88-4350-AFD2-941C65BFCB88}" srcOrd="5" destOrd="0" parTransId="{BE029C84-19ED-4DD7-95BD-D1E5DA72E61D}" sibTransId="{559F8361-FD62-48BA-BBFE-F10BFD44A337}"/>
    <dgm:cxn modelId="{CB13B638-6C3A-445D-8A8D-7A58117BA098}" type="presOf" srcId="{892CA136-5C88-4350-AFD2-941C65BFCB88}" destId="{41349806-603B-48E4-87CA-71D81A23DB3A}" srcOrd="1" destOrd="0" presId="urn:microsoft.com/office/officeart/2005/8/layout/vList4"/>
    <dgm:cxn modelId="{1846A357-636F-4FF7-BADC-F2EB2776566E}" type="presOf" srcId="{666523C0-2594-45F5-A5EB-AA2B61B6FD62}" destId="{E7DA7D7A-5878-46C1-9719-2592F6F9E8B0}" srcOrd="0" destOrd="0" presId="urn:microsoft.com/office/officeart/2005/8/layout/vList4"/>
    <dgm:cxn modelId="{35E57472-9AEF-405F-B701-17BFA7D183EF}" type="presOf" srcId="{9D6DFB6E-7A2B-4B09-8D22-2CEAAFACCEC2}" destId="{55EAC734-9584-40C5-99AA-237F5D51A5CB}" srcOrd="1" destOrd="1" presId="urn:microsoft.com/office/officeart/2005/8/layout/vList4"/>
    <dgm:cxn modelId="{F30A4C72-E975-4E82-B256-EEC00CCC37E0}" type="presOf" srcId="{F32158C8-EB50-49D6-809C-8E27A31F7917}" destId="{E7DA7D7A-5878-46C1-9719-2592F6F9E8B0}" srcOrd="0" destOrd="1" presId="urn:microsoft.com/office/officeart/2005/8/layout/vList4"/>
    <dgm:cxn modelId="{75CE7AA9-0D62-433B-8941-19D9946C3AA4}" srcId="{666523C0-2594-45F5-A5EB-AA2B61B6FD62}" destId="{91C72442-29ED-45AA-882E-E19A25311690}" srcOrd="1" destOrd="0" parTransId="{DC25AD2C-BBE4-4390-AC7A-AE0960BF0A2A}" sibTransId="{55EF37C8-547A-4597-91F4-0F2CACDDACAD}"/>
    <dgm:cxn modelId="{34D0ABE2-DF7E-4FEB-BCD1-BDC83FE247F6}" type="presOf" srcId="{D3970049-98AA-40B4-A356-BF0F21656E7B}" destId="{1E61F19E-9EA8-403E-898F-31E7849798E6}" srcOrd="1" destOrd="1" presId="urn:microsoft.com/office/officeart/2005/8/layout/vList4"/>
    <dgm:cxn modelId="{01820947-E2EF-4E19-B227-775D3CB5D8F7}" type="presOf" srcId="{B7304A52-1BD4-4529-B42A-208CE7E19D84}" destId="{FAA09B9F-283C-41C5-9E73-15A960F81EB8}" srcOrd="1" destOrd="2" presId="urn:microsoft.com/office/officeart/2005/8/layout/vList4"/>
    <dgm:cxn modelId="{BE95689C-6869-48A9-A545-8001ACA76A8B}" srcId="{09AD5A5C-778C-41DE-B30E-3C73607D5CF0}" destId="{6F958721-C117-4736-ABE0-65FD19A5294A}" srcOrd="0" destOrd="0" parTransId="{1116B774-3291-43F9-8D32-3040DCA10835}" sibTransId="{AFB8F266-DC23-4165-9C53-302A423D8DFA}"/>
    <dgm:cxn modelId="{DA234DD1-DBC6-4B69-8BCF-FA87673DE8EB}" srcId="{892CA136-5C88-4350-AFD2-941C65BFCB88}" destId="{9135F96B-7776-4610-845B-1853117EB000}" srcOrd="2" destOrd="0" parTransId="{F005EB55-0D4C-42E1-A687-1DCFE86EB7EA}" sibTransId="{38384B44-E540-405F-B3C2-5BA3463314D3}"/>
    <dgm:cxn modelId="{FA86252F-988C-4F82-B612-DE93A872628C}" srcId="{892CA136-5C88-4350-AFD2-941C65BFCB88}" destId="{2C47E034-4E54-4B97-8B9A-9785275E388D}" srcOrd="0" destOrd="0" parTransId="{AC95730F-FA64-4AD2-9618-1FB4F561F7AA}" sibTransId="{44027753-5718-4A8C-959E-EEBE8531BB3F}"/>
    <dgm:cxn modelId="{8B79A795-2271-40D3-A663-ED0E347C11BC}" type="presOf" srcId="{48CD4419-ABC1-4584-80F3-EDFC51A7D731}" destId="{71EC7006-EF67-49DD-848A-11EFE677D80C}" srcOrd="0" destOrd="1" presId="urn:microsoft.com/office/officeart/2005/8/layout/vList4"/>
    <dgm:cxn modelId="{5D4B2624-3624-4A1D-B927-F246A8741A8D}" type="presOf" srcId="{6F958721-C117-4736-ABE0-65FD19A5294A}" destId="{F61F6C9C-E5D5-42EB-847F-BF2B4B0B260C}" srcOrd="1" destOrd="0" presId="urn:microsoft.com/office/officeart/2005/8/layout/vList4"/>
    <dgm:cxn modelId="{A8793309-A7BD-4F3C-9FA9-CA50CFAF8515}" type="presOf" srcId="{E325490D-2870-4A77-96C6-E47EE7CC9128}" destId="{1E61F19E-9EA8-403E-898F-31E7849798E6}" srcOrd="1" destOrd="2" presId="urn:microsoft.com/office/officeart/2005/8/layout/vList4"/>
    <dgm:cxn modelId="{16F44C69-378F-45AE-A30B-A76757E3A34A}" type="presParOf" srcId="{C41C9245-BE3A-4462-81D2-E106641978BB}" destId="{4882C489-5D77-4DC3-9510-4F9459D86595}" srcOrd="0" destOrd="0" presId="urn:microsoft.com/office/officeart/2005/8/layout/vList4"/>
    <dgm:cxn modelId="{774C84D5-978B-465B-8055-D3DEFA5C67DA}" type="presParOf" srcId="{4882C489-5D77-4DC3-9510-4F9459D86595}" destId="{2B5E49AE-AC70-468B-9388-74404C7FCBDA}" srcOrd="0" destOrd="0" presId="urn:microsoft.com/office/officeart/2005/8/layout/vList4"/>
    <dgm:cxn modelId="{B0DB5D6A-181F-4FBE-B59E-AA0964FDB225}" type="presParOf" srcId="{4882C489-5D77-4DC3-9510-4F9459D86595}" destId="{6E3AB9F4-E444-4247-BB06-329069CBA121}" srcOrd="1" destOrd="0" presId="urn:microsoft.com/office/officeart/2005/8/layout/vList4"/>
    <dgm:cxn modelId="{904C0F56-AC01-475A-978E-378679B9D932}" type="presParOf" srcId="{4882C489-5D77-4DC3-9510-4F9459D86595}" destId="{F61F6C9C-E5D5-42EB-847F-BF2B4B0B260C}" srcOrd="2" destOrd="0" presId="urn:microsoft.com/office/officeart/2005/8/layout/vList4"/>
    <dgm:cxn modelId="{B89F26DB-051B-410C-A84B-67C45B1E4FB4}" type="presParOf" srcId="{C41C9245-BE3A-4462-81D2-E106641978BB}" destId="{6B62042F-5D9E-42A6-9DF7-8AEACD9B68DE}" srcOrd="1" destOrd="0" presId="urn:microsoft.com/office/officeart/2005/8/layout/vList4"/>
    <dgm:cxn modelId="{391B7A17-C1F9-4A4D-BC1B-33316492DC0C}" type="presParOf" srcId="{C41C9245-BE3A-4462-81D2-E106641978BB}" destId="{0A3B04C8-7C81-4FE8-9523-368524126537}" srcOrd="2" destOrd="0" presId="urn:microsoft.com/office/officeart/2005/8/layout/vList4"/>
    <dgm:cxn modelId="{0119ADA5-B0CD-4BF3-A4A4-1EDBB5B62590}" type="presParOf" srcId="{0A3B04C8-7C81-4FE8-9523-368524126537}" destId="{E7DA7D7A-5878-46C1-9719-2592F6F9E8B0}" srcOrd="0" destOrd="0" presId="urn:microsoft.com/office/officeart/2005/8/layout/vList4"/>
    <dgm:cxn modelId="{50BE7566-070E-4F9D-AD5D-3F1745438ACB}" type="presParOf" srcId="{0A3B04C8-7C81-4FE8-9523-368524126537}" destId="{65524A49-3438-4AEC-9AAA-8E81BF558ECD}" srcOrd="1" destOrd="0" presId="urn:microsoft.com/office/officeart/2005/8/layout/vList4"/>
    <dgm:cxn modelId="{3284E7A1-D2A3-4C46-9CA2-EF46D2C6717F}" type="presParOf" srcId="{0A3B04C8-7C81-4FE8-9523-368524126537}" destId="{F0E17592-5FBE-4C36-9AF3-95D64B8F34DE}" srcOrd="2" destOrd="0" presId="urn:microsoft.com/office/officeart/2005/8/layout/vList4"/>
    <dgm:cxn modelId="{FA7A224F-DBE4-4BA1-B9D1-7B3D1270A48D}" type="presParOf" srcId="{C41C9245-BE3A-4462-81D2-E106641978BB}" destId="{C51526A5-77E8-4982-9B0B-D6C2B7758465}" srcOrd="3" destOrd="0" presId="urn:microsoft.com/office/officeart/2005/8/layout/vList4"/>
    <dgm:cxn modelId="{DF180487-8557-4166-95CE-A1EE3E551650}" type="presParOf" srcId="{C41C9245-BE3A-4462-81D2-E106641978BB}" destId="{C5D6CCC9-0E6D-4D97-BED6-1ED5AB54A727}" srcOrd="4" destOrd="0" presId="urn:microsoft.com/office/officeart/2005/8/layout/vList4"/>
    <dgm:cxn modelId="{6FF88582-A81E-42E4-8CE5-47F9F4AD61F0}" type="presParOf" srcId="{C5D6CCC9-0E6D-4D97-BED6-1ED5AB54A727}" destId="{65F9573A-3BE0-4673-9BE8-A54A5BB5DC56}" srcOrd="0" destOrd="0" presId="urn:microsoft.com/office/officeart/2005/8/layout/vList4"/>
    <dgm:cxn modelId="{1C3ECA00-4500-4BA9-81E9-3EA0A581F87D}" type="presParOf" srcId="{C5D6CCC9-0E6D-4D97-BED6-1ED5AB54A727}" destId="{41177E85-2927-472A-AF64-F2799C6A29E0}" srcOrd="1" destOrd="0" presId="urn:microsoft.com/office/officeart/2005/8/layout/vList4"/>
    <dgm:cxn modelId="{4A183AD4-79D0-4067-A867-A3EEBDE076CD}" type="presParOf" srcId="{C5D6CCC9-0E6D-4D97-BED6-1ED5AB54A727}" destId="{1E61F19E-9EA8-403E-898F-31E7849798E6}" srcOrd="2" destOrd="0" presId="urn:microsoft.com/office/officeart/2005/8/layout/vList4"/>
    <dgm:cxn modelId="{6D33A132-F518-48DD-91AC-A663BCCD61E5}" type="presParOf" srcId="{C41C9245-BE3A-4462-81D2-E106641978BB}" destId="{E93E9D83-5489-4CD7-8285-2FD5A156CE20}" srcOrd="5" destOrd="0" presId="urn:microsoft.com/office/officeart/2005/8/layout/vList4"/>
    <dgm:cxn modelId="{92476195-3605-4258-ADBB-B60C608814EB}" type="presParOf" srcId="{C41C9245-BE3A-4462-81D2-E106641978BB}" destId="{E03140CE-734A-4131-8A0B-4A60A56DE0BA}" srcOrd="6" destOrd="0" presId="urn:microsoft.com/office/officeart/2005/8/layout/vList4"/>
    <dgm:cxn modelId="{A662C495-3440-4B26-884E-CF9B96D216A2}" type="presParOf" srcId="{E03140CE-734A-4131-8A0B-4A60A56DE0BA}" destId="{A5095A2C-0EEC-4A47-8396-EB6FB355CA46}" srcOrd="0" destOrd="0" presId="urn:microsoft.com/office/officeart/2005/8/layout/vList4"/>
    <dgm:cxn modelId="{08A89D57-ACFC-4066-B038-D91C4199027C}" type="presParOf" srcId="{E03140CE-734A-4131-8A0B-4A60A56DE0BA}" destId="{1BEF7B1E-3F6A-41CD-A834-08E90A007B67}" srcOrd="1" destOrd="0" presId="urn:microsoft.com/office/officeart/2005/8/layout/vList4"/>
    <dgm:cxn modelId="{747BF2F0-BCBD-49AD-ABF7-EB2BB90285F5}" type="presParOf" srcId="{E03140CE-734A-4131-8A0B-4A60A56DE0BA}" destId="{55EAC734-9584-40C5-99AA-237F5D51A5CB}" srcOrd="2" destOrd="0" presId="urn:microsoft.com/office/officeart/2005/8/layout/vList4"/>
    <dgm:cxn modelId="{BCE151A6-F552-499E-B302-4359FADAAFFB}" type="presParOf" srcId="{C41C9245-BE3A-4462-81D2-E106641978BB}" destId="{2B5FDD35-A73E-4927-91FD-60C46B5AF94D}" srcOrd="7" destOrd="0" presId="urn:microsoft.com/office/officeart/2005/8/layout/vList4"/>
    <dgm:cxn modelId="{3D4B7E46-8F22-4AC5-A677-FFE105F50224}" type="presParOf" srcId="{C41C9245-BE3A-4462-81D2-E106641978BB}" destId="{8BCB2E0D-324A-4363-9BC9-CD0E06477E47}" srcOrd="8" destOrd="0" presId="urn:microsoft.com/office/officeart/2005/8/layout/vList4"/>
    <dgm:cxn modelId="{3D34F86F-4CE0-40B0-A7CE-514B79C85328}" type="presParOf" srcId="{8BCB2E0D-324A-4363-9BC9-CD0E06477E47}" destId="{71EC7006-EF67-49DD-848A-11EFE677D80C}" srcOrd="0" destOrd="0" presId="urn:microsoft.com/office/officeart/2005/8/layout/vList4"/>
    <dgm:cxn modelId="{7EBDC9FE-3E78-4D30-8A2D-F76F471ABD6A}" type="presParOf" srcId="{8BCB2E0D-324A-4363-9BC9-CD0E06477E47}" destId="{7A3B1395-5294-43D4-8BDB-A40FA58D2CCD}" srcOrd="1" destOrd="0" presId="urn:microsoft.com/office/officeart/2005/8/layout/vList4"/>
    <dgm:cxn modelId="{7E55BB46-5B75-465A-AC35-FD98AA792C0A}" type="presParOf" srcId="{8BCB2E0D-324A-4363-9BC9-CD0E06477E47}" destId="{FAA09B9F-283C-41C5-9E73-15A960F81EB8}" srcOrd="2" destOrd="0" presId="urn:microsoft.com/office/officeart/2005/8/layout/vList4"/>
    <dgm:cxn modelId="{5871B1B1-EB11-4D60-8156-F546B24211DC}" type="presParOf" srcId="{C41C9245-BE3A-4462-81D2-E106641978BB}" destId="{B11EDE4B-E618-4EAB-8187-B99FAA719C06}" srcOrd="9" destOrd="0" presId="urn:microsoft.com/office/officeart/2005/8/layout/vList4"/>
    <dgm:cxn modelId="{40BA3D38-1ACD-4334-8807-D2BAFEF7442D}" type="presParOf" srcId="{C41C9245-BE3A-4462-81D2-E106641978BB}" destId="{2FD3C6A3-E0C8-4AE4-96F1-4962AB403498}" srcOrd="10" destOrd="0" presId="urn:microsoft.com/office/officeart/2005/8/layout/vList4"/>
    <dgm:cxn modelId="{29D233A2-2948-4978-B094-1834A72AEAB6}" type="presParOf" srcId="{2FD3C6A3-E0C8-4AE4-96F1-4962AB403498}" destId="{5316257A-31F8-41E2-A8F0-D26A76E9DBBF}" srcOrd="0" destOrd="0" presId="urn:microsoft.com/office/officeart/2005/8/layout/vList4"/>
    <dgm:cxn modelId="{3D81D869-3B6B-4C73-A859-1E629E1AE4B9}" type="presParOf" srcId="{2FD3C6A3-E0C8-4AE4-96F1-4962AB403498}" destId="{87360F08-B13C-4E10-ACD3-65238EB25923}" srcOrd="1" destOrd="0" presId="urn:microsoft.com/office/officeart/2005/8/layout/vList4"/>
    <dgm:cxn modelId="{C1ADFE37-AD86-4F2F-A641-8DE5E3395735}" type="presParOf" srcId="{2FD3C6A3-E0C8-4AE4-96F1-4962AB403498}" destId="{41349806-603B-48E4-87CA-71D81A23DB3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B41AAC-7382-E64C-B90C-078D59B450A7}" type="doc">
      <dgm:prSet loTypeId="urn:microsoft.com/office/officeart/2005/8/layout/bProcess2" loCatId="cycle" qsTypeId="urn:microsoft.com/office/officeart/2005/8/quickstyle/3D1" qsCatId="3D" csTypeId="urn:microsoft.com/office/officeart/2005/8/colors/accent2_3" csCatId="accent2" phldr="1"/>
      <dgm:spPr/>
      <dgm:t>
        <a:bodyPr/>
        <a:lstStyle/>
        <a:p>
          <a:endParaRPr lang="en-US"/>
        </a:p>
      </dgm:t>
    </dgm:pt>
    <dgm:pt modelId="{E5C15FB3-9098-0B4D-8175-F660EF34DDED}">
      <dgm:prSet custT="1"/>
      <dgm:spPr/>
      <dgm:t>
        <a:bodyPr/>
        <a:lstStyle/>
        <a:p>
          <a:pPr rtl="0"/>
          <a:r>
            <a:rPr lang="en-US" sz="1800" dirty="0"/>
            <a:t>12 </a:t>
          </a:r>
          <a:r>
            <a:rPr lang="en-US" sz="1800" dirty="0" err="1"/>
            <a:t>mjeseci</a:t>
          </a:r>
          <a:r>
            <a:rPr lang="en-US" sz="1800" dirty="0"/>
            <a:t> s LOGIKO CONSULTINGOM</a:t>
          </a:r>
        </a:p>
      </dgm:t>
    </dgm:pt>
    <dgm:pt modelId="{29ACA722-D918-6644-A093-938E42F7FC8C}" type="parTrans" cxnId="{046C2BD6-643E-0440-A28A-4E602B88D8F2}">
      <dgm:prSet/>
      <dgm:spPr/>
      <dgm:t>
        <a:bodyPr/>
        <a:lstStyle/>
        <a:p>
          <a:endParaRPr lang="en-US" sz="2000"/>
        </a:p>
      </dgm:t>
    </dgm:pt>
    <dgm:pt modelId="{D13C21F5-15E6-7E44-8C5D-33E2473B9394}" type="sibTrans" cxnId="{046C2BD6-643E-0440-A28A-4E602B88D8F2}">
      <dgm:prSet/>
      <dgm:spPr/>
      <dgm:t>
        <a:bodyPr/>
        <a:lstStyle/>
        <a:p>
          <a:endParaRPr lang="en-US" sz="2000"/>
        </a:p>
      </dgm:t>
    </dgm:pt>
    <dgm:pt modelId="{B71226AA-8B26-0748-ADC6-752A3DD1589E}">
      <dgm:prSet custT="1"/>
      <dgm:spPr/>
      <dgm:t>
        <a:bodyPr/>
        <a:lstStyle/>
        <a:p>
          <a:pPr rtl="0"/>
          <a:r>
            <a:rPr lang="hr-HR" sz="1800" b="1" dirty="0"/>
            <a:t>Logistika i strategija</a:t>
          </a:r>
          <a:endParaRPr lang="en-US" sz="1800" dirty="0"/>
        </a:p>
      </dgm:t>
    </dgm:pt>
    <dgm:pt modelId="{ACD884AD-73D9-9849-A886-5786ADEEAF99}" type="parTrans" cxnId="{09944B7E-6A68-4640-9FAF-29BB3281E78C}">
      <dgm:prSet/>
      <dgm:spPr/>
      <dgm:t>
        <a:bodyPr/>
        <a:lstStyle/>
        <a:p>
          <a:endParaRPr lang="en-US" sz="2000"/>
        </a:p>
      </dgm:t>
    </dgm:pt>
    <dgm:pt modelId="{8F47EE53-C21C-3F4A-8954-50A8EF42AC86}" type="sibTrans" cxnId="{09944B7E-6A68-4640-9FAF-29BB3281E78C}">
      <dgm:prSet/>
      <dgm:spPr/>
      <dgm:t>
        <a:bodyPr/>
        <a:lstStyle/>
        <a:p>
          <a:endParaRPr lang="en-US" sz="2000"/>
        </a:p>
      </dgm:t>
    </dgm:pt>
    <dgm:pt modelId="{4145CBBE-A9C4-434E-B532-7BDAAA90B81E}">
      <dgm:prSet custT="1"/>
      <dgm:spPr/>
      <dgm:t>
        <a:bodyPr/>
        <a:lstStyle/>
        <a:p>
          <a:pPr rtl="0"/>
          <a:r>
            <a:rPr lang="en-US" sz="1800" dirty="0" err="1"/>
            <a:t>Što</a:t>
          </a:r>
          <a:r>
            <a:rPr lang="en-US" sz="1800" dirty="0"/>
            <a:t> </a:t>
          </a:r>
          <a:r>
            <a:rPr lang="en-US" sz="1800" dirty="0" err="1"/>
            <a:t>dalje</a:t>
          </a:r>
          <a:r>
            <a:rPr lang="en-US" sz="1800" dirty="0"/>
            <a:t>?</a:t>
          </a:r>
        </a:p>
      </dgm:t>
    </dgm:pt>
    <dgm:pt modelId="{C9E94935-ECF1-B24A-84CA-17F342F6CCE4}" type="parTrans" cxnId="{44270489-6B5C-184A-B553-684698210E70}">
      <dgm:prSet/>
      <dgm:spPr/>
      <dgm:t>
        <a:bodyPr/>
        <a:lstStyle/>
        <a:p>
          <a:endParaRPr lang="en-US" sz="2000"/>
        </a:p>
      </dgm:t>
    </dgm:pt>
    <dgm:pt modelId="{1D76C046-48E5-1A4F-8064-8FDC2CC8868B}" type="sibTrans" cxnId="{44270489-6B5C-184A-B553-684698210E70}">
      <dgm:prSet/>
      <dgm:spPr/>
      <dgm:t>
        <a:bodyPr/>
        <a:lstStyle/>
        <a:p>
          <a:endParaRPr lang="en-US" sz="2000"/>
        </a:p>
      </dgm:t>
    </dgm:pt>
    <dgm:pt modelId="{5F8C1019-6F8C-CE47-BCE6-CFD0ECBC38F2}">
      <dgm:prSet custT="1"/>
      <dgm:spPr/>
      <dgm:t>
        <a:bodyPr/>
        <a:lstStyle/>
        <a:p>
          <a:r>
            <a:rPr lang="hr-HR" sz="1600" dirty="0"/>
            <a:t>Stručnjaci za prognoze</a:t>
          </a:r>
        </a:p>
      </dgm:t>
    </dgm:pt>
    <dgm:pt modelId="{6B5E6971-3C2E-2E4C-8D54-B6A0C95D220A}" type="parTrans" cxnId="{D6C46710-7FD7-8C4A-80F5-448E22D7CA39}">
      <dgm:prSet/>
      <dgm:spPr/>
      <dgm:t>
        <a:bodyPr/>
        <a:lstStyle/>
        <a:p>
          <a:endParaRPr lang="en-US"/>
        </a:p>
      </dgm:t>
    </dgm:pt>
    <dgm:pt modelId="{00F13CEB-B2EA-0941-B3B1-B73F9A044B5E}" type="sibTrans" cxnId="{D6C46710-7FD7-8C4A-80F5-448E22D7CA39}">
      <dgm:prSet/>
      <dgm:spPr/>
      <dgm:t>
        <a:bodyPr/>
        <a:lstStyle/>
        <a:p>
          <a:endParaRPr lang="en-US"/>
        </a:p>
      </dgm:t>
    </dgm:pt>
    <dgm:pt modelId="{03977307-0596-434E-945D-BD61387F5023}">
      <dgm:prSet/>
      <dgm:spPr/>
      <dgm:t>
        <a:bodyPr/>
        <a:lstStyle/>
        <a:p>
          <a:r>
            <a:rPr lang="hr-HR" dirty="0"/>
            <a:t>Rast prihoda vs. Cash-flow</a:t>
          </a:r>
        </a:p>
      </dgm:t>
    </dgm:pt>
    <dgm:pt modelId="{77D70BD4-138C-3140-B26F-E9A63A0DA6F0}" type="parTrans" cxnId="{2C3D3A19-810A-AF40-9BC2-5FC241F8930B}">
      <dgm:prSet/>
      <dgm:spPr/>
      <dgm:t>
        <a:bodyPr/>
        <a:lstStyle/>
        <a:p>
          <a:endParaRPr lang="en-US"/>
        </a:p>
      </dgm:t>
    </dgm:pt>
    <dgm:pt modelId="{82736997-9150-2440-8FC1-D7559494DFDA}" type="sibTrans" cxnId="{2C3D3A19-810A-AF40-9BC2-5FC241F8930B}">
      <dgm:prSet/>
      <dgm:spPr/>
      <dgm:t>
        <a:bodyPr/>
        <a:lstStyle/>
        <a:p>
          <a:endParaRPr lang="en-US"/>
        </a:p>
      </dgm:t>
    </dgm:pt>
    <dgm:pt modelId="{EFE1D12A-A1A1-C446-A862-62686201D630}">
      <dgm:prSet custT="1"/>
      <dgm:spPr>
        <a:solidFill>
          <a:srgbClr val="0070C0"/>
        </a:solidFill>
      </dgm:spPr>
      <dgm:t>
        <a:bodyPr/>
        <a:lstStyle/>
        <a:p>
          <a:r>
            <a:rPr lang="hr-HR" sz="1600" dirty="0"/>
            <a:t>Rast vs. troškovi i kako logistika može pomoći?</a:t>
          </a:r>
        </a:p>
      </dgm:t>
    </dgm:pt>
    <dgm:pt modelId="{90E46474-69E7-5B45-9748-F9F9B4502350}" type="parTrans" cxnId="{A8D4F259-546F-674C-8C58-74D50939081D}">
      <dgm:prSet/>
      <dgm:spPr/>
    </dgm:pt>
    <dgm:pt modelId="{4B5B127C-D6C9-9545-995E-A65705CDE805}" type="sibTrans" cxnId="{A8D4F259-546F-674C-8C58-74D50939081D}">
      <dgm:prSet/>
      <dgm:spPr/>
    </dgm:pt>
    <dgm:pt modelId="{8DB4FCE9-EBEF-424E-A9DD-8B09010B3EDE}" type="pres">
      <dgm:prSet presAssocID="{32B41AAC-7382-E64C-B90C-078D59B450A7}" presName="diagram" presStyleCnt="0">
        <dgm:presLayoutVars>
          <dgm:dir/>
          <dgm:resizeHandles/>
        </dgm:presLayoutVars>
      </dgm:prSet>
      <dgm:spPr/>
      <dgm:t>
        <a:bodyPr/>
        <a:lstStyle/>
        <a:p>
          <a:endParaRPr lang="en-US"/>
        </a:p>
      </dgm:t>
    </dgm:pt>
    <dgm:pt modelId="{4A4B7564-E9F9-B748-82BF-644BFE911BB6}" type="pres">
      <dgm:prSet presAssocID="{E5C15FB3-9098-0B4D-8175-F660EF34DDED}" presName="firstNode" presStyleLbl="node1" presStyleIdx="0" presStyleCnt="6">
        <dgm:presLayoutVars>
          <dgm:bulletEnabled val="1"/>
        </dgm:presLayoutVars>
      </dgm:prSet>
      <dgm:spPr/>
      <dgm:t>
        <a:bodyPr/>
        <a:lstStyle/>
        <a:p>
          <a:endParaRPr lang="en-US"/>
        </a:p>
      </dgm:t>
    </dgm:pt>
    <dgm:pt modelId="{60F96B83-5319-8443-8E74-DCBDD1FCC590}" type="pres">
      <dgm:prSet presAssocID="{D13C21F5-15E6-7E44-8C5D-33E2473B9394}" presName="sibTrans" presStyleLbl="sibTrans2D1" presStyleIdx="0" presStyleCnt="5"/>
      <dgm:spPr/>
      <dgm:t>
        <a:bodyPr/>
        <a:lstStyle/>
        <a:p>
          <a:endParaRPr lang="en-US"/>
        </a:p>
      </dgm:t>
    </dgm:pt>
    <dgm:pt modelId="{89904D76-883C-A342-9429-BAB5EFE2DB1A}" type="pres">
      <dgm:prSet presAssocID="{B71226AA-8B26-0748-ADC6-752A3DD1589E}" presName="middleNode" presStyleCnt="0"/>
      <dgm:spPr/>
    </dgm:pt>
    <dgm:pt modelId="{777BABB0-5EE5-1441-AE23-F46C5ED6FBA9}" type="pres">
      <dgm:prSet presAssocID="{B71226AA-8B26-0748-ADC6-752A3DD1589E}" presName="padding" presStyleLbl="node1" presStyleIdx="0" presStyleCnt="6"/>
      <dgm:spPr/>
    </dgm:pt>
    <dgm:pt modelId="{E691B030-D215-1148-AEF5-5F551DA01770}" type="pres">
      <dgm:prSet presAssocID="{B71226AA-8B26-0748-ADC6-752A3DD1589E}" presName="shape" presStyleLbl="node1" presStyleIdx="1" presStyleCnt="6">
        <dgm:presLayoutVars>
          <dgm:bulletEnabled val="1"/>
        </dgm:presLayoutVars>
      </dgm:prSet>
      <dgm:spPr/>
      <dgm:t>
        <a:bodyPr/>
        <a:lstStyle/>
        <a:p>
          <a:endParaRPr lang="en-US"/>
        </a:p>
      </dgm:t>
    </dgm:pt>
    <dgm:pt modelId="{EFF057EB-9D54-994B-AEC8-22D7C0408104}" type="pres">
      <dgm:prSet presAssocID="{8F47EE53-C21C-3F4A-8954-50A8EF42AC86}" presName="sibTrans" presStyleLbl="sibTrans2D1" presStyleIdx="1" presStyleCnt="5"/>
      <dgm:spPr/>
      <dgm:t>
        <a:bodyPr/>
        <a:lstStyle/>
        <a:p>
          <a:endParaRPr lang="en-US"/>
        </a:p>
      </dgm:t>
    </dgm:pt>
    <dgm:pt modelId="{3C9FEF33-DB59-3D40-A136-7FA2BF8EB77A}" type="pres">
      <dgm:prSet presAssocID="{5F8C1019-6F8C-CE47-BCE6-CFD0ECBC38F2}" presName="middleNode" presStyleCnt="0"/>
      <dgm:spPr/>
    </dgm:pt>
    <dgm:pt modelId="{E097058C-824B-C541-881D-08D3831BBD61}" type="pres">
      <dgm:prSet presAssocID="{5F8C1019-6F8C-CE47-BCE6-CFD0ECBC38F2}" presName="padding" presStyleLbl="node1" presStyleIdx="1" presStyleCnt="6"/>
      <dgm:spPr/>
    </dgm:pt>
    <dgm:pt modelId="{3A066D6A-7981-7D43-9048-AD3B230A9CAE}" type="pres">
      <dgm:prSet presAssocID="{5F8C1019-6F8C-CE47-BCE6-CFD0ECBC38F2}" presName="shape" presStyleLbl="node1" presStyleIdx="2" presStyleCnt="6" custScaleX="116464">
        <dgm:presLayoutVars>
          <dgm:bulletEnabled val="1"/>
        </dgm:presLayoutVars>
      </dgm:prSet>
      <dgm:spPr/>
      <dgm:t>
        <a:bodyPr/>
        <a:lstStyle/>
        <a:p>
          <a:endParaRPr lang="en-US"/>
        </a:p>
      </dgm:t>
    </dgm:pt>
    <dgm:pt modelId="{5A3640BF-0D69-8845-8A76-FF8AEFD775F7}" type="pres">
      <dgm:prSet presAssocID="{00F13CEB-B2EA-0941-B3B1-B73F9A044B5E}" presName="sibTrans" presStyleLbl="sibTrans2D1" presStyleIdx="2" presStyleCnt="5"/>
      <dgm:spPr/>
      <dgm:t>
        <a:bodyPr/>
        <a:lstStyle/>
        <a:p>
          <a:endParaRPr lang="en-US"/>
        </a:p>
      </dgm:t>
    </dgm:pt>
    <dgm:pt modelId="{657E2636-773C-FD48-95BC-60F0F7D4B24E}" type="pres">
      <dgm:prSet presAssocID="{EFE1D12A-A1A1-C446-A862-62686201D630}" presName="middleNode" presStyleCnt="0"/>
      <dgm:spPr/>
    </dgm:pt>
    <dgm:pt modelId="{CA65F9B9-61E5-EF41-BC87-6FE24338A853}" type="pres">
      <dgm:prSet presAssocID="{EFE1D12A-A1A1-C446-A862-62686201D630}" presName="padding" presStyleLbl="node1" presStyleIdx="2" presStyleCnt="6"/>
      <dgm:spPr/>
    </dgm:pt>
    <dgm:pt modelId="{C1051903-3F39-7149-A154-9E428170EA51}" type="pres">
      <dgm:prSet presAssocID="{EFE1D12A-A1A1-C446-A862-62686201D630}" presName="shape" presStyleLbl="node1" presStyleIdx="3" presStyleCnt="6" custScaleX="112987">
        <dgm:presLayoutVars>
          <dgm:bulletEnabled val="1"/>
        </dgm:presLayoutVars>
      </dgm:prSet>
      <dgm:spPr/>
      <dgm:t>
        <a:bodyPr/>
        <a:lstStyle/>
        <a:p>
          <a:endParaRPr lang="en-US"/>
        </a:p>
      </dgm:t>
    </dgm:pt>
    <dgm:pt modelId="{8921BC27-DAE4-8C47-A3FF-F39107C3414D}" type="pres">
      <dgm:prSet presAssocID="{4B5B127C-D6C9-9545-995E-A65705CDE805}" presName="sibTrans" presStyleLbl="sibTrans2D1" presStyleIdx="3" presStyleCnt="5"/>
      <dgm:spPr/>
    </dgm:pt>
    <dgm:pt modelId="{7C39483D-A1F0-6448-B9A0-504492EB4C6E}" type="pres">
      <dgm:prSet presAssocID="{03977307-0596-434E-945D-BD61387F5023}" presName="middleNode" presStyleCnt="0"/>
      <dgm:spPr/>
    </dgm:pt>
    <dgm:pt modelId="{D6AB9DD6-EC15-B948-9B0F-8AD36135177C}" type="pres">
      <dgm:prSet presAssocID="{03977307-0596-434E-945D-BD61387F5023}" presName="padding" presStyleLbl="node1" presStyleIdx="3" presStyleCnt="6"/>
      <dgm:spPr/>
    </dgm:pt>
    <dgm:pt modelId="{A07D638B-7780-B944-8FB0-676249BFBCCD}" type="pres">
      <dgm:prSet presAssocID="{03977307-0596-434E-945D-BD61387F5023}" presName="shape" presStyleLbl="node1" presStyleIdx="4" presStyleCnt="6">
        <dgm:presLayoutVars>
          <dgm:bulletEnabled val="1"/>
        </dgm:presLayoutVars>
      </dgm:prSet>
      <dgm:spPr/>
      <dgm:t>
        <a:bodyPr/>
        <a:lstStyle/>
        <a:p>
          <a:endParaRPr lang="en-US"/>
        </a:p>
      </dgm:t>
    </dgm:pt>
    <dgm:pt modelId="{EEED91BC-0A2A-B14C-AB3B-3B22578CE4D6}" type="pres">
      <dgm:prSet presAssocID="{82736997-9150-2440-8FC1-D7559494DFDA}" presName="sibTrans" presStyleLbl="sibTrans2D1" presStyleIdx="4" presStyleCnt="5"/>
      <dgm:spPr/>
      <dgm:t>
        <a:bodyPr/>
        <a:lstStyle/>
        <a:p>
          <a:endParaRPr lang="en-US"/>
        </a:p>
      </dgm:t>
    </dgm:pt>
    <dgm:pt modelId="{B61238E4-F605-6748-A558-4012FB42FB7A}" type="pres">
      <dgm:prSet presAssocID="{4145CBBE-A9C4-434E-B532-7BDAAA90B81E}" presName="lastNode" presStyleLbl="node1" presStyleIdx="5" presStyleCnt="6">
        <dgm:presLayoutVars>
          <dgm:bulletEnabled val="1"/>
        </dgm:presLayoutVars>
      </dgm:prSet>
      <dgm:spPr/>
      <dgm:t>
        <a:bodyPr/>
        <a:lstStyle/>
        <a:p>
          <a:endParaRPr lang="en-US"/>
        </a:p>
      </dgm:t>
    </dgm:pt>
  </dgm:ptLst>
  <dgm:cxnLst>
    <dgm:cxn modelId="{2C3D3A19-810A-AF40-9BC2-5FC241F8930B}" srcId="{32B41AAC-7382-E64C-B90C-078D59B450A7}" destId="{03977307-0596-434E-945D-BD61387F5023}" srcOrd="4" destOrd="0" parTransId="{77D70BD4-138C-3140-B26F-E9A63A0DA6F0}" sibTransId="{82736997-9150-2440-8FC1-D7559494DFDA}"/>
    <dgm:cxn modelId="{A8D4F259-546F-674C-8C58-74D50939081D}" srcId="{32B41AAC-7382-E64C-B90C-078D59B450A7}" destId="{EFE1D12A-A1A1-C446-A862-62686201D630}" srcOrd="3" destOrd="0" parTransId="{90E46474-69E7-5B45-9748-F9F9B4502350}" sibTransId="{4B5B127C-D6C9-9545-995E-A65705CDE805}"/>
    <dgm:cxn modelId="{616103D2-B3EC-0F46-B5D6-BF8EEA64E3AC}" type="presOf" srcId="{B71226AA-8B26-0748-ADC6-752A3DD1589E}" destId="{E691B030-D215-1148-AEF5-5F551DA01770}" srcOrd="0" destOrd="0" presId="urn:microsoft.com/office/officeart/2005/8/layout/bProcess2"/>
    <dgm:cxn modelId="{353FB21A-776B-7E4A-B20D-66F8CC9D6451}" type="presOf" srcId="{00F13CEB-B2EA-0941-B3B1-B73F9A044B5E}" destId="{5A3640BF-0D69-8845-8A76-FF8AEFD775F7}" srcOrd="0" destOrd="0" presId="urn:microsoft.com/office/officeart/2005/8/layout/bProcess2"/>
    <dgm:cxn modelId="{EF1DB3A4-9233-1342-90C3-7448B88CD935}" type="presOf" srcId="{8F47EE53-C21C-3F4A-8954-50A8EF42AC86}" destId="{EFF057EB-9D54-994B-AEC8-22D7C0408104}" srcOrd="0" destOrd="0" presId="urn:microsoft.com/office/officeart/2005/8/layout/bProcess2"/>
    <dgm:cxn modelId="{E0B716E6-3AA6-8F4F-AE82-A0A84FCE03BC}" type="presOf" srcId="{4B5B127C-D6C9-9545-995E-A65705CDE805}" destId="{8921BC27-DAE4-8C47-A3FF-F39107C3414D}" srcOrd="0" destOrd="0" presId="urn:microsoft.com/office/officeart/2005/8/layout/bProcess2"/>
    <dgm:cxn modelId="{7C02CCA8-EBF2-6941-AD96-3E84A37D8EEF}" type="presOf" srcId="{5F8C1019-6F8C-CE47-BCE6-CFD0ECBC38F2}" destId="{3A066D6A-7981-7D43-9048-AD3B230A9CAE}" srcOrd="0" destOrd="0" presId="urn:microsoft.com/office/officeart/2005/8/layout/bProcess2"/>
    <dgm:cxn modelId="{9D48AA96-36B5-1E42-A382-C946F09B7304}" type="presOf" srcId="{03977307-0596-434E-945D-BD61387F5023}" destId="{A07D638B-7780-B944-8FB0-676249BFBCCD}" srcOrd="0" destOrd="0" presId="urn:microsoft.com/office/officeart/2005/8/layout/bProcess2"/>
    <dgm:cxn modelId="{4DF201BD-639F-BB4A-B589-9B0A4FF8EEED}" type="presOf" srcId="{32B41AAC-7382-E64C-B90C-078D59B450A7}" destId="{8DB4FCE9-EBEF-424E-A9DD-8B09010B3EDE}" srcOrd="0" destOrd="0" presId="urn:microsoft.com/office/officeart/2005/8/layout/bProcess2"/>
    <dgm:cxn modelId="{37FB8020-D507-FC4B-A2CA-7ED511C2E64F}" type="presOf" srcId="{4145CBBE-A9C4-434E-B532-7BDAAA90B81E}" destId="{B61238E4-F605-6748-A558-4012FB42FB7A}" srcOrd="0" destOrd="0" presId="urn:microsoft.com/office/officeart/2005/8/layout/bProcess2"/>
    <dgm:cxn modelId="{71336309-8430-CE4D-A018-3DD44F4064E6}" type="presOf" srcId="{E5C15FB3-9098-0B4D-8175-F660EF34DDED}" destId="{4A4B7564-E9F9-B748-82BF-644BFE911BB6}" srcOrd="0" destOrd="0" presId="urn:microsoft.com/office/officeart/2005/8/layout/bProcess2"/>
    <dgm:cxn modelId="{44270489-6B5C-184A-B553-684698210E70}" srcId="{32B41AAC-7382-E64C-B90C-078D59B450A7}" destId="{4145CBBE-A9C4-434E-B532-7BDAAA90B81E}" srcOrd="5" destOrd="0" parTransId="{C9E94935-ECF1-B24A-84CA-17F342F6CCE4}" sibTransId="{1D76C046-48E5-1A4F-8064-8FDC2CC8868B}"/>
    <dgm:cxn modelId="{D6C46710-7FD7-8C4A-80F5-448E22D7CA39}" srcId="{32B41AAC-7382-E64C-B90C-078D59B450A7}" destId="{5F8C1019-6F8C-CE47-BCE6-CFD0ECBC38F2}" srcOrd="2" destOrd="0" parTransId="{6B5E6971-3C2E-2E4C-8D54-B6A0C95D220A}" sibTransId="{00F13CEB-B2EA-0941-B3B1-B73F9A044B5E}"/>
    <dgm:cxn modelId="{F032FC44-8B4A-5D43-A56C-3CCB2FFF6B3F}" type="presOf" srcId="{82736997-9150-2440-8FC1-D7559494DFDA}" destId="{EEED91BC-0A2A-B14C-AB3B-3B22578CE4D6}" srcOrd="0" destOrd="0" presId="urn:microsoft.com/office/officeart/2005/8/layout/bProcess2"/>
    <dgm:cxn modelId="{DA37BD41-F7EA-8741-A050-7D781BDDC243}" type="presOf" srcId="{EFE1D12A-A1A1-C446-A862-62686201D630}" destId="{C1051903-3F39-7149-A154-9E428170EA51}" srcOrd="0" destOrd="0" presId="urn:microsoft.com/office/officeart/2005/8/layout/bProcess2"/>
    <dgm:cxn modelId="{09944B7E-6A68-4640-9FAF-29BB3281E78C}" srcId="{32B41AAC-7382-E64C-B90C-078D59B450A7}" destId="{B71226AA-8B26-0748-ADC6-752A3DD1589E}" srcOrd="1" destOrd="0" parTransId="{ACD884AD-73D9-9849-A886-5786ADEEAF99}" sibTransId="{8F47EE53-C21C-3F4A-8954-50A8EF42AC86}"/>
    <dgm:cxn modelId="{046C2BD6-643E-0440-A28A-4E602B88D8F2}" srcId="{32B41AAC-7382-E64C-B90C-078D59B450A7}" destId="{E5C15FB3-9098-0B4D-8175-F660EF34DDED}" srcOrd="0" destOrd="0" parTransId="{29ACA722-D918-6644-A093-938E42F7FC8C}" sibTransId="{D13C21F5-15E6-7E44-8C5D-33E2473B9394}"/>
    <dgm:cxn modelId="{AB63E989-1A73-E942-929E-590787AF7503}" type="presOf" srcId="{D13C21F5-15E6-7E44-8C5D-33E2473B9394}" destId="{60F96B83-5319-8443-8E74-DCBDD1FCC590}" srcOrd="0" destOrd="0" presId="urn:microsoft.com/office/officeart/2005/8/layout/bProcess2"/>
    <dgm:cxn modelId="{E1712DF5-D4F1-1D47-B1D0-4071E4EFC93F}" type="presParOf" srcId="{8DB4FCE9-EBEF-424E-A9DD-8B09010B3EDE}" destId="{4A4B7564-E9F9-B748-82BF-644BFE911BB6}" srcOrd="0" destOrd="0" presId="urn:microsoft.com/office/officeart/2005/8/layout/bProcess2"/>
    <dgm:cxn modelId="{D530B2A4-A984-F549-9178-319DED03BE85}" type="presParOf" srcId="{8DB4FCE9-EBEF-424E-A9DD-8B09010B3EDE}" destId="{60F96B83-5319-8443-8E74-DCBDD1FCC590}" srcOrd="1" destOrd="0" presId="urn:microsoft.com/office/officeart/2005/8/layout/bProcess2"/>
    <dgm:cxn modelId="{26FC3B30-628A-AC42-B103-07EBBE09AE9A}" type="presParOf" srcId="{8DB4FCE9-EBEF-424E-A9DD-8B09010B3EDE}" destId="{89904D76-883C-A342-9429-BAB5EFE2DB1A}" srcOrd="2" destOrd="0" presId="urn:microsoft.com/office/officeart/2005/8/layout/bProcess2"/>
    <dgm:cxn modelId="{8CD2C5F1-D43C-FD4F-85E1-35F0DDBD975A}" type="presParOf" srcId="{89904D76-883C-A342-9429-BAB5EFE2DB1A}" destId="{777BABB0-5EE5-1441-AE23-F46C5ED6FBA9}" srcOrd="0" destOrd="0" presId="urn:microsoft.com/office/officeart/2005/8/layout/bProcess2"/>
    <dgm:cxn modelId="{E74E190D-08BC-CA49-8703-12B47AE6D8E6}" type="presParOf" srcId="{89904D76-883C-A342-9429-BAB5EFE2DB1A}" destId="{E691B030-D215-1148-AEF5-5F551DA01770}" srcOrd="1" destOrd="0" presId="urn:microsoft.com/office/officeart/2005/8/layout/bProcess2"/>
    <dgm:cxn modelId="{FDE920A2-D78A-C74E-9E14-44CECFC9B887}" type="presParOf" srcId="{8DB4FCE9-EBEF-424E-A9DD-8B09010B3EDE}" destId="{EFF057EB-9D54-994B-AEC8-22D7C0408104}" srcOrd="3" destOrd="0" presId="urn:microsoft.com/office/officeart/2005/8/layout/bProcess2"/>
    <dgm:cxn modelId="{05B71938-6BCB-E741-A2C8-FB193E458E0B}" type="presParOf" srcId="{8DB4FCE9-EBEF-424E-A9DD-8B09010B3EDE}" destId="{3C9FEF33-DB59-3D40-A136-7FA2BF8EB77A}" srcOrd="4" destOrd="0" presId="urn:microsoft.com/office/officeart/2005/8/layout/bProcess2"/>
    <dgm:cxn modelId="{AD7209C2-BBA1-4B48-93DE-2F33335FAC21}" type="presParOf" srcId="{3C9FEF33-DB59-3D40-A136-7FA2BF8EB77A}" destId="{E097058C-824B-C541-881D-08D3831BBD61}" srcOrd="0" destOrd="0" presId="urn:microsoft.com/office/officeart/2005/8/layout/bProcess2"/>
    <dgm:cxn modelId="{8BD0BEC5-1FCA-C54C-99C4-2773DDB060C7}" type="presParOf" srcId="{3C9FEF33-DB59-3D40-A136-7FA2BF8EB77A}" destId="{3A066D6A-7981-7D43-9048-AD3B230A9CAE}" srcOrd="1" destOrd="0" presId="urn:microsoft.com/office/officeart/2005/8/layout/bProcess2"/>
    <dgm:cxn modelId="{D42023FB-8480-0F4C-B5E8-CC2BE4D4B5B9}" type="presParOf" srcId="{8DB4FCE9-EBEF-424E-A9DD-8B09010B3EDE}" destId="{5A3640BF-0D69-8845-8A76-FF8AEFD775F7}" srcOrd="5" destOrd="0" presId="urn:microsoft.com/office/officeart/2005/8/layout/bProcess2"/>
    <dgm:cxn modelId="{C8AD6835-7867-804F-9A03-B5EF702B4C67}" type="presParOf" srcId="{8DB4FCE9-EBEF-424E-A9DD-8B09010B3EDE}" destId="{657E2636-773C-FD48-95BC-60F0F7D4B24E}" srcOrd="6" destOrd="0" presId="urn:microsoft.com/office/officeart/2005/8/layout/bProcess2"/>
    <dgm:cxn modelId="{2075CE04-9E64-1040-A5AE-F08B03226591}" type="presParOf" srcId="{657E2636-773C-FD48-95BC-60F0F7D4B24E}" destId="{CA65F9B9-61E5-EF41-BC87-6FE24338A853}" srcOrd="0" destOrd="0" presId="urn:microsoft.com/office/officeart/2005/8/layout/bProcess2"/>
    <dgm:cxn modelId="{6C7FF3A5-3259-FE4E-9500-D63DDF62BF72}" type="presParOf" srcId="{657E2636-773C-FD48-95BC-60F0F7D4B24E}" destId="{C1051903-3F39-7149-A154-9E428170EA51}" srcOrd="1" destOrd="0" presId="urn:microsoft.com/office/officeart/2005/8/layout/bProcess2"/>
    <dgm:cxn modelId="{05215CAC-CC5C-D446-810A-A33F589F4D9A}" type="presParOf" srcId="{8DB4FCE9-EBEF-424E-A9DD-8B09010B3EDE}" destId="{8921BC27-DAE4-8C47-A3FF-F39107C3414D}" srcOrd="7" destOrd="0" presId="urn:microsoft.com/office/officeart/2005/8/layout/bProcess2"/>
    <dgm:cxn modelId="{90F4C7E6-A695-7A4D-A4E8-AA0597433123}" type="presParOf" srcId="{8DB4FCE9-EBEF-424E-A9DD-8B09010B3EDE}" destId="{7C39483D-A1F0-6448-B9A0-504492EB4C6E}" srcOrd="8" destOrd="0" presId="urn:microsoft.com/office/officeart/2005/8/layout/bProcess2"/>
    <dgm:cxn modelId="{E4F424C1-6D7A-3240-BF41-E0C2FD23D681}" type="presParOf" srcId="{7C39483D-A1F0-6448-B9A0-504492EB4C6E}" destId="{D6AB9DD6-EC15-B948-9B0F-8AD36135177C}" srcOrd="0" destOrd="0" presId="urn:microsoft.com/office/officeart/2005/8/layout/bProcess2"/>
    <dgm:cxn modelId="{04241329-DFC7-7A4D-A952-7BF78E136E4B}" type="presParOf" srcId="{7C39483D-A1F0-6448-B9A0-504492EB4C6E}" destId="{A07D638B-7780-B944-8FB0-676249BFBCCD}" srcOrd="1" destOrd="0" presId="urn:microsoft.com/office/officeart/2005/8/layout/bProcess2"/>
    <dgm:cxn modelId="{98B4EAB4-CCE2-DB48-BFAA-DC3B845D83E1}" type="presParOf" srcId="{8DB4FCE9-EBEF-424E-A9DD-8B09010B3EDE}" destId="{EEED91BC-0A2A-B14C-AB3B-3B22578CE4D6}" srcOrd="9" destOrd="0" presId="urn:microsoft.com/office/officeart/2005/8/layout/bProcess2"/>
    <dgm:cxn modelId="{347856AD-FCD7-154A-ADA1-3C2C8F1998D9}" type="presParOf" srcId="{8DB4FCE9-EBEF-424E-A9DD-8B09010B3EDE}" destId="{B61238E4-F605-6748-A558-4012FB42FB7A}"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B41AAC-7382-E64C-B90C-078D59B450A7}" type="doc">
      <dgm:prSet loTypeId="urn:microsoft.com/office/officeart/2005/8/layout/bProcess2" loCatId="cycle" qsTypeId="urn:microsoft.com/office/officeart/2005/8/quickstyle/3D1" qsCatId="3D" csTypeId="urn:microsoft.com/office/officeart/2005/8/colors/accent2_3" csCatId="accent2" phldr="1"/>
      <dgm:spPr/>
      <dgm:t>
        <a:bodyPr/>
        <a:lstStyle/>
        <a:p>
          <a:endParaRPr lang="en-US"/>
        </a:p>
      </dgm:t>
    </dgm:pt>
    <dgm:pt modelId="{E5C15FB3-9098-0B4D-8175-F660EF34DDED}">
      <dgm:prSet custT="1"/>
      <dgm:spPr/>
      <dgm:t>
        <a:bodyPr/>
        <a:lstStyle/>
        <a:p>
          <a:pPr rtl="0"/>
          <a:r>
            <a:rPr lang="en-US" sz="1800" dirty="0"/>
            <a:t>12 </a:t>
          </a:r>
          <a:r>
            <a:rPr lang="en-US" sz="1800" dirty="0" err="1"/>
            <a:t>mjeseci</a:t>
          </a:r>
          <a:r>
            <a:rPr lang="en-US" sz="1800" dirty="0"/>
            <a:t> s LOGIKO CONSULTINGOM</a:t>
          </a:r>
        </a:p>
      </dgm:t>
    </dgm:pt>
    <dgm:pt modelId="{29ACA722-D918-6644-A093-938E42F7FC8C}" type="parTrans" cxnId="{046C2BD6-643E-0440-A28A-4E602B88D8F2}">
      <dgm:prSet/>
      <dgm:spPr/>
      <dgm:t>
        <a:bodyPr/>
        <a:lstStyle/>
        <a:p>
          <a:endParaRPr lang="en-US" sz="2000"/>
        </a:p>
      </dgm:t>
    </dgm:pt>
    <dgm:pt modelId="{D13C21F5-15E6-7E44-8C5D-33E2473B9394}" type="sibTrans" cxnId="{046C2BD6-643E-0440-A28A-4E602B88D8F2}">
      <dgm:prSet/>
      <dgm:spPr/>
      <dgm:t>
        <a:bodyPr/>
        <a:lstStyle/>
        <a:p>
          <a:endParaRPr lang="en-US" sz="2000"/>
        </a:p>
      </dgm:t>
    </dgm:pt>
    <dgm:pt modelId="{B71226AA-8B26-0748-ADC6-752A3DD1589E}">
      <dgm:prSet custT="1"/>
      <dgm:spPr/>
      <dgm:t>
        <a:bodyPr/>
        <a:lstStyle/>
        <a:p>
          <a:pPr rtl="0"/>
          <a:r>
            <a:rPr lang="hr-HR" sz="1800" b="1" dirty="0"/>
            <a:t>Logistika i strategija</a:t>
          </a:r>
          <a:endParaRPr lang="en-US" sz="1800" dirty="0"/>
        </a:p>
      </dgm:t>
    </dgm:pt>
    <dgm:pt modelId="{ACD884AD-73D9-9849-A886-5786ADEEAF99}" type="parTrans" cxnId="{09944B7E-6A68-4640-9FAF-29BB3281E78C}">
      <dgm:prSet/>
      <dgm:spPr/>
      <dgm:t>
        <a:bodyPr/>
        <a:lstStyle/>
        <a:p>
          <a:endParaRPr lang="en-US" sz="2000"/>
        </a:p>
      </dgm:t>
    </dgm:pt>
    <dgm:pt modelId="{8F47EE53-C21C-3F4A-8954-50A8EF42AC86}" type="sibTrans" cxnId="{09944B7E-6A68-4640-9FAF-29BB3281E78C}">
      <dgm:prSet/>
      <dgm:spPr/>
      <dgm:t>
        <a:bodyPr/>
        <a:lstStyle/>
        <a:p>
          <a:endParaRPr lang="en-US" sz="2000"/>
        </a:p>
      </dgm:t>
    </dgm:pt>
    <dgm:pt modelId="{4145CBBE-A9C4-434E-B532-7BDAAA90B81E}">
      <dgm:prSet custT="1"/>
      <dgm:spPr/>
      <dgm:t>
        <a:bodyPr/>
        <a:lstStyle/>
        <a:p>
          <a:pPr rtl="0"/>
          <a:r>
            <a:rPr lang="en-US" sz="1800" dirty="0" err="1"/>
            <a:t>Što</a:t>
          </a:r>
          <a:r>
            <a:rPr lang="en-US" sz="1800" dirty="0"/>
            <a:t> </a:t>
          </a:r>
          <a:r>
            <a:rPr lang="en-US" sz="1800" dirty="0" err="1"/>
            <a:t>dalje</a:t>
          </a:r>
          <a:r>
            <a:rPr lang="en-US" sz="1800" dirty="0"/>
            <a:t>?</a:t>
          </a:r>
        </a:p>
      </dgm:t>
    </dgm:pt>
    <dgm:pt modelId="{C9E94935-ECF1-B24A-84CA-17F342F6CCE4}" type="parTrans" cxnId="{44270489-6B5C-184A-B553-684698210E70}">
      <dgm:prSet/>
      <dgm:spPr/>
      <dgm:t>
        <a:bodyPr/>
        <a:lstStyle/>
        <a:p>
          <a:endParaRPr lang="en-US" sz="2000"/>
        </a:p>
      </dgm:t>
    </dgm:pt>
    <dgm:pt modelId="{1D76C046-48E5-1A4F-8064-8FDC2CC8868B}" type="sibTrans" cxnId="{44270489-6B5C-184A-B553-684698210E70}">
      <dgm:prSet/>
      <dgm:spPr/>
      <dgm:t>
        <a:bodyPr/>
        <a:lstStyle/>
        <a:p>
          <a:endParaRPr lang="en-US" sz="2000"/>
        </a:p>
      </dgm:t>
    </dgm:pt>
    <dgm:pt modelId="{5F8C1019-6F8C-CE47-BCE6-CFD0ECBC38F2}">
      <dgm:prSet custT="1"/>
      <dgm:spPr/>
      <dgm:t>
        <a:bodyPr/>
        <a:lstStyle/>
        <a:p>
          <a:r>
            <a:rPr lang="hr-HR" sz="1600" dirty="0"/>
            <a:t>Stručnjaci za prognoze</a:t>
          </a:r>
        </a:p>
      </dgm:t>
    </dgm:pt>
    <dgm:pt modelId="{6B5E6971-3C2E-2E4C-8D54-B6A0C95D220A}" type="parTrans" cxnId="{D6C46710-7FD7-8C4A-80F5-448E22D7CA39}">
      <dgm:prSet/>
      <dgm:spPr/>
      <dgm:t>
        <a:bodyPr/>
        <a:lstStyle/>
        <a:p>
          <a:endParaRPr lang="en-US"/>
        </a:p>
      </dgm:t>
    </dgm:pt>
    <dgm:pt modelId="{00F13CEB-B2EA-0941-B3B1-B73F9A044B5E}" type="sibTrans" cxnId="{D6C46710-7FD7-8C4A-80F5-448E22D7CA39}">
      <dgm:prSet/>
      <dgm:spPr/>
      <dgm:t>
        <a:bodyPr/>
        <a:lstStyle/>
        <a:p>
          <a:endParaRPr lang="en-US"/>
        </a:p>
      </dgm:t>
    </dgm:pt>
    <dgm:pt modelId="{03977307-0596-434E-945D-BD61387F5023}">
      <dgm:prSet/>
      <dgm:spPr>
        <a:solidFill>
          <a:srgbClr val="0070C0"/>
        </a:solidFill>
      </dgm:spPr>
      <dgm:t>
        <a:bodyPr/>
        <a:lstStyle/>
        <a:p>
          <a:r>
            <a:rPr lang="hr-HR" dirty="0"/>
            <a:t>Rast prihoda vs. Cash-flow</a:t>
          </a:r>
        </a:p>
      </dgm:t>
    </dgm:pt>
    <dgm:pt modelId="{77D70BD4-138C-3140-B26F-E9A63A0DA6F0}" type="parTrans" cxnId="{2C3D3A19-810A-AF40-9BC2-5FC241F8930B}">
      <dgm:prSet/>
      <dgm:spPr/>
      <dgm:t>
        <a:bodyPr/>
        <a:lstStyle/>
        <a:p>
          <a:endParaRPr lang="en-US"/>
        </a:p>
      </dgm:t>
    </dgm:pt>
    <dgm:pt modelId="{82736997-9150-2440-8FC1-D7559494DFDA}" type="sibTrans" cxnId="{2C3D3A19-810A-AF40-9BC2-5FC241F8930B}">
      <dgm:prSet/>
      <dgm:spPr/>
      <dgm:t>
        <a:bodyPr/>
        <a:lstStyle/>
        <a:p>
          <a:endParaRPr lang="en-US"/>
        </a:p>
      </dgm:t>
    </dgm:pt>
    <dgm:pt modelId="{E01F76ED-5C46-8444-9A18-FA1633D061D7}">
      <dgm:prSet custT="1"/>
      <dgm:spPr/>
      <dgm:t>
        <a:bodyPr/>
        <a:lstStyle/>
        <a:p>
          <a:r>
            <a:rPr lang="hr-HR" sz="1600" dirty="0"/>
            <a:t>Rast vs. troškovi i kako logistika može pomoći?</a:t>
          </a:r>
        </a:p>
      </dgm:t>
    </dgm:pt>
    <dgm:pt modelId="{9D50478A-3EF5-7A4A-9435-B97316BBFB3E}" type="parTrans" cxnId="{65873501-FBD0-0E4C-8EE2-97D5AFB821C7}">
      <dgm:prSet/>
      <dgm:spPr/>
    </dgm:pt>
    <dgm:pt modelId="{4733BDE6-6440-2A4B-B5F6-FB11226F1B61}" type="sibTrans" cxnId="{65873501-FBD0-0E4C-8EE2-97D5AFB821C7}">
      <dgm:prSet/>
      <dgm:spPr/>
    </dgm:pt>
    <dgm:pt modelId="{8DB4FCE9-EBEF-424E-A9DD-8B09010B3EDE}" type="pres">
      <dgm:prSet presAssocID="{32B41AAC-7382-E64C-B90C-078D59B450A7}" presName="diagram" presStyleCnt="0">
        <dgm:presLayoutVars>
          <dgm:dir/>
          <dgm:resizeHandles/>
        </dgm:presLayoutVars>
      </dgm:prSet>
      <dgm:spPr/>
      <dgm:t>
        <a:bodyPr/>
        <a:lstStyle/>
        <a:p>
          <a:endParaRPr lang="en-US"/>
        </a:p>
      </dgm:t>
    </dgm:pt>
    <dgm:pt modelId="{4A4B7564-E9F9-B748-82BF-644BFE911BB6}" type="pres">
      <dgm:prSet presAssocID="{E5C15FB3-9098-0B4D-8175-F660EF34DDED}" presName="firstNode" presStyleLbl="node1" presStyleIdx="0" presStyleCnt="6">
        <dgm:presLayoutVars>
          <dgm:bulletEnabled val="1"/>
        </dgm:presLayoutVars>
      </dgm:prSet>
      <dgm:spPr/>
      <dgm:t>
        <a:bodyPr/>
        <a:lstStyle/>
        <a:p>
          <a:endParaRPr lang="en-US"/>
        </a:p>
      </dgm:t>
    </dgm:pt>
    <dgm:pt modelId="{60F96B83-5319-8443-8E74-DCBDD1FCC590}" type="pres">
      <dgm:prSet presAssocID="{D13C21F5-15E6-7E44-8C5D-33E2473B9394}" presName="sibTrans" presStyleLbl="sibTrans2D1" presStyleIdx="0" presStyleCnt="5"/>
      <dgm:spPr/>
      <dgm:t>
        <a:bodyPr/>
        <a:lstStyle/>
        <a:p>
          <a:endParaRPr lang="en-US"/>
        </a:p>
      </dgm:t>
    </dgm:pt>
    <dgm:pt modelId="{89904D76-883C-A342-9429-BAB5EFE2DB1A}" type="pres">
      <dgm:prSet presAssocID="{B71226AA-8B26-0748-ADC6-752A3DD1589E}" presName="middleNode" presStyleCnt="0"/>
      <dgm:spPr/>
    </dgm:pt>
    <dgm:pt modelId="{777BABB0-5EE5-1441-AE23-F46C5ED6FBA9}" type="pres">
      <dgm:prSet presAssocID="{B71226AA-8B26-0748-ADC6-752A3DD1589E}" presName="padding" presStyleLbl="node1" presStyleIdx="0" presStyleCnt="6"/>
      <dgm:spPr/>
    </dgm:pt>
    <dgm:pt modelId="{E691B030-D215-1148-AEF5-5F551DA01770}" type="pres">
      <dgm:prSet presAssocID="{B71226AA-8B26-0748-ADC6-752A3DD1589E}" presName="shape" presStyleLbl="node1" presStyleIdx="1" presStyleCnt="6">
        <dgm:presLayoutVars>
          <dgm:bulletEnabled val="1"/>
        </dgm:presLayoutVars>
      </dgm:prSet>
      <dgm:spPr/>
      <dgm:t>
        <a:bodyPr/>
        <a:lstStyle/>
        <a:p>
          <a:endParaRPr lang="en-US"/>
        </a:p>
      </dgm:t>
    </dgm:pt>
    <dgm:pt modelId="{EFF057EB-9D54-994B-AEC8-22D7C0408104}" type="pres">
      <dgm:prSet presAssocID="{8F47EE53-C21C-3F4A-8954-50A8EF42AC86}" presName="sibTrans" presStyleLbl="sibTrans2D1" presStyleIdx="1" presStyleCnt="5"/>
      <dgm:spPr/>
      <dgm:t>
        <a:bodyPr/>
        <a:lstStyle/>
        <a:p>
          <a:endParaRPr lang="en-US"/>
        </a:p>
      </dgm:t>
    </dgm:pt>
    <dgm:pt modelId="{3C9FEF33-DB59-3D40-A136-7FA2BF8EB77A}" type="pres">
      <dgm:prSet presAssocID="{5F8C1019-6F8C-CE47-BCE6-CFD0ECBC38F2}" presName="middleNode" presStyleCnt="0"/>
      <dgm:spPr/>
    </dgm:pt>
    <dgm:pt modelId="{E097058C-824B-C541-881D-08D3831BBD61}" type="pres">
      <dgm:prSet presAssocID="{5F8C1019-6F8C-CE47-BCE6-CFD0ECBC38F2}" presName="padding" presStyleLbl="node1" presStyleIdx="1" presStyleCnt="6"/>
      <dgm:spPr/>
    </dgm:pt>
    <dgm:pt modelId="{3A066D6A-7981-7D43-9048-AD3B230A9CAE}" type="pres">
      <dgm:prSet presAssocID="{5F8C1019-6F8C-CE47-BCE6-CFD0ECBC38F2}" presName="shape" presStyleLbl="node1" presStyleIdx="2" presStyleCnt="6" custScaleX="116464">
        <dgm:presLayoutVars>
          <dgm:bulletEnabled val="1"/>
        </dgm:presLayoutVars>
      </dgm:prSet>
      <dgm:spPr/>
      <dgm:t>
        <a:bodyPr/>
        <a:lstStyle/>
        <a:p>
          <a:endParaRPr lang="en-US"/>
        </a:p>
      </dgm:t>
    </dgm:pt>
    <dgm:pt modelId="{5A3640BF-0D69-8845-8A76-FF8AEFD775F7}" type="pres">
      <dgm:prSet presAssocID="{00F13CEB-B2EA-0941-B3B1-B73F9A044B5E}" presName="sibTrans" presStyleLbl="sibTrans2D1" presStyleIdx="2" presStyleCnt="5"/>
      <dgm:spPr/>
      <dgm:t>
        <a:bodyPr/>
        <a:lstStyle/>
        <a:p>
          <a:endParaRPr lang="en-US"/>
        </a:p>
      </dgm:t>
    </dgm:pt>
    <dgm:pt modelId="{566EC997-DED2-3244-B85D-48863655C485}" type="pres">
      <dgm:prSet presAssocID="{E01F76ED-5C46-8444-9A18-FA1633D061D7}" presName="middleNode" presStyleCnt="0"/>
      <dgm:spPr/>
    </dgm:pt>
    <dgm:pt modelId="{A444F537-1A23-D64B-9F46-DB525EA44DCE}" type="pres">
      <dgm:prSet presAssocID="{E01F76ED-5C46-8444-9A18-FA1633D061D7}" presName="padding" presStyleLbl="node1" presStyleIdx="2" presStyleCnt="6"/>
      <dgm:spPr/>
    </dgm:pt>
    <dgm:pt modelId="{BA615263-95EC-6945-BBFA-FAD471015000}" type="pres">
      <dgm:prSet presAssocID="{E01F76ED-5C46-8444-9A18-FA1633D061D7}" presName="shape" presStyleLbl="node1" presStyleIdx="3" presStyleCnt="6" custScaleX="107772">
        <dgm:presLayoutVars>
          <dgm:bulletEnabled val="1"/>
        </dgm:presLayoutVars>
      </dgm:prSet>
      <dgm:spPr/>
      <dgm:t>
        <a:bodyPr/>
        <a:lstStyle/>
        <a:p>
          <a:endParaRPr lang="en-US"/>
        </a:p>
      </dgm:t>
    </dgm:pt>
    <dgm:pt modelId="{FF5D4039-0CDC-0342-BE10-1F88D62F7A97}" type="pres">
      <dgm:prSet presAssocID="{4733BDE6-6440-2A4B-B5F6-FB11226F1B61}" presName="sibTrans" presStyleLbl="sibTrans2D1" presStyleIdx="3" presStyleCnt="5"/>
      <dgm:spPr/>
    </dgm:pt>
    <dgm:pt modelId="{7C39483D-A1F0-6448-B9A0-504492EB4C6E}" type="pres">
      <dgm:prSet presAssocID="{03977307-0596-434E-945D-BD61387F5023}" presName="middleNode" presStyleCnt="0"/>
      <dgm:spPr/>
    </dgm:pt>
    <dgm:pt modelId="{D6AB9DD6-EC15-B948-9B0F-8AD36135177C}" type="pres">
      <dgm:prSet presAssocID="{03977307-0596-434E-945D-BD61387F5023}" presName="padding" presStyleLbl="node1" presStyleIdx="3" presStyleCnt="6"/>
      <dgm:spPr/>
    </dgm:pt>
    <dgm:pt modelId="{A07D638B-7780-B944-8FB0-676249BFBCCD}" type="pres">
      <dgm:prSet presAssocID="{03977307-0596-434E-945D-BD61387F5023}" presName="shape" presStyleLbl="node1" presStyleIdx="4" presStyleCnt="6">
        <dgm:presLayoutVars>
          <dgm:bulletEnabled val="1"/>
        </dgm:presLayoutVars>
      </dgm:prSet>
      <dgm:spPr/>
      <dgm:t>
        <a:bodyPr/>
        <a:lstStyle/>
        <a:p>
          <a:endParaRPr lang="en-US"/>
        </a:p>
      </dgm:t>
    </dgm:pt>
    <dgm:pt modelId="{EEED91BC-0A2A-B14C-AB3B-3B22578CE4D6}" type="pres">
      <dgm:prSet presAssocID="{82736997-9150-2440-8FC1-D7559494DFDA}" presName="sibTrans" presStyleLbl="sibTrans2D1" presStyleIdx="4" presStyleCnt="5"/>
      <dgm:spPr/>
      <dgm:t>
        <a:bodyPr/>
        <a:lstStyle/>
        <a:p>
          <a:endParaRPr lang="en-US"/>
        </a:p>
      </dgm:t>
    </dgm:pt>
    <dgm:pt modelId="{B61238E4-F605-6748-A558-4012FB42FB7A}" type="pres">
      <dgm:prSet presAssocID="{4145CBBE-A9C4-434E-B532-7BDAAA90B81E}" presName="lastNode" presStyleLbl="node1" presStyleIdx="5" presStyleCnt="6">
        <dgm:presLayoutVars>
          <dgm:bulletEnabled val="1"/>
        </dgm:presLayoutVars>
      </dgm:prSet>
      <dgm:spPr/>
      <dgm:t>
        <a:bodyPr/>
        <a:lstStyle/>
        <a:p>
          <a:endParaRPr lang="en-US"/>
        </a:p>
      </dgm:t>
    </dgm:pt>
  </dgm:ptLst>
  <dgm:cxnLst>
    <dgm:cxn modelId="{D6C46710-7FD7-8C4A-80F5-448E22D7CA39}" srcId="{32B41AAC-7382-E64C-B90C-078D59B450A7}" destId="{5F8C1019-6F8C-CE47-BCE6-CFD0ECBC38F2}" srcOrd="2" destOrd="0" parTransId="{6B5E6971-3C2E-2E4C-8D54-B6A0C95D220A}" sibTransId="{00F13CEB-B2EA-0941-B3B1-B73F9A044B5E}"/>
    <dgm:cxn modelId="{47176CDB-23F1-FF48-9DD2-10FB05A6AE5A}" type="presOf" srcId="{8F47EE53-C21C-3F4A-8954-50A8EF42AC86}" destId="{EFF057EB-9D54-994B-AEC8-22D7C0408104}" srcOrd="0" destOrd="0" presId="urn:microsoft.com/office/officeart/2005/8/layout/bProcess2"/>
    <dgm:cxn modelId="{DEF04CEE-A00C-CE4E-BFB1-2CAC1889A93B}" type="presOf" srcId="{E5C15FB3-9098-0B4D-8175-F660EF34DDED}" destId="{4A4B7564-E9F9-B748-82BF-644BFE911BB6}" srcOrd="0" destOrd="0" presId="urn:microsoft.com/office/officeart/2005/8/layout/bProcess2"/>
    <dgm:cxn modelId="{3427C810-FB5A-1C46-B098-02935C40C971}" type="presOf" srcId="{4145CBBE-A9C4-434E-B532-7BDAAA90B81E}" destId="{B61238E4-F605-6748-A558-4012FB42FB7A}" srcOrd="0" destOrd="0" presId="urn:microsoft.com/office/officeart/2005/8/layout/bProcess2"/>
    <dgm:cxn modelId="{E487641B-AA9F-3A41-AFBD-0C42DDAF2115}" type="presOf" srcId="{B71226AA-8B26-0748-ADC6-752A3DD1589E}" destId="{E691B030-D215-1148-AEF5-5F551DA01770}" srcOrd="0" destOrd="0" presId="urn:microsoft.com/office/officeart/2005/8/layout/bProcess2"/>
    <dgm:cxn modelId="{046C2BD6-643E-0440-A28A-4E602B88D8F2}" srcId="{32B41AAC-7382-E64C-B90C-078D59B450A7}" destId="{E5C15FB3-9098-0B4D-8175-F660EF34DDED}" srcOrd="0" destOrd="0" parTransId="{29ACA722-D918-6644-A093-938E42F7FC8C}" sibTransId="{D13C21F5-15E6-7E44-8C5D-33E2473B9394}"/>
    <dgm:cxn modelId="{65873501-FBD0-0E4C-8EE2-97D5AFB821C7}" srcId="{32B41AAC-7382-E64C-B90C-078D59B450A7}" destId="{E01F76ED-5C46-8444-9A18-FA1633D061D7}" srcOrd="3" destOrd="0" parTransId="{9D50478A-3EF5-7A4A-9435-B97316BBFB3E}" sibTransId="{4733BDE6-6440-2A4B-B5F6-FB11226F1B61}"/>
    <dgm:cxn modelId="{AE56DED9-A4FA-B84E-AA97-4BD3B2106646}" type="presOf" srcId="{00F13CEB-B2EA-0941-B3B1-B73F9A044B5E}" destId="{5A3640BF-0D69-8845-8A76-FF8AEFD775F7}" srcOrd="0" destOrd="0" presId="urn:microsoft.com/office/officeart/2005/8/layout/bProcess2"/>
    <dgm:cxn modelId="{6E3511F5-30D8-A94A-AAE4-9774EABF49EC}" type="presOf" srcId="{03977307-0596-434E-945D-BD61387F5023}" destId="{A07D638B-7780-B944-8FB0-676249BFBCCD}" srcOrd="0" destOrd="0" presId="urn:microsoft.com/office/officeart/2005/8/layout/bProcess2"/>
    <dgm:cxn modelId="{2C3D3A19-810A-AF40-9BC2-5FC241F8930B}" srcId="{32B41AAC-7382-E64C-B90C-078D59B450A7}" destId="{03977307-0596-434E-945D-BD61387F5023}" srcOrd="4" destOrd="0" parTransId="{77D70BD4-138C-3140-B26F-E9A63A0DA6F0}" sibTransId="{82736997-9150-2440-8FC1-D7559494DFDA}"/>
    <dgm:cxn modelId="{891875B0-0B56-B744-9074-439CC8CA3F65}" type="presOf" srcId="{4733BDE6-6440-2A4B-B5F6-FB11226F1B61}" destId="{FF5D4039-0CDC-0342-BE10-1F88D62F7A97}" srcOrd="0" destOrd="0" presId="urn:microsoft.com/office/officeart/2005/8/layout/bProcess2"/>
    <dgm:cxn modelId="{B17B748E-64A5-1A45-BB68-0F89E0B27987}" type="presOf" srcId="{D13C21F5-15E6-7E44-8C5D-33E2473B9394}" destId="{60F96B83-5319-8443-8E74-DCBDD1FCC590}" srcOrd="0" destOrd="0" presId="urn:microsoft.com/office/officeart/2005/8/layout/bProcess2"/>
    <dgm:cxn modelId="{09944B7E-6A68-4640-9FAF-29BB3281E78C}" srcId="{32B41AAC-7382-E64C-B90C-078D59B450A7}" destId="{B71226AA-8B26-0748-ADC6-752A3DD1589E}" srcOrd="1" destOrd="0" parTransId="{ACD884AD-73D9-9849-A886-5786ADEEAF99}" sibTransId="{8F47EE53-C21C-3F4A-8954-50A8EF42AC86}"/>
    <dgm:cxn modelId="{522A8AE4-7343-1943-8816-BDB83D1D94A5}" type="presOf" srcId="{82736997-9150-2440-8FC1-D7559494DFDA}" destId="{EEED91BC-0A2A-B14C-AB3B-3B22578CE4D6}" srcOrd="0" destOrd="0" presId="urn:microsoft.com/office/officeart/2005/8/layout/bProcess2"/>
    <dgm:cxn modelId="{60EEA6B4-2188-BA47-91DE-6646E48DACA2}" type="presOf" srcId="{E01F76ED-5C46-8444-9A18-FA1633D061D7}" destId="{BA615263-95EC-6945-BBFA-FAD471015000}" srcOrd="0" destOrd="0" presId="urn:microsoft.com/office/officeart/2005/8/layout/bProcess2"/>
    <dgm:cxn modelId="{9C99E60C-393C-3A43-8807-8FA5BFD27C45}" type="presOf" srcId="{5F8C1019-6F8C-CE47-BCE6-CFD0ECBC38F2}" destId="{3A066D6A-7981-7D43-9048-AD3B230A9CAE}" srcOrd="0" destOrd="0" presId="urn:microsoft.com/office/officeart/2005/8/layout/bProcess2"/>
    <dgm:cxn modelId="{878B6FBA-4B3F-4145-B224-8EF9E6C0C042}" type="presOf" srcId="{32B41AAC-7382-E64C-B90C-078D59B450A7}" destId="{8DB4FCE9-EBEF-424E-A9DD-8B09010B3EDE}" srcOrd="0" destOrd="0" presId="urn:microsoft.com/office/officeart/2005/8/layout/bProcess2"/>
    <dgm:cxn modelId="{44270489-6B5C-184A-B553-684698210E70}" srcId="{32B41AAC-7382-E64C-B90C-078D59B450A7}" destId="{4145CBBE-A9C4-434E-B532-7BDAAA90B81E}" srcOrd="5" destOrd="0" parTransId="{C9E94935-ECF1-B24A-84CA-17F342F6CCE4}" sibTransId="{1D76C046-48E5-1A4F-8064-8FDC2CC8868B}"/>
    <dgm:cxn modelId="{17657827-E8C9-484D-A91C-820888FCCDCA}" type="presParOf" srcId="{8DB4FCE9-EBEF-424E-A9DD-8B09010B3EDE}" destId="{4A4B7564-E9F9-B748-82BF-644BFE911BB6}" srcOrd="0" destOrd="0" presId="urn:microsoft.com/office/officeart/2005/8/layout/bProcess2"/>
    <dgm:cxn modelId="{A8052815-4FAA-4643-8163-933A17241637}" type="presParOf" srcId="{8DB4FCE9-EBEF-424E-A9DD-8B09010B3EDE}" destId="{60F96B83-5319-8443-8E74-DCBDD1FCC590}" srcOrd="1" destOrd="0" presId="urn:microsoft.com/office/officeart/2005/8/layout/bProcess2"/>
    <dgm:cxn modelId="{61C915C1-604D-DF47-9A29-2C72E3D05492}" type="presParOf" srcId="{8DB4FCE9-EBEF-424E-A9DD-8B09010B3EDE}" destId="{89904D76-883C-A342-9429-BAB5EFE2DB1A}" srcOrd="2" destOrd="0" presId="urn:microsoft.com/office/officeart/2005/8/layout/bProcess2"/>
    <dgm:cxn modelId="{6438FDEC-724D-6C46-98BD-1B8F90C01786}" type="presParOf" srcId="{89904D76-883C-A342-9429-BAB5EFE2DB1A}" destId="{777BABB0-5EE5-1441-AE23-F46C5ED6FBA9}" srcOrd="0" destOrd="0" presId="urn:microsoft.com/office/officeart/2005/8/layout/bProcess2"/>
    <dgm:cxn modelId="{9EFC5D96-01BF-E941-AB1A-CA81629097AA}" type="presParOf" srcId="{89904D76-883C-A342-9429-BAB5EFE2DB1A}" destId="{E691B030-D215-1148-AEF5-5F551DA01770}" srcOrd="1" destOrd="0" presId="urn:microsoft.com/office/officeart/2005/8/layout/bProcess2"/>
    <dgm:cxn modelId="{C77532B6-CE48-3F46-A60D-07E8B3CA7548}" type="presParOf" srcId="{8DB4FCE9-EBEF-424E-A9DD-8B09010B3EDE}" destId="{EFF057EB-9D54-994B-AEC8-22D7C0408104}" srcOrd="3" destOrd="0" presId="urn:microsoft.com/office/officeart/2005/8/layout/bProcess2"/>
    <dgm:cxn modelId="{85D7F556-ED5E-C243-87A0-2FC86801E7C9}" type="presParOf" srcId="{8DB4FCE9-EBEF-424E-A9DD-8B09010B3EDE}" destId="{3C9FEF33-DB59-3D40-A136-7FA2BF8EB77A}" srcOrd="4" destOrd="0" presId="urn:microsoft.com/office/officeart/2005/8/layout/bProcess2"/>
    <dgm:cxn modelId="{DB6D8FD9-99C8-EA45-BCED-A1DEC1EDD800}" type="presParOf" srcId="{3C9FEF33-DB59-3D40-A136-7FA2BF8EB77A}" destId="{E097058C-824B-C541-881D-08D3831BBD61}" srcOrd="0" destOrd="0" presId="urn:microsoft.com/office/officeart/2005/8/layout/bProcess2"/>
    <dgm:cxn modelId="{DF353BA8-0DAD-B74A-B3ED-96F9FB8A9645}" type="presParOf" srcId="{3C9FEF33-DB59-3D40-A136-7FA2BF8EB77A}" destId="{3A066D6A-7981-7D43-9048-AD3B230A9CAE}" srcOrd="1" destOrd="0" presId="urn:microsoft.com/office/officeart/2005/8/layout/bProcess2"/>
    <dgm:cxn modelId="{46205D68-D9DA-0A42-8AF6-8579EF3F423D}" type="presParOf" srcId="{8DB4FCE9-EBEF-424E-A9DD-8B09010B3EDE}" destId="{5A3640BF-0D69-8845-8A76-FF8AEFD775F7}" srcOrd="5" destOrd="0" presId="urn:microsoft.com/office/officeart/2005/8/layout/bProcess2"/>
    <dgm:cxn modelId="{E893704F-B78E-7549-A4FF-32F7BD464332}" type="presParOf" srcId="{8DB4FCE9-EBEF-424E-A9DD-8B09010B3EDE}" destId="{566EC997-DED2-3244-B85D-48863655C485}" srcOrd="6" destOrd="0" presId="urn:microsoft.com/office/officeart/2005/8/layout/bProcess2"/>
    <dgm:cxn modelId="{3560711F-26A1-234D-858E-DCF10A3EE40F}" type="presParOf" srcId="{566EC997-DED2-3244-B85D-48863655C485}" destId="{A444F537-1A23-D64B-9F46-DB525EA44DCE}" srcOrd="0" destOrd="0" presId="urn:microsoft.com/office/officeart/2005/8/layout/bProcess2"/>
    <dgm:cxn modelId="{674D79A0-9A64-2A49-A033-C61C32D4398A}" type="presParOf" srcId="{566EC997-DED2-3244-B85D-48863655C485}" destId="{BA615263-95EC-6945-BBFA-FAD471015000}" srcOrd="1" destOrd="0" presId="urn:microsoft.com/office/officeart/2005/8/layout/bProcess2"/>
    <dgm:cxn modelId="{82ED2743-ACE7-4242-B02B-3F5C71C6DD5C}" type="presParOf" srcId="{8DB4FCE9-EBEF-424E-A9DD-8B09010B3EDE}" destId="{FF5D4039-0CDC-0342-BE10-1F88D62F7A97}" srcOrd="7" destOrd="0" presId="urn:microsoft.com/office/officeart/2005/8/layout/bProcess2"/>
    <dgm:cxn modelId="{E7726440-55EF-F142-A2D9-00C33E2DB771}" type="presParOf" srcId="{8DB4FCE9-EBEF-424E-A9DD-8B09010B3EDE}" destId="{7C39483D-A1F0-6448-B9A0-504492EB4C6E}" srcOrd="8" destOrd="0" presId="urn:microsoft.com/office/officeart/2005/8/layout/bProcess2"/>
    <dgm:cxn modelId="{8C9E6C30-8CE0-B844-94E5-D18B541A7E04}" type="presParOf" srcId="{7C39483D-A1F0-6448-B9A0-504492EB4C6E}" destId="{D6AB9DD6-EC15-B948-9B0F-8AD36135177C}" srcOrd="0" destOrd="0" presId="urn:microsoft.com/office/officeart/2005/8/layout/bProcess2"/>
    <dgm:cxn modelId="{84242DF9-E1FF-B747-ABB2-1366BF5F7A34}" type="presParOf" srcId="{7C39483D-A1F0-6448-B9A0-504492EB4C6E}" destId="{A07D638B-7780-B944-8FB0-676249BFBCCD}" srcOrd="1" destOrd="0" presId="urn:microsoft.com/office/officeart/2005/8/layout/bProcess2"/>
    <dgm:cxn modelId="{086DB7B6-8A71-EA4F-B042-3AE205D28439}" type="presParOf" srcId="{8DB4FCE9-EBEF-424E-A9DD-8B09010B3EDE}" destId="{EEED91BC-0A2A-B14C-AB3B-3B22578CE4D6}" srcOrd="9" destOrd="0" presId="urn:microsoft.com/office/officeart/2005/8/layout/bProcess2"/>
    <dgm:cxn modelId="{89622784-1389-9E45-887A-2AB92F4496AA}" type="presParOf" srcId="{8DB4FCE9-EBEF-424E-A9DD-8B09010B3EDE}" destId="{B61238E4-F605-6748-A558-4012FB42FB7A}"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B4CADE-3CCC-4152-A53D-3628B948301D}" type="doc">
      <dgm:prSet loTypeId="urn:microsoft.com/office/officeart/2008/layout/AlternatingHexagons" loCatId="list" qsTypeId="urn:microsoft.com/office/officeart/2005/8/quickstyle/simple1" qsCatId="simple" csTypeId="urn:microsoft.com/office/officeart/2005/8/colors/accent2_1" csCatId="accent2" phldr="1"/>
      <dgm:spPr/>
      <dgm:t>
        <a:bodyPr/>
        <a:lstStyle/>
        <a:p>
          <a:endParaRPr lang="hr-HR"/>
        </a:p>
      </dgm:t>
    </dgm:pt>
    <dgm:pt modelId="{3559CD1C-B7AE-4AD3-B16C-5FA611643666}">
      <dgm:prSet custT="1"/>
      <dgm:spPr/>
      <dgm:t>
        <a:bodyPr/>
        <a:lstStyle/>
        <a:p>
          <a:r>
            <a:rPr lang="hr-HR" sz="2000" b="1" dirty="0"/>
            <a:t>FLOW</a:t>
          </a:r>
        </a:p>
      </dgm:t>
    </dgm:pt>
    <dgm:pt modelId="{D631CA17-9E68-4D1A-A2BD-09F4433422E0}" type="parTrans" cxnId="{735E8149-105B-4CA1-9FFC-DD8341D274F6}">
      <dgm:prSet/>
      <dgm:spPr/>
      <dgm:t>
        <a:bodyPr/>
        <a:lstStyle/>
        <a:p>
          <a:endParaRPr lang="hr-HR" sz="3200" b="1"/>
        </a:p>
      </dgm:t>
    </dgm:pt>
    <dgm:pt modelId="{D778F342-BE46-44AB-BB35-11BCDE4F9721}" type="sibTrans" cxnId="{735E8149-105B-4CA1-9FFC-DD8341D274F6}">
      <dgm:prSet custT="1"/>
      <dgm:spPr>
        <a:blipFill rotWithShape="0">
          <a:blip xmlns:r="http://schemas.openxmlformats.org/officeDocument/2006/relationships" r:embed="rId1"/>
          <a:srcRect/>
          <a:stretch>
            <a:fillRect l="-34000" r="-34000"/>
          </a:stretch>
        </a:blipFill>
      </dgm:spPr>
      <dgm:t>
        <a:bodyPr/>
        <a:lstStyle/>
        <a:p>
          <a:endParaRPr lang="hr-HR" sz="5400" b="1"/>
        </a:p>
      </dgm:t>
    </dgm:pt>
    <dgm:pt modelId="{04CADBF3-3674-41CC-ACEF-6954CF58B88F}">
      <dgm:prSet custT="1"/>
      <dgm:spPr/>
      <dgm:t>
        <a:bodyPr/>
        <a:lstStyle/>
        <a:p>
          <a:r>
            <a:rPr lang="hr-HR" sz="2000" b="1" dirty="0"/>
            <a:t>ACCESSIBILITY</a:t>
          </a:r>
        </a:p>
      </dgm:t>
    </dgm:pt>
    <dgm:pt modelId="{D5E2D483-5A80-4FD2-83F7-F40C75C14D42}" type="parTrans" cxnId="{2FB2A43D-5690-4F65-99A8-ABCF5AF23A70}">
      <dgm:prSet/>
      <dgm:spPr/>
      <dgm:t>
        <a:bodyPr/>
        <a:lstStyle/>
        <a:p>
          <a:endParaRPr lang="hr-HR" sz="3200" b="1"/>
        </a:p>
      </dgm:t>
    </dgm:pt>
    <dgm:pt modelId="{3F8B823B-37C5-4995-9CCD-4766B1060670}" type="sibTrans" cxnId="{2FB2A43D-5690-4F65-99A8-ABCF5AF23A70}">
      <dgm:prSet custT="1"/>
      <dgm:spPr>
        <a:blipFill rotWithShape="0">
          <a:blip xmlns:r="http://schemas.openxmlformats.org/officeDocument/2006/relationships" r:embed="rId2"/>
          <a:srcRect/>
          <a:stretch>
            <a:fillRect l="-54000" r="-54000"/>
          </a:stretch>
        </a:blipFill>
      </dgm:spPr>
      <dgm:t>
        <a:bodyPr/>
        <a:lstStyle/>
        <a:p>
          <a:endParaRPr lang="hr-HR" sz="5400" b="1"/>
        </a:p>
      </dgm:t>
    </dgm:pt>
    <dgm:pt modelId="{D1B146F5-1162-4E65-94C4-243797FD1B66}">
      <dgm:prSet custT="1"/>
      <dgm:spPr/>
      <dgm:t>
        <a:bodyPr/>
        <a:lstStyle/>
        <a:p>
          <a:r>
            <a:rPr lang="hr-HR" sz="2000" b="1"/>
            <a:t>SPACE</a:t>
          </a:r>
        </a:p>
      </dgm:t>
    </dgm:pt>
    <dgm:pt modelId="{135074B1-1A14-42C5-8544-F2A69276EE14}" type="parTrans" cxnId="{60B01730-5176-4554-B6DA-83BA18880C21}">
      <dgm:prSet/>
      <dgm:spPr/>
      <dgm:t>
        <a:bodyPr/>
        <a:lstStyle/>
        <a:p>
          <a:endParaRPr lang="hr-HR" sz="3200" b="1"/>
        </a:p>
      </dgm:t>
    </dgm:pt>
    <dgm:pt modelId="{416FE2C6-06B5-4E68-B7DF-A760EC0ECAF7}" type="sibTrans" cxnId="{60B01730-5176-4554-B6DA-83BA18880C21}">
      <dgm:prSet custT="1"/>
      <dgm:spPr>
        <a:blipFill rotWithShape="0">
          <a:blip xmlns:r="http://schemas.openxmlformats.org/officeDocument/2006/relationships" r:embed="rId3"/>
          <a:srcRect/>
          <a:stretch>
            <a:fillRect l="-10000" r="-10000"/>
          </a:stretch>
        </a:blipFill>
      </dgm:spPr>
      <dgm:t>
        <a:bodyPr/>
        <a:lstStyle/>
        <a:p>
          <a:endParaRPr lang="hr-HR" sz="5400" b="1"/>
        </a:p>
      </dgm:t>
    </dgm:pt>
    <dgm:pt modelId="{C2B0E9D1-F9F8-41EA-9308-8FCC5B6B00C6}">
      <dgm:prSet custT="1"/>
      <dgm:spPr/>
      <dgm:t>
        <a:bodyPr/>
        <a:lstStyle/>
        <a:p>
          <a:r>
            <a:rPr lang="hr-HR" sz="2000" b="1" dirty="0"/>
            <a:t>THROUGHPUT</a:t>
          </a:r>
        </a:p>
      </dgm:t>
    </dgm:pt>
    <dgm:pt modelId="{D37CBE99-4377-45FF-84FB-87B114CDA0C8}" type="parTrans" cxnId="{8C38FD57-E6CB-44BC-A7EE-51E59201800B}">
      <dgm:prSet/>
      <dgm:spPr/>
      <dgm:t>
        <a:bodyPr/>
        <a:lstStyle/>
        <a:p>
          <a:endParaRPr lang="hr-HR" sz="3200" b="1"/>
        </a:p>
      </dgm:t>
    </dgm:pt>
    <dgm:pt modelId="{96135A13-87FC-4A54-A083-9FC6433893DB}" type="sibTrans" cxnId="{8C38FD57-E6CB-44BC-A7EE-51E59201800B}">
      <dgm:prSet custT="1"/>
      <dgm:spPr>
        <a:blipFill rotWithShape="0">
          <a:blip xmlns:r="http://schemas.openxmlformats.org/officeDocument/2006/relationships" r:embed="rId4"/>
          <a:srcRect/>
          <a:stretch>
            <a:fillRect l="-25000" r="-25000"/>
          </a:stretch>
        </a:blipFill>
      </dgm:spPr>
      <dgm:t>
        <a:bodyPr/>
        <a:lstStyle/>
        <a:p>
          <a:endParaRPr lang="hr-HR" sz="5400" b="1"/>
        </a:p>
      </dgm:t>
    </dgm:pt>
    <dgm:pt modelId="{DA742AD0-0D48-496F-8818-78BD22FEE7D3}" type="pres">
      <dgm:prSet presAssocID="{46B4CADE-3CCC-4152-A53D-3628B948301D}" presName="Name0" presStyleCnt="0">
        <dgm:presLayoutVars>
          <dgm:chMax/>
          <dgm:chPref/>
          <dgm:dir/>
          <dgm:animLvl val="lvl"/>
        </dgm:presLayoutVars>
      </dgm:prSet>
      <dgm:spPr/>
      <dgm:t>
        <a:bodyPr/>
        <a:lstStyle/>
        <a:p>
          <a:endParaRPr lang="en-US"/>
        </a:p>
      </dgm:t>
    </dgm:pt>
    <dgm:pt modelId="{AC5B5ED4-CE70-42C0-A307-99B2E7B5AF9C}" type="pres">
      <dgm:prSet presAssocID="{3559CD1C-B7AE-4AD3-B16C-5FA611643666}" presName="composite" presStyleCnt="0"/>
      <dgm:spPr/>
    </dgm:pt>
    <dgm:pt modelId="{303FA119-1051-4D70-840A-566B76DB1F46}" type="pres">
      <dgm:prSet presAssocID="{3559CD1C-B7AE-4AD3-B16C-5FA611643666}" presName="Parent1" presStyleLbl="node1" presStyleIdx="0" presStyleCnt="8">
        <dgm:presLayoutVars>
          <dgm:chMax val="1"/>
          <dgm:chPref val="1"/>
          <dgm:bulletEnabled val="1"/>
        </dgm:presLayoutVars>
      </dgm:prSet>
      <dgm:spPr/>
      <dgm:t>
        <a:bodyPr/>
        <a:lstStyle/>
        <a:p>
          <a:endParaRPr lang="en-US"/>
        </a:p>
      </dgm:t>
    </dgm:pt>
    <dgm:pt modelId="{FF300A23-01D3-434C-BD96-CCC2C66DC7DD}" type="pres">
      <dgm:prSet presAssocID="{3559CD1C-B7AE-4AD3-B16C-5FA611643666}" presName="Childtext1" presStyleLbl="revTx" presStyleIdx="0" presStyleCnt="4">
        <dgm:presLayoutVars>
          <dgm:chMax val="0"/>
          <dgm:chPref val="0"/>
          <dgm:bulletEnabled val="1"/>
        </dgm:presLayoutVars>
      </dgm:prSet>
      <dgm:spPr/>
    </dgm:pt>
    <dgm:pt modelId="{59889F12-795F-45F4-91B6-032B938E3E2D}" type="pres">
      <dgm:prSet presAssocID="{3559CD1C-B7AE-4AD3-B16C-5FA611643666}" presName="BalanceSpacing" presStyleCnt="0"/>
      <dgm:spPr/>
    </dgm:pt>
    <dgm:pt modelId="{D1C45ADB-62D0-4B8E-A50A-1583E700FF65}" type="pres">
      <dgm:prSet presAssocID="{3559CD1C-B7AE-4AD3-B16C-5FA611643666}" presName="BalanceSpacing1" presStyleCnt="0"/>
      <dgm:spPr/>
    </dgm:pt>
    <dgm:pt modelId="{75974F17-47DB-451A-9186-9C880B173328}" type="pres">
      <dgm:prSet presAssocID="{D778F342-BE46-44AB-BB35-11BCDE4F9721}" presName="Accent1Text" presStyleLbl="node1" presStyleIdx="1" presStyleCnt="8"/>
      <dgm:spPr/>
      <dgm:t>
        <a:bodyPr/>
        <a:lstStyle/>
        <a:p>
          <a:endParaRPr lang="en-US"/>
        </a:p>
      </dgm:t>
    </dgm:pt>
    <dgm:pt modelId="{FAFBC320-B971-4127-8992-2A838284E4D4}" type="pres">
      <dgm:prSet presAssocID="{D778F342-BE46-44AB-BB35-11BCDE4F9721}" presName="spaceBetweenRectangles" presStyleCnt="0"/>
      <dgm:spPr/>
    </dgm:pt>
    <dgm:pt modelId="{054DB727-5324-4C7F-B30E-20EA32BAE419}" type="pres">
      <dgm:prSet presAssocID="{04CADBF3-3674-41CC-ACEF-6954CF58B88F}" presName="composite" presStyleCnt="0"/>
      <dgm:spPr/>
    </dgm:pt>
    <dgm:pt modelId="{31785383-48D0-451A-9E71-1AB6135068EC}" type="pres">
      <dgm:prSet presAssocID="{04CADBF3-3674-41CC-ACEF-6954CF58B88F}" presName="Parent1" presStyleLbl="node1" presStyleIdx="2" presStyleCnt="8">
        <dgm:presLayoutVars>
          <dgm:chMax val="1"/>
          <dgm:chPref val="1"/>
          <dgm:bulletEnabled val="1"/>
        </dgm:presLayoutVars>
      </dgm:prSet>
      <dgm:spPr/>
      <dgm:t>
        <a:bodyPr/>
        <a:lstStyle/>
        <a:p>
          <a:endParaRPr lang="en-US"/>
        </a:p>
      </dgm:t>
    </dgm:pt>
    <dgm:pt modelId="{FFF8C2AE-8421-40AA-9C89-EBD4CBA6154F}" type="pres">
      <dgm:prSet presAssocID="{04CADBF3-3674-41CC-ACEF-6954CF58B88F}" presName="Childtext1" presStyleLbl="revTx" presStyleIdx="1" presStyleCnt="4">
        <dgm:presLayoutVars>
          <dgm:chMax val="0"/>
          <dgm:chPref val="0"/>
          <dgm:bulletEnabled val="1"/>
        </dgm:presLayoutVars>
      </dgm:prSet>
      <dgm:spPr/>
    </dgm:pt>
    <dgm:pt modelId="{5E5F11C8-0E6F-4A22-A3C5-EB7B93B507CA}" type="pres">
      <dgm:prSet presAssocID="{04CADBF3-3674-41CC-ACEF-6954CF58B88F}" presName="BalanceSpacing" presStyleCnt="0"/>
      <dgm:spPr/>
    </dgm:pt>
    <dgm:pt modelId="{AC95A6FC-6C7E-429A-97EC-72675C7DBD79}" type="pres">
      <dgm:prSet presAssocID="{04CADBF3-3674-41CC-ACEF-6954CF58B88F}" presName="BalanceSpacing1" presStyleCnt="0"/>
      <dgm:spPr/>
    </dgm:pt>
    <dgm:pt modelId="{0012FA43-0D0D-4C02-BA42-A420F050DB1D}" type="pres">
      <dgm:prSet presAssocID="{3F8B823B-37C5-4995-9CCD-4766B1060670}" presName="Accent1Text" presStyleLbl="node1" presStyleIdx="3" presStyleCnt="8"/>
      <dgm:spPr/>
      <dgm:t>
        <a:bodyPr/>
        <a:lstStyle/>
        <a:p>
          <a:endParaRPr lang="en-US"/>
        </a:p>
      </dgm:t>
    </dgm:pt>
    <dgm:pt modelId="{AFD3707D-FDAE-4478-BEE2-BE22157CE115}" type="pres">
      <dgm:prSet presAssocID="{3F8B823B-37C5-4995-9CCD-4766B1060670}" presName="spaceBetweenRectangles" presStyleCnt="0"/>
      <dgm:spPr/>
    </dgm:pt>
    <dgm:pt modelId="{EA6A38BA-3F04-4D40-B7F1-30E1B5EDB832}" type="pres">
      <dgm:prSet presAssocID="{D1B146F5-1162-4E65-94C4-243797FD1B66}" presName="composite" presStyleCnt="0"/>
      <dgm:spPr/>
    </dgm:pt>
    <dgm:pt modelId="{1F04CF82-62B6-478F-ABEE-64860DE8CC9C}" type="pres">
      <dgm:prSet presAssocID="{D1B146F5-1162-4E65-94C4-243797FD1B66}" presName="Parent1" presStyleLbl="node1" presStyleIdx="4" presStyleCnt="8">
        <dgm:presLayoutVars>
          <dgm:chMax val="1"/>
          <dgm:chPref val="1"/>
          <dgm:bulletEnabled val="1"/>
        </dgm:presLayoutVars>
      </dgm:prSet>
      <dgm:spPr/>
      <dgm:t>
        <a:bodyPr/>
        <a:lstStyle/>
        <a:p>
          <a:endParaRPr lang="en-US"/>
        </a:p>
      </dgm:t>
    </dgm:pt>
    <dgm:pt modelId="{E1F90390-302F-4593-95A7-7C3CFCA7977F}" type="pres">
      <dgm:prSet presAssocID="{D1B146F5-1162-4E65-94C4-243797FD1B66}" presName="Childtext1" presStyleLbl="revTx" presStyleIdx="2" presStyleCnt="4">
        <dgm:presLayoutVars>
          <dgm:chMax val="0"/>
          <dgm:chPref val="0"/>
          <dgm:bulletEnabled val="1"/>
        </dgm:presLayoutVars>
      </dgm:prSet>
      <dgm:spPr/>
    </dgm:pt>
    <dgm:pt modelId="{AA52E9CA-3BA1-4B2C-89D5-76A20D002272}" type="pres">
      <dgm:prSet presAssocID="{D1B146F5-1162-4E65-94C4-243797FD1B66}" presName="BalanceSpacing" presStyleCnt="0"/>
      <dgm:spPr/>
    </dgm:pt>
    <dgm:pt modelId="{914DBE6F-8342-4668-A3DB-B29DE36AC03B}" type="pres">
      <dgm:prSet presAssocID="{D1B146F5-1162-4E65-94C4-243797FD1B66}" presName="BalanceSpacing1" presStyleCnt="0"/>
      <dgm:spPr/>
    </dgm:pt>
    <dgm:pt modelId="{272A1E14-7A8A-40C6-B4CB-80E2D72DFDB9}" type="pres">
      <dgm:prSet presAssocID="{416FE2C6-06B5-4E68-B7DF-A760EC0ECAF7}" presName="Accent1Text" presStyleLbl="node1" presStyleIdx="5" presStyleCnt="8"/>
      <dgm:spPr/>
      <dgm:t>
        <a:bodyPr/>
        <a:lstStyle/>
        <a:p>
          <a:endParaRPr lang="en-US"/>
        </a:p>
      </dgm:t>
    </dgm:pt>
    <dgm:pt modelId="{85AA0517-85F5-4F7A-931B-B0A44469C0CC}" type="pres">
      <dgm:prSet presAssocID="{416FE2C6-06B5-4E68-B7DF-A760EC0ECAF7}" presName="spaceBetweenRectangles" presStyleCnt="0"/>
      <dgm:spPr/>
    </dgm:pt>
    <dgm:pt modelId="{3A7FF608-99D4-42AF-B0E8-02739847D13A}" type="pres">
      <dgm:prSet presAssocID="{C2B0E9D1-F9F8-41EA-9308-8FCC5B6B00C6}" presName="composite" presStyleCnt="0"/>
      <dgm:spPr/>
    </dgm:pt>
    <dgm:pt modelId="{01BED9FA-1BE3-4E1B-9E90-50858C06445B}" type="pres">
      <dgm:prSet presAssocID="{C2B0E9D1-F9F8-41EA-9308-8FCC5B6B00C6}" presName="Parent1" presStyleLbl="node1" presStyleIdx="6" presStyleCnt="8">
        <dgm:presLayoutVars>
          <dgm:chMax val="1"/>
          <dgm:chPref val="1"/>
          <dgm:bulletEnabled val="1"/>
        </dgm:presLayoutVars>
      </dgm:prSet>
      <dgm:spPr/>
      <dgm:t>
        <a:bodyPr/>
        <a:lstStyle/>
        <a:p>
          <a:endParaRPr lang="en-US"/>
        </a:p>
      </dgm:t>
    </dgm:pt>
    <dgm:pt modelId="{B99266C6-5413-4F72-9A10-AE0873AC4CA9}" type="pres">
      <dgm:prSet presAssocID="{C2B0E9D1-F9F8-41EA-9308-8FCC5B6B00C6}" presName="Childtext1" presStyleLbl="revTx" presStyleIdx="3" presStyleCnt="4">
        <dgm:presLayoutVars>
          <dgm:chMax val="0"/>
          <dgm:chPref val="0"/>
          <dgm:bulletEnabled val="1"/>
        </dgm:presLayoutVars>
      </dgm:prSet>
      <dgm:spPr/>
    </dgm:pt>
    <dgm:pt modelId="{F4FA4661-509A-460F-8778-09FE648C5C88}" type="pres">
      <dgm:prSet presAssocID="{C2B0E9D1-F9F8-41EA-9308-8FCC5B6B00C6}" presName="BalanceSpacing" presStyleCnt="0"/>
      <dgm:spPr/>
    </dgm:pt>
    <dgm:pt modelId="{710796B8-61BE-4092-BD8E-E6C38A925472}" type="pres">
      <dgm:prSet presAssocID="{C2B0E9D1-F9F8-41EA-9308-8FCC5B6B00C6}" presName="BalanceSpacing1" presStyleCnt="0"/>
      <dgm:spPr/>
    </dgm:pt>
    <dgm:pt modelId="{DFEF7576-02B7-49E1-A904-C840A888DCC6}" type="pres">
      <dgm:prSet presAssocID="{96135A13-87FC-4A54-A083-9FC6433893DB}" presName="Accent1Text" presStyleLbl="node1" presStyleIdx="7" presStyleCnt="8"/>
      <dgm:spPr/>
      <dgm:t>
        <a:bodyPr/>
        <a:lstStyle/>
        <a:p>
          <a:endParaRPr lang="en-US"/>
        </a:p>
      </dgm:t>
    </dgm:pt>
  </dgm:ptLst>
  <dgm:cxnLst>
    <dgm:cxn modelId="{E3BECB0E-25ED-4D54-976D-648C52F0C429}" type="presOf" srcId="{D1B146F5-1162-4E65-94C4-243797FD1B66}" destId="{1F04CF82-62B6-478F-ABEE-64860DE8CC9C}" srcOrd="0" destOrd="0" presId="urn:microsoft.com/office/officeart/2008/layout/AlternatingHexagons"/>
    <dgm:cxn modelId="{8C38FD57-E6CB-44BC-A7EE-51E59201800B}" srcId="{46B4CADE-3CCC-4152-A53D-3628B948301D}" destId="{C2B0E9D1-F9F8-41EA-9308-8FCC5B6B00C6}" srcOrd="3" destOrd="0" parTransId="{D37CBE99-4377-45FF-84FB-87B114CDA0C8}" sibTransId="{96135A13-87FC-4A54-A083-9FC6433893DB}"/>
    <dgm:cxn modelId="{25829362-DAEA-40ED-A601-380459F08359}" type="presOf" srcId="{3559CD1C-B7AE-4AD3-B16C-5FA611643666}" destId="{303FA119-1051-4D70-840A-566B76DB1F46}" srcOrd="0" destOrd="0" presId="urn:microsoft.com/office/officeart/2008/layout/AlternatingHexagons"/>
    <dgm:cxn modelId="{735E8149-105B-4CA1-9FFC-DD8341D274F6}" srcId="{46B4CADE-3CCC-4152-A53D-3628B948301D}" destId="{3559CD1C-B7AE-4AD3-B16C-5FA611643666}" srcOrd="0" destOrd="0" parTransId="{D631CA17-9E68-4D1A-A2BD-09F4433422E0}" sibTransId="{D778F342-BE46-44AB-BB35-11BCDE4F9721}"/>
    <dgm:cxn modelId="{1C094662-3D47-44BB-BC40-AB3C83DD8D1D}" type="presOf" srcId="{96135A13-87FC-4A54-A083-9FC6433893DB}" destId="{DFEF7576-02B7-49E1-A904-C840A888DCC6}" srcOrd="0" destOrd="0" presId="urn:microsoft.com/office/officeart/2008/layout/AlternatingHexagons"/>
    <dgm:cxn modelId="{2FB2A43D-5690-4F65-99A8-ABCF5AF23A70}" srcId="{46B4CADE-3CCC-4152-A53D-3628B948301D}" destId="{04CADBF3-3674-41CC-ACEF-6954CF58B88F}" srcOrd="1" destOrd="0" parTransId="{D5E2D483-5A80-4FD2-83F7-F40C75C14D42}" sibTransId="{3F8B823B-37C5-4995-9CCD-4766B1060670}"/>
    <dgm:cxn modelId="{BF840FB9-64B8-45A2-9DD5-4F9F3B4A7C4F}" type="presOf" srcId="{416FE2C6-06B5-4E68-B7DF-A760EC0ECAF7}" destId="{272A1E14-7A8A-40C6-B4CB-80E2D72DFDB9}" srcOrd="0" destOrd="0" presId="urn:microsoft.com/office/officeart/2008/layout/AlternatingHexagons"/>
    <dgm:cxn modelId="{60B01730-5176-4554-B6DA-83BA18880C21}" srcId="{46B4CADE-3CCC-4152-A53D-3628B948301D}" destId="{D1B146F5-1162-4E65-94C4-243797FD1B66}" srcOrd="2" destOrd="0" parTransId="{135074B1-1A14-42C5-8544-F2A69276EE14}" sibTransId="{416FE2C6-06B5-4E68-B7DF-A760EC0ECAF7}"/>
    <dgm:cxn modelId="{482BDA6A-FC9C-4864-95DD-23CE916A2CDB}" type="presOf" srcId="{D778F342-BE46-44AB-BB35-11BCDE4F9721}" destId="{75974F17-47DB-451A-9186-9C880B173328}" srcOrd="0" destOrd="0" presId="urn:microsoft.com/office/officeart/2008/layout/AlternatingHexagons"/>
    <dgm:cxn modelId="{C8C8AA5D-FC18-4FCF-BC82-9DA8478A8362}" type="presOf" srcId="{04CADBF3-3674-41CC-ACEF-6954CF58B88F}" destId="{31785383-48D0-451A-9E71-1AB6135068EC}" srcOrd="0" destOrd="0" presId="urn:microsoft.com/office/officeart/2008/layout/AlternatingHexagons"/>
    <dgm:cxn modelId="{5B2F6094-9BA3-4FBC-BBE0-38AD131DDC06}" type="presOf" srcId="{3F8B823B-37C5-4995-9CCD-4766B1060670}" destId="{0012FA43-0D0D-4C02-BA42-A420F050DB1D}" srcOrd="0" destOrd="0" presId="urn:microsoft.com/office/officeart/2008/layout/AlternatingHexagons"/>
    <dgm:cxn modelId="{B7BA68FA-396A-4BC8-83D4-12368581438E}" type="presOf" srcId="{C2B0E9D1-F9F8-41EA-9308-8FCC5B6B00C6}" destId="{01BED9FA-1BE3-4E1B-9E90-50858C06445B}" srcOrd="0" destOrd="0" presId="urn:microsoft.com/office/officeart/2008/layout/AlternatingHexagons"/>
    <dgm:cxn modelId="{EF0DCDBE-A64A-477B-824E-1D6B15A63672}" type="presOf" srcId="{46B4CADE-3CCC-4152-A53D-3628B948301D}" destId="{DA742AD0-0D48-496F-8818-78BD22FEE7D3}" srcOrd="0" destOrd="0" presId="urn:microsoft.com/office/officeart/2008/layout/AlternatingHexagons"/>
    <dgm:cxn modelId="{04D560C8-5C47-4397-9056-D97B3C5D018D}" type="presParOf" srcId="{DA742AD0-0D48-496F-8818-78BD22FEE7D3}" destId="{AC5B5ED4-CE70-42C0-A307-99B2E7B5AF9C}" srcOrd="0" destOrd="0" presId="urn:microsoft.com/office/officeart/2008/layout/AlternatingHexagons"/>
    <dgm:cxn modelId="{52779437-F1CB-450E-9C0B-E8A12851FCC9}" type="presParOf" srcId="{AC5B5ED4-CE70-42C0-A307-99B2E7B5AF9C}" destId="{303FA119-1051-4D70-840A-566B76DB1F46}" srcOrd="0" destOrd="0" presId="urn:microsoft.com/office/officeart/2008/layout/AlternatingHexagons"/>
    <dgm:cxn modelId="{D1F4B395-A12C-4F2E-878B-521A8FE78124}" type="presParOf" srcId="{AC5B5ED4-CE70-42C0-A307-99B2E7B5AF9C}" destId="{FF300A23-01D3-434C-BD96-CCC2C66DC7DD}" srcOrd="1" destOrd="0" presId="urn:microsoft.com/office/officeart/2008/layout/AlternatingHexagons"/>
    <dgm:cxn modelId="{1AD013ED-570B-4E50-9C34-610DCEC69CD8}" type="presParOf" srcId="{AC5B5ED4-CE70-42C0-A307-99B2E7B5AF9C}" destId="{59889F12-795F-45F4-91B6-032B938E3E2D}" srcOrd="2" destOrd="0" presId="urn:microsoft.com/office/officeart/2008/layout/AlternatingHexagons"/>
    <dgm:cxn modelId="{390B78CF-9C37-447E-AD68-3DBB28E5A2C8}" type="presParOf" srcId="{AC5B5ED4-CE70-42C0-A307-99B2E7B5AF9C}" destId="{D1C45ADB-62D0-4B8E-A50A-1583E700FF65}" srcOrd="3" destOrd="0" presId="urn:microsoft.com/office/officeart/2008/layout/AlternatingHexagons"/>
    <dgm:cxn modelId="{0EDDFB0E-1226-4EF0-A883-FD6B774427F3}" type="presParOf" srcId="{AC5B5ED4-CE70-42C0-A307-99B2E7B5AF9C}" destId="{75974F17-47DB-451A-9186-9C880B173328}" srcOrd="4" destOrd="0" presId="urn:microsoft.com/office/officeart/2008/layout/AlternatingHexagons"/>
    <dgm:cxn modelId="{286F7A44-381B-4ADD-ADA3-773C61DEB4B7}" type="presParOf" srcId="{DA742AD0-0D48-496F-8818-78BD22FEE7D3}" destId="{FAFBC320-B971-4127-8992-2A838284E4D4}" srcOrd="1" destOrd="0" presId="urn:microsoft.com/office/officeart/2008/layout/AlternatingHexagons"/>
    <dgm:cxn modelId="{623FFD54-2233-4DF4-9714-64CE760827BF}" type="presParOf" srcId="{DA742AD0-0D48-496F-8818-78BD22FEE7D3}" destId="{054DB727-5324-4C7F-B30E-20EA32BAE419}" srcOrd="2" destOrd="0" presId="urn:microsoft.com/office/officeart/2008/layout/AlternatingHexagons"/>
    <dgm:cxn modelId="{0CED9A39-7845-4124-9135-2B6AC3BB5BC2}" type="presParOf" srcId="{054DB727-5324-4C7F-B30E-20EA32BAE419}" destId="{31785383-48D0-451A-9E71-1AB6135068EC}" srcOrd="0" destOrd="0" presId="urn:microsoft.com/office/officeart/2008/layout/AlternatingHexagons"/>
    <dgm:cxn modelId="{11CB63BF-AF01-4F6D-A1BE-CFD958681DE3}" type="presParOf" srcId="{054DB727-5324-4C7F-B30E-20EA32BAE419}" destId="{FFF8C2AE-8421-40AA-9C89-EBD4CBA6154F}" srcOrd="1" destOrd="0" presId="urn:microsoft.com/office/officeart/2008/layout/AlternatingHexagons"/>
    <dgm:cxn modelId="{B9A67DF1-AAEC-4DEC-99F1-35D62C0C4352}" type="presParOf" srcId="{054DB727-5324-4C7F-B30E-20EA32BAE419}" destId="{5E5F11C8-0E6F-4A22-A3C5-EB7B93B507CA}" srcOrd="2" destOrd="0" presId="urn:microsoft.com/office/officeart/2008/layout/AlternatingHexagons"/>
    <dgm:cxn modelId="{6FADB1BD-B1A0-4B8D-ACE9-FF0CD9F29A25}" type="presParOf" srcId="{054DB727-5324-4C7F-B30E-20EA32BAE419}" destId="{AC95A6FC-6C7E-429A-97EC-72675C7DBD79}" srcOrd="3" destOrd="0" presId="urn:microsoft.com/office/officeart/2008/layout/AlternatingHexagons"/>
    <dgm:cxn modelId="{904674CF-67A9-4EFE-B67D-F374C9BAC662}" type="presParOf" srcId="{054DB727-5324-4C7F-B30E-20EA32BAE419}" destId="{0012FA43-0D0D-4C02-BA42-A420F050DB1D}" srcOrd="4" destOrd="0" presId="urn:microsoft.com/office/officeart/2008/layout/AlternatingHexagons"/>
    <dgm:cxn modelId="{8F6C4315-2860-4EF6-A6EE-6EA1AFC83D04}" type="presParOf" srcId="{DA742AD0-0D48-496F-8818-78BD22FEE7D3}" destId="{AFD3707D-FDAE-4478-BEE2-BE22157CE115}" srcOrd="3" destOrd="0" presId="urn:microsoft.com/office/officeart/2008/layout/AlternatingHexagons"/>
    <dgm:cxn modelId="{1AB40381-374F-424E-BDEA-8A251BC26824}" type="presParOf" srcId="{DA742AD0-0D48-496F-8818-78BD22FEE7D3}" destId="{EA6A38BA-3F04-4D40-B7F1-30E1B5EDB832}" srcOrd="4" destOrd="0" presId="urn:microsoft.com/office/officeart/2008/layout/AlternatingHexagons"/>
    <dgm:cxn modelId="{A11E9770-7E53-4222-909E-988838D27035}" type="presParOf" srcId="{EA6A38BA-3F04-4D40-B7F1-30E1B5EDB832}" destId="{1F04CF82-62B6-478F-ABEE-64860DE8CC9C}" srcOrd="0" destOrd="0" presId="urn:microsoft.com/office/officeart/2008/layout/AlternatingHexagons"/>
    <dgm:cxn modelId="{E6121570-7DAA-4863-9B0C-835C2625A877}" type="presParOf" srcId="{EA6A38BA-3F04-4D40-B7F1-30E1B5EDB832}" destId="{E1F90390-302F-4593-95A7-7C3CFCA7977F}" srcOrd="1" destOrd="0" presId="urn:microsoft.com/office/officeart/2008/layout/AlternatingHexagons"/>
    <dgm:cxn modelId="{11B34A74-AF03-4F62-B2E7-AB5CF619DA93}" type="presParOf" srcId="{EA6A38BA-3F04-4D40-B7F1-30E1B5EDB832}" destId="{AA52E9CA-3BA1-4B2C-89D5-76A20D002272}" srcOrd="2" destOrd="0" presId="urn:microsoft.com/office/officeart/2008/layout/AlternatingHexagons"/>
    <dgm:cxn modelId="{D0BE393F-5C62-4415-845E-FE64ED863605}" type="presParOf" srcId="{EA6A38BA-3F04-4D40-B7F1-30E1B5EDB832}" destId="{914DBE6F-8342-4668-A3DB-B29DE36AC03B}" srcOrd="3" destOrd="0" presId="urn:microsoft.com/office/officeart/2008/layout/AlternatingHexagons"/>
    <dgm:cxn modelId="{BE681081-6B48-43B8-97A8-34090B040452}" type="presParOf" srcId="{EA6A38BA-3F04-4D40-B7F1-30E1B5EDB832}" destId="{272A1E14-7A8A-40C6-B4CB-80E2D72DFDB9}" srcOrd="4" destOrd="0" presId="urn:microsoft.com/office/officeart/2008/layout/AlternatingHexagons"/>
    <dgm:cxn modelId="{02E3FADD-DE5A-43C1-BCB6-462EF194D965}" type="presParOf" srcId="{DA742AD0-0D48-496F-8818-78BD22FEE7D3}" destId="{85AA0517-85F5-4F7A-931B-B0A44469C0CC}" srcOrd="5" destOrd="0" presId="urn:microsoft.com/office/officeart/2008/layout/AlternatingHexagons"/>
    <dgm:cxn modelId="{C8AF7E00-DAD8-4560-9E8D-CC69E9701783}" type="presParOf" srcId="{DA742AD0-0D48-496F-8818-78BD22FEE7D3}" destId="{3A7FF608-99D4-42AF-B0E8-02739847D13A}" srcOrd="6" destOrd="0" presId="urn:microsoft.com/office/officeart/2008/layout/AlternatingHexagons"/>
    <dgm:cxn modelId="{EC84C6DB-3F6B-497E-BABA-ECC1254508B6}" type="presParOf" srcId="{3A7FF608-99D4-42AF-B0E8-02739847D13A}" destId="{01BED9FA-1BE3-4E1B-9E90-50858C06445B}" srcOrd="0" destOrd="0" presId="urn:microsoft.com/office/officeart/2008/layout/AlternatingHexagons"/>
    <dgm:cxn modelId="{8CF89885-F341-43FE-8A1B-D3F4801DD7D5}" type="presParOf" srcId="{3A7FF608-99D4-42AF-B0E8-02739847D13A}" destId="{B99266C6-5413-4F72-9A10-AE0873AC4CA9}" srcOrd="1" destOrd="0" presId="urn:microsoft.com/office/officeart/2008/layout/AlternatingHexagons"/>
    <dgm:cxn modelId="{B486C613-386F-4C61-B3E5-F4A3BD63D62E}" type="presParOf" srcId="{3A7FF608-99D4-42AF-B0E8-02739847D13A}" destId="{F4FA4661-509A-460F-8778-09FE648C5C88}" srcOrd="2" destOrd="0" presId="urn:microsoft.com/office/officeart/2008/layout/AlternatingHexagons"/>
    <dgm:cxn modelId="{EC669F42-8F4D-4162-A0A3-C0B2129C325F}" type="presParOf" srcId="{3A7FF608-99D4-42AF-B0E8-02739847D13A}" destId="{710796B8-61BE-4092-BD8E-E6C38A925472}" srcOrd="3" destOrd="0" presId="urn:microsoft.com/office/officeart/2008/layout/AlternatingHexagons"/>
    <dgm:cxn modelId="{AA8CAD52-EA44-42AF-A1B0-701EF49EB766}" type="presParOf" srcId="{3A7FF608-99D4-42AF-B0E8-02739847D13A}" destId="{DFEF7576-02B7-49E1-A904-C840A888DCC6}"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458364-3BF8-45B6-97CC-9D7226C1C750}"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hr-HR"/>
        </a:p>
      </dgm:t>
    </dgm:pt>
    <dgm:pt modelId="{A1A1893A-4F3A-423B-AAF5-142B8FB2F6CA}">
      <dgm:prSet/>
      <dgm:spPr/>
      <dgm:t>
        <a:bodyPr/>
        <a:lstStyle/>
        <a:p>
          <a:r>
            <a:rPr lang="hr-HR"/>
            <a:t>PROCES</a:t>
          </a:r>
        </a:p>
      </dgm:t>
    </dgm:pt>
    <dgm:pt modelId="{5371821F-F543-42D9-AEFA-4776F28034E4}" type="parTrans" cxnId="{08D02683-B9EF-458B-B778-AD15C5A1555F}">
      <dgm:prSet/>
      <dgm:spPr/>
      <dgm:t>
        <a:bodyPr/>
        <a:lstStyle/>
        <a:p>
          <a:endParaRPr lang="hr-HR"/>
        </a:p>
      </dgm:t>
    </dgm:pt>
    <dgm:pt modelId="{58E987DB-B35D-40F4-8B0E-F46D55812CCE}" type="sibTrans" cxnId="{08D02683-B9EF-458B-B778-AD15C5A1555F}">
      <dgm:prSet/>
      <dgm:spPr/>
      <dgm:t>
        <a:bodyPr/>
        <a:lstStyle/>
        <a:p>
          <a:endParaRPr lang="hr-HR"/>
        </a:p>
      </dgm:t>
    </dgm:pt>
    <dgm:pt modelId="{C4D41782-7004-4FD5-8641-C1753AB345A6}">
      <dgm:prSet/>
      <dgm:spPr/>
      <dgm:t>
        <a:bodyPr/>
        <a:lstStyle/>
        <a:p>
          <a:r>
            <a:rPr lang="hr-HR"/>
            <a:t>PRISTUP</a:t>
          </a:r>
        </a:p>
      </dgm:t>
    </dgm:pt>
    <dgm:pt modelId="{40936DD3-BAE3-4D66-8CB7-B027412A63B7}" type="parTrans" cxnId="{B92F9F54-6F67-447B-A5E0-470E4E7D8B07}">
      <dgm:prSet/>
      <dgm:spPr/>
      <dgm:t>
        <a:bodyPr/>
        <a:lstStyle/>
        <a:p>
          <a:endParaRPr lang="hr-HR"/>
        </a:p>
      </dgm:t>
    </dgm:pt>
    <dgm:pt modelId="{37989E38-EEF3-45AD-A47C-D4B0AAE2BA45}" type="sibTrans" cxnId="{B92F9F54-6F67-447B-A5E0-470E4E7D8B07}">
      <dgm:prSet/>
      <dgm:spPr/>
      <dgm:t>
        <a:bodyPr/>
        <a:lstStyle/>
        <a:p>
          <a:endParaRPr lang="hr-HR"/>
        </a:p>
      </dgm:t>
    </dgm:pt>
    <dgm:pt modelId="{6F65AB34-ED34-4233-A85E-23194AA64EA5}">
      <dgm:prSet/>
      <dgm:spPr/>
      <dgm:t>
        <a:bodyPr/>
        <a:lstStyle/>
        <a:p>
          <a:r>
            <a:rPr lang="hr-HR"/>
            <a:t>PROSTOR</a:t>
          </a:r>
        </a:p>
      </dgm:t>
    </dgm:pt>
    <dgm:pt modelId="{24C78B85-0BA9-496A-99E3-9649B3D9F2DA}" type="parTrans" cxnId="{239EC52D-8990-4DAF-A35D-7CE1592142FF}">
      <dgm:prSet/>
      <dgm:spPr/>
      <dgm:t>
        <a:bodyPr/>
        <a:lstStyle/>
        <a:p>
          <a:endParaRPr lang="hr-HR"/>
        </a:p>
      </dgm:t>
    </dgm:pt>
    <dgm:pt modelId="{0619AE2D-B97C-4F99-A0FF-654F94D1679E}" type="sibTrans" cxnId="{239EC52D-8990-4DAF-A35D-7CE1592142FF}">
      <dgm:prSet/>
      <dgm:spPr/>
      <dgm:t>
        <a:bodyPr/>
        <a:lstStyle/>
        <a:p>
          <a:endParaRPr lang="hr-HR"/>
        </a:p>
      </dgm:t>
    </dgm:pt>
    <dgm:pt modelId="{D4185F1B-D098-4382-8AC5-0918E9E931EB}">
      <dgm:prSet/>
      <dgm:spPr/>
      <dgm:t>
        <a:bodyPr/>
        <a:lstStyle/>
        <a:p>
          <a:r>
            <a:rPr lang="hr-HR"/>
            <a:t>PROTOK</a:t>
          </a:r>
        </a:p>
      </dgm:t>
    </dgm:pt>
    <dgm:pt modelId="{C834A53A-2DAA-46C8-855E-2CE8B6704851}" type="parTrans" cxnId="{48DA343F-826A-4CE1-BE6E-8E75EF48391D}">
      <dgm:prSet/>
      <dgm:spPr/>
      <dgm:t>
        <a:bodyPr/>
        <a:lstStyle/>
        <a:p>
          <a:endParaRPr lang="hr-HR"/>
        </a:p>
      </dgm:t>
    </dgm:pt>
    <dgm:pt modelId="{3D9E7802-7788-402B-AB24-28802F1F7833}" type="sibTrans" cxnId="{48DA343F-826A-4CE1-BE6E-8E75EF48391D}">
      <dgm:prSet/>
      <dgm:spPr/>
      <dgm:t>
        <a:bodyPr/>
        <a:lstStyle/>
        <a:p>
          <a:endParaRPr lang="hr-HR"/>
        </a:p>
      </dgm:t>
    </dgm:pt>
    <dgm:pt modelId="{875777B9-09AA-46EE-8A63-E316CECDD75E}" type="pres">
      <dgm:prSet presAssocID="{81458364-3BF8-45B6-97CC-9D7226C1C750}" presName="matrix" presStyleCnt="0">
        <dgm:presLayoutVars>
          <dgm:chMax val="1"/>
          <dgm:dir/>
          <dgm:resizeHandles val="exact"/>
        </dgm:presLayoutVars>
      </dgm:prSet>
      <dgm:spPr/>
      <dgm:t>
        <a:bodyPr/>
        <a:lstStyle/>
        <a:p>
          <a:endParaRPr lang="en-US"/>
        </a:p>
      </dgm:t>
    </dgm:pt>
    <dgm:pt modelId="{B3225D10-078F-4573-9F94-32FB80D03CD4}" type="pres">
      <dgm:prSet presAssocID="{81458364-3BF8-45B6-97CC-9D7226C1C750}" presName="diamond" presStyleLbl="bgShp" presStyleIdx="0" presStyleCnt="1"/>
      <dgm:spPr/>
    </dgm:pt>
    <dgm:pt modelId="{59103796-69E4-4057-9569-595B11DB833C}" type="pres">
      <dgm:prSet presAssocID="{81458364-3BF8-45B6-97CC-9D7226C1C750}" presName="quad1" presStyleLbl="node1" presStyleIdx="0" presStyleCnt="4">
        <dgm:presLayoutVars>
          <dgm:chMax val="0"/>
          <dgm:chPref val="0"/>
          <dgm:bulletEnabled val="1"/>
        </dgm:presLayoutVars>
      </dgm:prSet>
      <dgm:spPr/>
      <dgm:t>
        <a:bodyPr/>
        <a:lstStyle/>
        <a:p>
          <a:endParaRPr lang="en-US"/>
        </a:p>
      </dgm:t>
    </dgm:pt>
    <dgm:pt modelId="{7CB027D0-20E5-4173-AD3B-C85B2AC3EF3D}" type="pres">
      <dgm:prSet presAssocID="{81458364-3BF8-45B6-97CC-9D7226C1C750}" presName="quad2" presStyleLbl="node1" presStyleIdx="1" presStyleCnt="4">
        <dgm:presLayoutVars>
          <dgm:chMax val="0"/>
          <dgm:chPref val="0"/>
          <dgm:bulletEnabled val="1"/>
        </dgm:presLayoutVars>
      </dgm:prSet>
      <dgm:spPr/>
      <dgm:t>
        <a:bodyPr/>
        <a:lstStyle/>
        <a:p>
          <a:endParaRPr lang="en-US"/>
        </a:p>
      </dgm:t>
    </dgm:pt>
    <dgm:pt modelId="{AA8C81F0-B1EB-4A78-8AA3-5E2108417371}" type="pres">
      <dgm:prSet presAssocID="{81458364-3BF8-45B6-97CC-9D7226C1C750}" presName="quad3" presStyleLbl="node1" presStyleIdx="2" presStyleCnt="4">
        <dgm:presLayoutVars>
          <dgm:chMax val="0"/>
          <dgm:chPref val="0"/>
          <dgm:bulletEnabled val="1"/>
        </dgm:presLayoutVars>
      </dgm:prSet>
      <dgm:spPr/>
      <dgm:t>
        <a:bodyPr/>
        <a:lstStyle/>
        <a:p>
          <a:endParaRPr lang="en-US"/>
        </a:p>
      </dgm:t>
    </dgm:pt>
    <dgm:pt modelId="{FFB00372-D309-4BFB-9299-02D4B1F0B31B}" type="pres">
      <dgm:prSet presAssocID="{81458364-3BF8-45B6-97CC-9D7226C1C750}" presName="quad4" presStyleLbl="node1" presStyleIdx="3" presStyleCnt="4">
        <dgm:presLayoutVars>
          <dgm:chMax val="0"/>
          <dgm:chPref val="0"/>
          <dgm:bulletEnabled val="1"/>
        </dgm:presLayoutVars>
      </dgm:prSet>
      <dgm:spPr/>
      <dgm:t>
        <a:bodyPr/>
        <a:lstStyle/>
        <a:p>
          <a:endParaRPr lang="en-US"/>
        </a:p>
      </dgm:t>
    </dgm:pt>
  </dgm:ptLst>
  <dgm:cxnLst>
    <dgm:cxn modelId="{95C5E4A8-CBCB-4A28-8488-BE078AAA8428}" type="presOf" srcId="{D4185F1B-D098-4382-8AC5-0918E9E931EB}" destId="{FFB00372-D309-4BFB-9299-02D4B1F0B31B}" srcOrd="0" destOrd="0" presId="urn:microsoft.com/office/officeart/2005/8/layout/matrix3"/>
    <dgm:cxn modelId="{F75829EE-7A8F-4E39-B08A-D7EA032AF4E2}" type="presOf" srcId="{81458364-3BF8-45B6-97CC-9D7226C1C750}" destId="{875777B9-09AA-46EE-8A63-E316CECDD75E}" srcOrd="0" destOrd="0" presId="urn:microsoft.com/office/officeart/2005/8/layout/matrix3"/>
    <dgm:cxn modelId="{2CD23F3B-F806-4EC1-8EA0-042463EA3885}" type="presOf" srcId="{C4D41782-7004-4FD5-8641-C1753AB345A6}" destId="{7CB027D0-20E5-4173-AD3B-C85B2AC3EF3D}" srcOrd="0" destOrd="0" presId="urn:microsoft.com/office/officeart/2005/8/layout/matrix3"/>
    <dgm:cxn modelId="{B92F9F54-6F67-447B-A5E0-470E4E7D8B07}" srcId="{81458364-3BF8-45B6-97CC-9D7226C1C750}" destId="{C4D41782-7004-4FD5-8641-C1753AB345A6}" srcOrd="1" destOrd="0" parTransId="{40936DD3-BAE3-4D66-8CB7-B027412A63B7}" sibTransId="{37989E38-EEF3-45AD-A47C-D4B0AAE2BA45}"/>
    <dgm:cxn modelId="{71ADBC58-12D6-40A9-8D7E-C558A541EB5A}" type="presOf" srcId="{A1A1893A-4F3A-423B-AAF5-142B8FB2F6CA}" destId="{59103796-69E4-4057-9569-595B11DB833C}" srcOrd="0" destOrd="0" presId="urn:microsoft.com/office/officeart/2005/8/layout/matrix3"/>
    <dgm:cxn modelId="{9DFDFD74-E26D-48A1-ACA9-08212D93551D}" type="presOf" srcId="{6F65AB34-ED34-4233-A85E-23194AA64EA5}" destId="{AA8C81F0-B1EB-4A78-8AA3-5E2108417371}" srcOrd="0" destOrd="0" presId="urn:microsoft.com/office/officeart/2005/8/layout/matrix3"/>
    <dgm:cxn modelId="{08D02683-B9EF-458B-B778-AD15C5A1555F}" srcId="{81458364-3BF8-45B6-97CC-9D7226C1C750}" destId="{A1A1893A-4F3A-423B-AAF5-142B8FB2F6CA}" srcOrd="0" destOrd="0" parTransId="{5371821F-F543-42D9-AEFA-4776F28034E4}" sibTransId="{58E987DB-B35D-40F4-8B0E-F46D55812CCE}"/>
    <dgm:cxn modelId="{48DA343F-826A-4CE1-BE6E-8E75EF48391D}" srcId="{81458364-3BF8-45B6-97CC-9D7226C1C750}" destId="{D4185F1B-D098-4382-8AC5-0918E9E931EB}" srcOrd="3" destOrd="0" parTransId="{C834A53A-2DAA-46C8-855E-2CE8B6704851}" sibTransId="{3D9E7802-7788-402B-AB24-28802F1F7833}"/>
    <dgm:cxn modelId="{239EC52D-8990-4DAF-A35D-7CE1592142FF}" srcId="{81458364-3BF8-45B6-97CC-9D7226C1C750}" destId="{6F65AB34-ED34-4233-A85E-23194AA64EA5}" srcOrd="2" destOrd="0" parTransId="{24C78B85-0BA9-496A-99E3-9649B3D9F2DA}" sibTransId="{0619AE2D-B97C-4F99-A0FF-654F94D1679E}"/>
    <dgm:cxn modelId="{E5020382-D947-416C-AAF6-2A7792ECDD52}" type="presParOf" srcId="{875777B9-09AA-46EE-8A63-E316CECDD75E}" destId="{B3225D10-078F-4573-9F94-32FB80D03CD4}" srcOrd="0" destOrd="0" presId="urn:microsoft.com/office/officeart/2005/8/layout/matrix3"/>
    <dgm:cxn modelId="{3A836A74-9C80-4005-9759-FAD4578B1DA4}" type="presParOf" srcId="{875777B9-09AA-46EE-8A63-E316CECDD75E}" destId="{59103796-69E4-4057-9569-595B11DB833C}" srcOrd="1" destOrd="0" presId="urn:microsoft.com/office/officeart/2005/8/layout/matrix3"/>
    <dgm:cxn modelId="{5E743D08-3A97-4ADA-84D1-D7412D93F30C}" type="presParOf" srcId="{875777B9-09AA-46EE-8A63-E316CECDD75E}" destId="{7CB027D0-20E5-4173-AD3B-C85B2AC3EF3D}" srcOrd="2" destOrd="0" presId="urn:microsoft.com/office/officeart/2005/8/layout/matrix3"/>
    <dgm:cxn modelId="{2BB200D5-E0D8-4A6A-83B0-0BA006507683}" type="presParOf" srcId="{875777B9-09AA-46EE-8A63-E316CECDD75E}" destId="{AA8C81F0-B1EB-4A78-8AA3-5E2108417371}" srcOrd="3" destOrd="0" presId="urn:microsoft.com/office/officeart/2005/8/layout/matrix3"/>
    <dgm:cxn modelId="{DCD0510D-11E7-4A95-BD90-C03EB2A0A389}" type="presParOf" srcId="{875777B9-09AA-46EE-8A63-E316CECDD75E}" destId="{FFB00372-D309-4BFB-9299-02D4B1F0B31B}"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B41AAC-7382-E64C-B90C-078D59B450A7}" type="doc">
      <dgm:prSet loTypeId="urn:microsoft.com/office/officeart/2005/8/layout/bProcess2" loCatId="cycle" qsTypeId="urn:microsoft.com/office/officeart/2005/8/quickstyle/3D1" qsCatId="3D" csTypeId="urn:microsoft.com/office/officeart/2005/8/colors/accent2_3" csCatId="accent2" phldr="1"/>
      <dgm:spPr/>
      <dgm:t>
        <a:bodyPr/>
        <a:lstStyle/>
        <a:p>
          <a:endParaRPr lang="en-US"/>
        </a:p>
      </dgm:t>
    </dgm:pt>
    <dgm:pt modelId="{E5C15FB3-9098-0B4D-8175-F660EF34DDED}">
      <dgm:prSet custT="1"/>
      <dgm:spPr/>
      <dgm:t>
        <a:bodyPr/>
        <a:lstStyle/>
        <a:p>
          <a:pPr rtl="0"/>
          <a:r>
            <a:rPr lang="en-US" sz="1800" dirty="0"/>
            <a:t>12 </a:t>
          </a:r>
          <a:r>
            <a:rPr lang="en-US" sz="1800" dirty="0" err="1"/>
            <a:t>mjeseci</a:t>
          </a:r>
          <a:r>
            <a:rPr lang="en-US" sz="1800" dirty="0"/>
            <a:t> s LOGIKO CONSULTINGOM</a:t>
          </a:r>
        </a:p>
      </dgm:t>
    </dgm:pt>
    <dgm:pt modelId="{29ACA722-D918-6644-A093-938E42F7FC8C}" type="parTrans" cxnId="{046C2BD6-643E-0440-A28A-4E602B88D8F2}">
      <dgm:prSet/>
      <dgm:spPr/>
      <dgm:t>
        <a:bodyPr/>
        <a:lstStyle/>
        <a:p>
          <a:endParaRPr lang="en-US" sz="2000"/>
        </a:p>
      </dgm:t>
    </dgm:pt>
    <dgm:pt modelId="{D13C21F5-15E6-7E44-8C5D-33E2473B9394}" type="sibTrans" cxnId="{046C2BD6-643E-0440-A28A-4E602B88D8F2}">
      <dgm:prSet/>
      <dgm:spPr/>
      <dgm:t>
        <a:bodyPr/>
        <a:lstStyle/>
        <a:p>
          <a:endParaRPr lang="en-US" sz="2000"/>
        </a:p>
      </dgm:t>
    </dgm:pt>
    <dgm:pt modelId="{B71226AA-8B26-0748-ADC6-752A3DD1589E}">
      <dgm:prSet custT="1"/>
      <dgm:spPr/>
      <dgm:t>
        <a:bodyPr/>
        <a:lstStyle/>
        <a:p>
          <a:pPr rtl="0"/>
          <a:r>
            <a:rPr lang="hr-HR" sz="1800" b="1" dirty="0"/>
            <a:t>Logistika i strategija</a:t>
          </a:r>
          <a:endParaRPr lang="en-US" sz="1800" dirty="0"/>
        </a:p>
      </dgm:t>
    </dgm:pt>
    <dgm:pt modelId="{ACD884AD-73D9-9849-A886-5786ADEEAF99}" type="parTrans" cxnId="{09944B7E-6A68-4640-9FAF-29BB3281E78C}">
      <dgm:prSet/>
      <dgm:spPr/>
      <dgm:t>
        <a:bodyPr/>
        <a:lstStyle/>
        <a:p>
          <a:endParaRPr lang="en-US" sz="2000"/>
        </a:p>
      </dgm:t>
    </dgm:pt>
    <dgm:pt modelId="{8F47EE53-C21C-3F4A-8954-50A8EF42AC86}" type="sibTrans" cxnId="{09944B7E-6A68-4640-9FAF-29BB3281E78C}">
      <dgm:prSet/>
      <dgm:spPr/>
      <dgm:t>
        <a:bodyPr/>
        <a:lstStyle/>
        <a:p>
          <a:endParaRPr lang="en-US" sz="2000"/>
        </a:p>
      </dgm:t>
    </dgm:pt>
    <dgm:pt modelId="{4145CBBE-A9C4-434E-B532-7BDAAA90B81E}">
      <dgm:prSet custT="1"/>
      <dgm:spPr>
        <a:solidFill>
          <a:srgbClr val="0070C0"/>
        </a:solidFill>
      </dgm:spPr>
      <dgm:t>
        <a:bodyPr/>
        <a:lstStyle/>
        <a:p>
          <a:pPr rtl="0"/>
          <a:r>
            <a:rPr lang="en-US" sz="1800" dirty="0" err="1"/>
            <a:t>Što</a:t>
          </a:r>
          <a:r>
            <a:rPr lang="en-US" sz="1800" dirty="0"/>
            <a:t> </a:t>
          </a:r>
          <a:r>
            <a:rPr lang="en-US" sz="1800" dirty="0" err="1"/>
            <a:t>dalje</a:t>
          </a:r>
          <a:r>
            <a:rPr lang="en-US" sz="1800" dirty="0"/>
            <a:t>?</a:t>
          </a:r>
        </a:p>
      </dgm:t>
    </dgm:pt>
    <dgm:pt modelId="{C9E94935-ECF1-B24A-84CA-17F342F6CCE4}" type="parTrans" cxnId="{44270489-6B5C-184A-B553-684698210E70}">
      <dgm:prSet/>
      <dgm:spPr/>
      <dgm:t>
        <a:bodyPr/>
        <a:lstStyle/>
        <a:p>
          <a:endParaRPr lang="en-US" sz="2000"/>
        </a:p>
      </dgm:t>
    </dgm:pt>
    <dgm:pt modelId="{1D76C046-48E5-1A4F-8064-8FDC2CC8868B}" type="sibTrans" cxnId="{44270489-6B5C-184A-B553-684698210E70}">
      <dgm:prSet/>
      <dgm:spPr/>
      <dgm:t>
        <a:bodyPr/>
        <a:lstStyle/>
        <a:p>
          <a:endParaRPr lang="en-US" sz="2000"/>
        </a:p>
      </dgm:t>
    </dgm:pt>
    <dgm:pt modelId="{5F8C1019-6F8C-CE47-BCE6-CFD0ECBC38F2}">
      <dgm:prSet custT="1"/>
      <dgm:spPr/>
      <dgm:t>
        <a:bodyPr/>
        <a:lstStyle/>
        <a:p>
          <a:r>
            <a:rPr lang="hr-HR" sz="1600" dirty="0"/>
            <a:t>Rast vs. troškovi i kako logistika može pomoći?</a:t>
          </a:r>
        </a:p>
      </dgm:t>
    </dgm:pt>
    <dgm:pt modelId="{6B5E6971-3C2E-2E4C-8D54-B6A0C95D220A}" type="parTrans" cxnId="{D6C46710-7FD7-8C4A-80F5-448E22D7CA39}">
      <dgm:prSet/>
      <dgm:spPr/>
      <dgm:t>
        <a:bodyPr/>
        <a:lstStyle/>
        <a:p>
          <a:endParaRPr lang="en-US"/>
        </a:p>
      </dgm:t>
    </dgm:pt>
    <dgm:pt modelId="{00F13CEB-B2EA-0941-B3B1-B73F9A044B5E}" type="sibTrans" cxnId="{D6C46710-7FD7-8C4A-80F5-448E22D7CA39}">
      <dgm:prSet/>
      <dgm:spPr/>
      <dgm:t>
        <a:bodyPr/>
        <a:lstStyle/>
        <a:p>
          <a:endParaRPr lang="en-US"/>
        </a:p>
      </dgm:t>
    </dgm:pt>
    <dgm:pt modelId="{03977307-0596-434E-945D-BD61387F5023}">
      <dgm:prSet/>
      <dgm:spPr/>
      <dgm:t>
        <a:bodyPr/>
        <a:lstStyle/>
        <a:p>
          <a:r>
            <a:rPr lang="hr-HR" dirty="0"/>
            <a:t>Rast prihoda vs. Cash-flow</a:t>
          </a:r>
        </a:p>
      </dgm:t>
    </dgm:pt>
    <dgm:pt modelId="{77D70BD4-138C-3140-B26F-E9A63A0DA6F0}" type="parTrans" cxnId="{2C3D3A19-810A-AF40-9BC2-5FC241F8930B}">
      <dgm:prSet/>
      <dgm:spPr/>
      <dgm:t>
        <a:bodyPr/>
        <a:lstStyle/>
        <a:p>
          <a:endParaRPr lang="en-US"/>
        </a:p>
      </dgm:t>
    </dgm:pt>
    <dgm:pt modelId="{82736997-9150-2440-8FC1-D7559494DFDA}" type="sibTrans" cxnId="{2C3D3A19-810A-AF40-9BC2-5FC241F8930B}">
      <dgm:prSet/>
      <dgm:spPr/>
      <dgm:t>
        <a:bodyPr/>
        <a:lstStyle/>
        <a:p>
          <a:endParaRPr lang="en-US"/>
        </a:p>
      </dgm:t>
    </dgm:pt>
    <dgm:pt modelId="{0EEEC239-BD7E-B24F-88C9-9A311884B336}">
      <dgm:prSet/>
      <dgm:spPr/>
      <dgm:t>
        <a:bodyPr/>
        <a:lstStyle/>
        <a:p>
          <a:r>
            <a:rPr lang="hr-HR" dirty="0"/>
            <a:t>Stručnjaci za prognoze </a:t>
          </a:r>
        </a:p>
      </dgm:t>
    </dgm:pt>
    <dgm:pt modelId="{A5A99108-6E6D-EB49-9CD2-2F55BC7485FF}" type="parTrans" cxnId="{E97C7EA1-8BED-A64D-95AA-03B1BE44897C}">
      <dgm:prSet/>
      <dgm:spPr/>
      <dgm:t>
        <a:bodyPr/>
        <a:lstStyle/>
        <a:p>
          <a:endParaRPr lang="en-US"/>
        </a:p>
      </dgm:t>
    </dgm:pt>
    <dgm:pt modelId="{3D39576C-0F35-424C-811B-BEF3C8E3C24E}" type="sibTrans" cxnId="{E97C7EA1-8BED-A64D-95AA-03B1BE44897C}">
      <dgm:prSet/>
      <dgm:spPr/>
      <dgm:t>
        <a:bodyPr/>
        <a:lstStyle/>
        <a:p>
          <a:endParaRPr lang="en-US"/>
        </a:p>
      </dgm:t>
    </dgm:pt>
    <dgm:pt modelId="{8DB4FCE9-EBEF-424E-A9DD-8B09010B3EDE}" type="pres">
      <dgm:prSet presAssocID="{32B41AAC-7382-E64C-B90C-078D59B450A7}" presName="diagram" presStyleCnt="0">
        <dgm:presLayoutVars>
          <dgm:dir/>
          <dgm:resizeHandles/>
        </dgm:presLayoutVars>
      </dgm:prSet>
      <dgm:spPr/>
      <dgm:t>
        <a:bodyPr/>
        <a:lstStyle/>
        <a:p>
          <a:endParaRPr lang="en-US"/>
        </a:p>
      </dgm:t>
    </dgm:pt>
    <dgm:pt modelId="{4A4B7564-E9F9-B748-82BF-644BFE911BB6}" type="pres">
      <dgm:prSet presAssocID="{E5C15FB3-9098-0B4D-8175-F660EF34DDED}" presName="firstNode" presStyleLbl="node1" presStyleIdx="0" presStyleCnt="6">
        <dgm:presLayoutVars>
          <dgm:bulletEnabled val="1"/>
        </dgm:presLayoutVars>
      </dgm:prSet>
      <dgm:spPr/>
      <dgm:t>
        <a:bodyPr/>
        <a:lstStyle/>
        <a:p>
          <a:endParaRPr lang="en-US"/>
        </a:p>
      </dgm:t>
    </dgm:pt>
    <dgm:pt modelId="{60F96B83-5319-8443-8E74-DCBDD1FCC590}" type="pres">
      <dgm:prSet presAssocID="{D13C21F5-15E6-7E44-8C5D-33E2473B9394}" presName="sibTrans" presStyleLbl="sibTrans2D1" presStyleIdx="0" presStyleCnt="5"/>
      <dgm:spPr/>
      <dgm:t>
        <a:bodyPr/>
        <a:lstStyle/>
        <a:p>
          <a:endParaRPr lang="en-US"/>
        </a:p>
      </dgm:t>
    </dgm:pt>
    <dgm:pt modelId="{89904D76-883C-A342-9429-BAB5EFE2DB1A}" type="pres">
      <dgm:prSet presAssocID="{B71226AA-8B26-0748-ADC6-752A3DD1589E}" presName="middleNode" presStyleCnt="0"/>
      <dgm:spPr/>
    </dgm:pt>
    <dgm:pt modelId="{777BABB0-5EE5-1441-AE23-F46C5ED6FBA9}" type="pres">
      <dgm:prSet presAssocID="{B71226AA-8B26-0748-ADC6-752A3DD1589E}" presName="padding" presStyleLbl="node1" presStyleIdx="0" presStyleCnt="6"/>
      <dgm:spPr/>
    </dgm:pt>
    <dgm:pt modelId="{E691B030-D215-1148-AEF5-5F551DA01770}" type="pres">
      <dgm:prSet presAssocID="{B71226AA-8B26-0748-ADC6-752A3DD1589E}" presName="shape" presStyleLbl="node1" presStyleIdx="1" presStyleCnt="6">
        <dgm:presLayoutVars>
          <dgm:bulletEnabled val="1"/>
        </dgm:presLayoutVars>
      </dgm:prSet>
      <dgm:spPr/>
      <dgm:t>
        <a:bodyPr/>
        <a:lstStyle/>
        <a:p>
          <a:endParaRPr lang="en-US"/>
        </a:p>
      </dgm:t>
    </dgm:pt>
    <dgm:pt modelId="{EFF057EB-9D54-994B-AEC8-22D7C0408104}" type="pres">
      <dgm:prSet presAssocID="{8F47EE53-C21C-3F4A-8954-50A8EF42AC86}" presName="sibTrans" presStyleLbl="sibTrans2D1" presStyleIdx="1" presStyleCnt="5"/>
      <dgm:spPr/>
      <dgm:t>
        <a:bodyPr/>
        <a:lstStyle/>
        <a:p>
          <a:endParaRPr lang="en-US"/>
        </a:p>
      </dgm:t>
    </dgm:pt>
    <dgm:pt modelId="{3C9FEF33-DB59-3D40-A136-7FA2BF8EB77A}" type="pres">
      <dgm:prSet presAssocID="{5F8C1019-6F8C-CE47-BCE6-CFD0ECBC38F2}" presName="middleNode" presStyleCnt="0"/>
      <dgm:spPr/>
    </dgm:pt>
    <dgm:pt modelId="{E097058C-824B-C541-881D-08D3831BBD61}" type="pres">
      <dgm:prSet presAssocID="{5F8C1019-6F8C-CE47-BCE6-CFD0ECBC38F2}" presName="padding" presStyleLbl="node1" presStyleIdx="1" presStyleCnt="6"/>
      <dgm:spPr/>
    </dgm:pt>
    <dgm:pt modelId="{3A066D6A-7981-7D43-9048-AD3B230A9CAE}" type="pres">
      <dgm:prSet presAssocID="{5F8C1019-6F8C-CE47-BCE6-CFD0ECBC38F2}" presName="shape" presStyleLbl="node1" presStyleIdx="2" presStyleCnt="6" custScaleX="116464">
        <dgm:presLayoutVars>
          <dgm:bulletEnabled val="1"/>
        </dgm:presLayoutVars>
      </dgm:prSet>
      <dgm:spPr/>
      <dgm:t>
        <a:bodyPr/>
        <a:lstStyle/>
        <a:p>
          <a:endParaRPr lang="en-US"/>
        </a:p>
      </dgm:t>
    </dgm:pt>
    <dgm:pt modelId="{5A3640BF-0D69-8845-8A76-FF8AEFD775F7}" type="pres">
      <dgm:prSet presAssocID="{00F13CEB-B2EA-0941-B3B1-B73F9A044B5E}" presName="sibTrans" presStyleLbl="sibTrans2D1" presStyleIdx="2" presStyleCnt="5"/>
      <dgm:spPr/>
      <dgm:t>
        <a:bodyPr/>
        <a:lstStyle/>
        <a:p>
          <a:endParaRPr lang="en-US"/>
        </a:p>
      </dgm:t>
    </dgm:pt>
    <dgm:pt modelId="{7C39483D-A1F0-6448-B9A0-504492EB4C6E}" type="pres">
      <dgm:prSet presAssocID="{03977307-0596-434E-945D-BD61387F5023}" presName="middleNode" presStyleCnt="0"/>
      <dgm:spPr/>
    </dgm:pt>
    <dgm:pt modelId="{D6AB9DD6-EC15-B948-9B0F-8AD36135177C}" type="pres">
      <dgm:prSet presAssocID="{03977307-0596-434E-945D-BD61387F5023}" presName="padding" presStyleLbl="node1" presStyleIdx="2" presStyleCnt="6"/>
      <dgm:spPr/>
    </dgm:pt>
    <dgm:pt modelId="{A07D638B-7780-B944-8FB0-676249BFBCCD}" type="pres">
      <dgm:prSet presAssocID="{03977307-0596-434E-945D-BD61387F5023}" presName="shape" presStyleLbl="node1" presStyleIdx="3" presStyleCnt="6">
        <dgm:presLayoutVars>
          <dgm:bulletEnabled val="1"/>
        </dgm:presLayoutVars>
      </dgm:prSet>
      <dgm:spPr/>
      <dgm:t>
        <a:bodyPr/>
        <a:lstStyle/>
        <a:p>
          <a:endParaRPr lang="en-US"/>
        </a:p>
      </dgm:t>
    </dgm:pt>
    <dgm:pt modelId="{EEED91BC-0A2A-B14C-AB3B-3B22578CE4D6}" type="pres">
      <dgm:prSet presAssocID="{82736997-9150-2440-8FC1-D7559494DFDA}" presName="sibTrans" presStyleLbl="sibTrans2D1" presStyleIdx="3" presStyleCnt="5"/>
      <dgm:spPr/>
      <dgm:t>
        <a:bodyPr/>
        <a:lstStyle/>
        <a:p>
          <a:endParaRPr lang="en-US"/>
        </a:p>
      </dgm:t>
    </dgm:pt>
    <dgm:pt modelId="{CBE9CC60-165A-4C4D-A6B5-14CFFB4AD30D}" type="pres">
      <dgm:prSet presAssocID="{0EEEC239-BD7E-B24F-88C9-9A311884B336}" presName="middleNode" presStyleCnt="0"/>
      <dgm:spPr/>
    </dgm:pt>
    <dgm:pt modelId="{CBC905AB-2DD0-B149-81C8-CB99575AA862}" type="pres">
      <dgm:prSet presAssocID="{0EEEC239-BD7E-B24F-88C9-9A311884B336}" presName="padding" presStyleLbl="node1" presStyleIdx="3" presStyleCnt="6"/>
      <dgm:spPr/>
    </dgm:pt>
    <dgm:pt modelId="{5948361B-ED5B-BD42-899C-E7256FE6D636}" type="pres">
      <dgm:prSet presAssocID="{0EEEC239-BD7E-B24F-88C9-9A311884B336}" presName="shape" presStyleLbl="node1" presStyleIdx="4" presStyleCnt="6">
        <dgm:presLayoutVars>
          <dgm:bulletEnabled val="1"/>
        </dgm:presLayoutVars>
      </dgm:prSet>
      <dgm:spPr/>
      <dgm:t>
        <a:bodyPr/>
        <a:lstStyle/>
        <a:p>
          <a:endParaRPr lang="en-US"/>
        </a:p>
      </dgm:t>
    </dgm:pt>
    <dgm:pt modelId="{B06C2818-2AE3-C642-B480-0608FCED8AF4}" type="pres">
      <dgm:prSet presAssocID="{3D39576C-0F35-424C-811B-BEF3C8E3C24E}" presName="sibTrans" presStyleLbl="sibTrans2D1" presStyleIdx="4" presStyleCnt="5"/>
      <dgm:spPr/>
      <dgm:t>
        <a:bodyPr/>
        <a:lstStyle/>
        <a:p>
          <a:endParaRPr lang="en-US"/>
        </a:p>
      </dgm:t>
    </dgm:pt>
    <dgm:pt modelId="{B61238E4-F605-6748-A558-4012FB42FB7A}" type="pres">
      <dgm:prSet presAssocID="{4145CBBE-A9C4-434E-B532-7BDAAA90B81E}" presName="lastNode" presStyleLbl="node1" presStyleIdx="5" presStyleCnt="6">
        <dgm:presLayoutVars>
          <dgm:bulletEnabled val="1"/>
        </dgm:presLayoutVars>
      </dgm:prSet>
      <dgm:spPr/>
      <dgm:t>
        <a:bodyPr/>
        <a:lstStyle/>
        <a:p>
          <a:endParaRPr lang="en-US"/>
        </a:p>
      </dgm:t>
    </dgm:pt>
  </dgm:ptLst>
  <dgm:cxnLst>
    <dgm:cxn modelId="{D6C46710-7FD7-8C4A-80F5-448E22D7CA39}" srcId="{32B41AAC-7382-E64C-B90C-078D59B450A7}" destId="{5F8C1019-6F8C-CE47-BCE6-CFD0ECBC38F2}" srcOrd="2" destOrd="0" parTransId="{6B5E6971-3C2E-2E4C-8D54-B6A0C95D220A}" sibTransId="{00F13CEB-B2EA-0941-B3B1-B73F9A044B5E}"/>
    <dgm:cxn modelId="{E97C7EA1-8BED-A64D-95AA-03B1BE44897C}" srcId="{32B41AAC-7382-E64C-B90C-078D59B450A7}" destId="{0EEEC239-BD7E-B24F-88C9-9A311884B336}" srcOrd="4" destOrd="0" parTransId="{A5A99108-6E6D-EB49-9CD2-2F55BC7485FF}" sibTransId="{3D39576C-0F35-424C-811B-BEF3C8E3C24E}"/>
    <dgm:cxn modelId="{F5B1E654-A02E-244E-AFC3-D3C57B11B06E}" type="presOf" srcId="{0EEEC239-BD7E-B24F-88C9-9A311884B336}" destId="{5948361B-ED5B-BD42-899C-E7256FE6D636}" srcOrd="0" destOrd="0" presId="urn:microsoft.com/office/officeart/2005/8/layout/bProcess2"/>
    <dgm:cxn modelId="{B210F762-04A0-6B4F-9B51-DF2FD0D3AC41}" type="presOf" srcId="{00F13CEB-B2EA-0941-B3B1-B73F9A044B5E}" destId="{5A3640BF-0D69-8845-8A76-FF8AEFD775F7}" srcOrd="0" destOrd="0" presId="urn:microsoft.com/office/officeart/2005/8/layout/bProcess2"/>
    <dgm:cxn modelId="{47D52894-E24B-3345-A9C6-B4311E673CB5}" type="presOf" srcId="{B71226AA-8B26-0748-ADC6-752A3DD1589E}" destId="{E691B030-D215-1148-AEF5-5F551DA01770}" srcOrd="0" destOrd="0" presId="urn:microsoft.com/office/officeart/2005/8/layout/bProcess2"/>
    <dgm:cxn modelId="{2DA60DCB-354C-014A-843D-11F53A2F021E}" type="presOf" srcId="{32B41AAC-7382-E64C-B90C-078D59B450A7}" destId="{8DB4FCE9-EBEF-424E-A9DD-8B09010B3EDE}" srcOrd="0" destOrd="0" presId="urn:microsoft.com/office/officeart/2005/8/layout/bProcess2"/>
    <dgm:cxn modelId="{2BBF928D-DDE4-3E4C-BDC9-A14AC1C14F04}" type="presOf" srcId="{5F8C1019-6F8C-CE47-BCE6-CFD0ECBC38F2}" destId="{3A066D6A-7981-7D43-9048-AD3B230A9CAE}" srcOrd="0" destOrd="0" presId="urn:microsoft.com/office/officeart/2005/8/layout/bProcess2"/>
    <dgm:cxn modelId="{046C2BD6-643E-0440-A28A-4E602B88D8F2}" srcId="{32B41AAC-7382-E64C-B90C-078D59B450A7}" destId="{E5C15FB3-9098-0B4D-8175-F660EF34DDED}" srcOrd="0" destOrd="0" parTransId="{29ACA722-D918-6644-A093-938E42F7FC8C}" sibTransId="{D13C21F5-15E6-7E44-8C5D-33E2473B9394}"/>
    <dgm:cxn modelId="{CE7C5E13-4F5B-5140-8792-A6C355EB784D}" type="presOf" srcId="{82736997-9150-2440-8FC1-D7559494DFDA}" destId="{EEED91BC-0A2A-B14C-AB3B-3B22578CE4D6}" srcOrd="0" destOrd="0" presId="urn:microsoft.com/office/officeart/2005/8/layout/bProcess2"/>
    <dgm:cxn modelId="{67B1850B-B539-6A4C-A929-09E3F8D543E9}" type="presOf" srcId="{E5C15FB3-9098-0B4D-8175-F660EF34DDED}" destId="{4A4B7564-E9F9-B748-82BF-644BFE911BB6}" srcOrd="0" destOrd="0" presId="urn:microsoft.com/office/officeart/2005/8/layout/bProcess2"/>
    <dgm:cxn modelId="{2C3D3A19-810A-AF40-9BC2-5FC241F8930B}" srcId="{32B41AAC-7382-E64C-B90C-078D59B450A7}" destId="{03977307-0596-434E-945D-BD61387F5023}" srcOrd="3" destOrd="0" parTransId="{77D70BD4-138C-3140-B26F-E9A63A0DA6F0}" sibTransId="{82736997-9150-2440-8FC1-D7559494DFDA}"/>
    <dgm:cxn modelId="{FECCF531-A269-C44B-AEBE-D769A2A4653F}" type="presOf" srcId="{03977307-0596-434E-945D-BD61387F5023}" destId="{A07D638B-7780-B944-8FB0-676249BFBCCD}" srcOrd="0" destOrd="0" presId="urn:microsoft.com/office/officeart/2005/8/layout/bProcess2"/>
    <dgm:cxn modelId="{09944B7E-6A68-4640-9FAF-29BB3281E78C}" srcId="{32B41AAC-7382-E64C-B90C-078D59B450A7}" destId="{B71226AA-8B26-0748-ADC6-752A3DD1589E}" srcOrd="1" destOrd="0" parTransId="{ACD884AD-73D9-9849-A886-5786ADEEAF99}" sibTransId="{8F47EE53-C21C-3F4A-8954-50A8EF42AC86}"/>
    <dgm:cxn modelId="{153FD21B-4BF2-A840-A49A-320E4BF8D9B2}" type="presOf" srcId="{D13C21F5-15E6-7E44-8C5D-33E2473B9394}" destId="{60F96B83-5319-8443-8E74-DCBDD1FCC590}" srcOrd="0" destOrd="0" presId="urn:microsoft.com/office/officeart/2005/8/layout/bProcess2"/>
    <dgm:cxn modelId="{CE97E31D-6158-C44E-99C5-C7966C68E8A8}" type="presOf" srcId="{4145CBBE-A9C4-434E-B532-7BDAAA90B81E}" destId="{B61238E4-F605-6748-A558-4012FB42FB7A}" srcOrd="0" destOrd="0" presId="urn:microsoft.com/office/officeart/2005/8/layout/bProcess2"/>
    <dgm:cxn modelId="{8360B5A1-9044-C544-9677-834AE74FC2C5}" type="presOf" srcId="{8F47EE53-C21C-3F4A-8954-50A8EF42AC86}" destId="{EFF057EB-9D54-994B-AEC8-22D7C0408104}" srcOrd="0" destOrd="0" presId="urn:microsoft.com/office/officeart/2005/8/layout/bProcess2"/>
    <dgm:cxn modelId="{AFCCED44-26ED-7341-9F85-172CEC100266}" type="presOf" srcId="{3D39576C-0F35-424C-811B-BEF3C8E3C24E}" destId="{B06C2818-2AE3-C642-B480-0608FCED8AF4}" srcOrd="0" destOrd="0" presId="urn:microsoft.com/office/officeart/2005/8/layout/bProcess2"/>
    <dgm:cxn modelId="{44270489-6B5C-184A-B553-684698210E70}" srcId="{32B41AAC-7382-E64C-B90C-078D59B450A7}" destId="{4145CBBE-A9C4-434E-B532-7BDAAA90B81E}" srcOrd="5" destOrd="0" parTransId="{C9E94935-ECF1-B24A-84CA-17F342F6CCE4}" sibTransId="{1D76C046-48E5-1A4F-8064-8FDC2CC8868B}"/>
    <dgm:cxn modelId="{212606B1-A344-1D49-ACFF-B028DA35B142}" type="presParOf" srcId="{8DB4FCE9-EBEF-424E-A9DD-8B09010B3EDE}" destId="{4A4B7564-E9F9-B748-82BF-644BFE911BB6}" srcOrd="0" destOrd="0" presId="urn:microsoft.com/office/officeart/2005/8/layout/bProcess2"/>
    <dgm:cxn modelId="{4F8F62BD-4C38-D64C-A5ED-AD60AD256C8A}" type="presParOf" srcId="{8DB4FCE9-EBEF-424E-A9DD-8B09010B3EDE}" destId="{60F96B83-5319-8443-8E74-DCBDD1FCC590}" srcOrd="1" destOrd="0" presId="urn:microsoft.com/office/officeart/2005/8/layout/bProcess2"/>
    <dgm:cxn modelId="{53139C92-C65D-B645-B76F-C30563DEF62D}" type="presParOf" srcId="{8DB4FCE9-EBEF-424E-A9DD-8B09010B3EDE}" destId="{89904D76-883C-A342-9429-BAB5EFE2DB1A}" srcOrd="2" destOrd="0" presId="urn:microsoft.com/office/officeart/2005/8/layout/bProcess2"/>
    <dgm:cxn modelId="{C1386DBD-218B-2B49-934B-2143AC18C25D}" type="presParOf" srcId="{89904D76-883C-A342-9429-BAB5EFE2DB1A}" destId="{777BABB0-5EE5-1441-AE23-F46C5ED6FBA9}" srcOrd="0" destOrd="0" presId="urn:microsoft.com/office/officeart/2005/8/layout/bProcess2"/>
    <dgm:cxn modelId="{0C9F84DA-81E7-1C4F-B701-7FBA9B0AEB17}" type="presParOf" srcId="{89904D76-883C-A342-9429-BAB5EFE2DB1A}" destId="{E691B030-D215-1148-AEF5-5F551DA01770}" srcOrd="1" destOrd="0" presId="urn:microsoft.com/office/officeart/2005/8/layout/bProcess2"/>
    <dgm:cxn modelId="{BBC7A298-F10D-A043-AA34-4E0B77617602}" type="presParOf" srcId="{8DB4FCE9-EBEF-424E-A9DD-8B09010B3EDE}" destId="{EFF057EB-9D54-994B-AEC8-22D7C0408104}" srcOrd="3" destOrd="0" presId="urn:microsoft.com/office/officeart/2005/8/layout/bProcess2"/>
    <dgm:cxn modelId="{D7AC2443-9EC3-AC4E-BBD9-4B029F0F274B}" type="presParOf" srcId="{8DB4FCE9-EBEF-424E-A9DD-8B09010B3EDE}" destId="{3C9FEF33-DB59-3D40-A136-7FA2BF8EB77A}" srcOrd="4" destOrd="0" presId="urn:microsoft.com/office/officeart/2005/8/layout/bProcess2"/>
    <dgm:cxn modelId="{D45416DB-FE66-C744-91CD-09A6B4DB2614}" type="presParOf" srcId="{3C9FEF33-DB59-3D40-A136-7FA2BF8EB77A}" destId="{E097058C-824B-C541-881D-08D3831BBD61}" srcOrd="0" destOrd="0" presId="urn:microsoft.com/office/officeart/2005/8/layout/bProcess2"/>
    <dgm:cxn modelId="{DB5E8D07-7177-0B48-86D1-2832E7752702}" type="presParOf" srcId="{3C9FEF33-DB59-3D40-A136-7FA2BF8EB77A}" destId="{3A066D6A-7981-7D43-9048-AD3B230A9CAE}" srcOrd="1" destOrd="0" presId="urn:microsoft.com/office/officeart/2005/8/layout/bProcess2"/>
    <dgm:cxn modelId="{7CC09890-82D9-FE40-BC57-8697D7180B68}" type="presParOf" srcId="{8DB4FCE9-EBEF-424E-A9DD-8B09010B3EDE}" destId="{5A3640BF-0D69-8845-8A76-FF8AEFD775F7}" srcOrd="5" destOrd="0" presId="urn:microsoft.com/office/officeart/2005/8/layout/bProcess2"/>
    <dgm:cxn modelId="{06CB5784-9CD2-084A-BD71-5FE94DF2CBAD}" type="presParOf" srcId="{8DB4FCE9-EBEF-424E-A9DD-8B09010B3EDE}" destId="{7C39483D-A1F0-6448-B9A0-504492EB4C6E}" srcOrd="6" destOrd="0" presId="urn:microsoft.com/office/officeart/2005/8/layout/bProcess2"/>
    <dgm:cxn modelId="{28164410-FF58-5543-B448-C5A4B3BD2240}" type="presParOf" srcId="{7C39483D-A1F0-6448-B9A0-504492EB4C6E}" destId="{D6AB9DD6-EC15-B948-9B0F-8AD36135177C}" srcOrd="0" destOrd="0" presId="urn:microsoft.com/office/officeart/2005/8/layout/bProcess2"/>
    <dgm:cxn modelId="{AE31B2E4-0D31-F846-BACE-C63EB9EE4F56}" type="presParOf" srcId="{7C39483D-A1F0-6448-B9A0-504492EB4C6E}" destId="{A07D638B-7780-B944-8FB0-676249BFBCCD}" srcOrd="1" destOrd="0" presId="urn:microsoft.com/office/officeart/2005/8/layout/bProcess2"/>
    <dgm:cxn modelId="{D8273940-F9C5-914C-A77F-A2C760DD8DA2}" type="presParOf" srcId="{8DB4FCE9-EBEF-424E-A9DD-8B09010B3EDE}" destId="{EEED91BC-0A2A-B14C-AB3B-3B22578CE4D6}" srcOrd="7" destOrd="0" presId="urn:microsoft.com/office/officeart/2005/8/layout/bProcess2"/>
    <dgm:cxn modelId="{C611222E-4078-9743-BEEF-744841043830}" type="presParOf" srcId="{8DB4FCE9-EBEF-424E-A9DD-8B09010B3EDE}" destId="{CBE9CC60-165A-4C4D-A6B5-14CFFB4AD30D}" srcOrd="8" destOrd="0" presId="urn:microsoft.com/office/officeart/2005/8/layout/bProcess2"/>
    <dgm:cxn modelId="{2B23888E-FED8-014E-8D78-0FBCF8ACAE79}" type="presParOf" srcId="{CBE9CC60-165A-4C4D-A6B5-14CFFB4AD30D}" destId="{CBC905AB-2DD0-B149-81C8-CB99575AA862}" srcOrd="0" destOrd="0" presId="urn:microsoft.com/office/officeart/2005/8/layout/bProcess2"/>
    <dgm:cxn modelId="{ABD061FC-47A3-EE42-BFDA-7D087EEDB54F}" type="presParOf" srcId="{CBE9CC60-165A-4C4D-A6B5-14CFFB4AD30D}" destId="{5948361B-ED5B-BD42-899C-E7256FE6D636}" srcOrd="1" destOrd="0" presId="urn:microsoft.com/office/officeart/2005/8/layout/bProcess2"/>
    <dgm:cxn modelId="{249D776C-96D1-3A4E-9B9A-1B4FF732B0FA}" type="presParOf" srcId="{8DB4FCE9-EBEF-424E-A9DD-8B09010B3EDE}" destId="{B06C2818-2AE3-C642-B480-0608FCED8AF4}" srcOrd="9" destOrd="0" presId="urn:microsoft.com/office/officeart/2005/8/layout/bProcess2"/>
    <dgm:cxn modelId="{5CAF6258-FA86-D648-8240-AA463B2BB832}" type="presParOf" srcId="{8DB4FCE9-EBEF-424E-A9DD-8B09010B3EDE}" destId="{B61238E4-F605-6748-A558-4012FB42FB7A}"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AE6422-F460-3346-8115-B71C5DB0AABC}" type="doc">
      <dgm:prSet loTypeId="urn:microsoft.com/office/officeart/2008/layout/AlternatingPictureBlocks" loCatId="picture" qsTypeId="urn:microsoft.com/office/officeart/2005/8/quickstyle/3d1" qsCatId="3D" csTypeId="urn:microsoft.com/office/officeart/2005/8/colors/accent6_2" csCatId="accent6" phldr="1"/>
      <dgm:spPr/>
      <dgm:t>
        <a:bodyPr/>
        <a:lstStyle/>
        <a:p>
          <a:endParaRPr lang="en-US"/>
        </a:p>
      </dgm:t>
    </dgm:pt>
    <dgm:pt modelId="{E9B65EF9-E240-F248-9465-C76BD310B4D0}">
      <dgm:prSet/>
      <dgm:spPr/>
      <dgm:t>
        <a:bodyPr/>
        <a:lstStyle/>
        <a:p>
          <a:pPr rtl="0"/>
          <a:r>
            <a:rPr lang="en-US" dirty="0" err="1"/>
            <a:t>Kako</a:t>
          </a:r>
          <a:r>
            <a:rPr lang="en-US" dirty="0"/>
            <a:t> </a:t>
          </a:r>
          <a:r>
            <a:rPr lang="en-US" dirty="0" err="1"/>
            <a:t>odrediti</a:t>
          </a:r>
          <a:r>
            <a:rPr lang="en-US" dirty="0"/>
            <a:t> </a:t>
          </a:r>
          <a:r>
            <a:rPr lang="en-US" dirty="0" err="1"/>
            <a:t>optimalnu</a:t>
          </a:r>
          <a:r>
            <a:rPr lang="en-US" dirty="0"/>
            <a:t> </a:t>
          </a:r>
          <a:r>
            <a:rPr lang="en-US" dirty="0" err="1"/>
            <a:t>zalihu</a:t>
          </a:r>
          <a:r>
            <a:rPr lang="en-US" dirty="0"/>
            <a:t>?</a:t>
          </a:r>
        </a:p>
      </dgm:t>
    </dgm:pt>
    <dgm:pt modelId="{039A8563-E439-AE43-BB6E-338B2EDDB674}" type="parTrans" cxnId="{57B2AEDB-0EE7-554A-BB0F-DA18CF73C94D}">
      <dgm:prSet/>
      <dgm:spPr/>
      <dgm:t>
        <a:bodyPr/>
        <a:lstStyle/>
        <a:p>
          <a:endParaRPr lang="en-US"/>
        </a:p>
      </dgm:t>
    </dgm:pt>
    <dgm:pt modelId="{B0FD4A3E-0916-9549-B3FB-DDA0CA04A55E}" type="sibTrans" cxnId="{57B2AEDB-0EE7-554A-BB0F-DA18CF73C94D}">
      <dgm:prSet/>
      <dgm:spPr/>
      <dgm:t>
        <a:bodyPr/>
        <a:lstStyle/>
        <a:p>
          <a:endParaRPr lang="en-US"/>
        </a:p>
      </dgm:t>
    </dgm:pt>
    <dgm:pt modelId="{60899AE7-B400-A74E-851B-71A1057D61C7}">
      <dgm:prSet/>
      <dgm:spPr/>
      <dgm:t>
        <a:bodyPr/>
        <a:lstStyle/>
        <a:p>
          <a:pPr rtl="0"/>
          <a:r>
            <a:rPr lang="en-US" dirty="0" err="1"/>
            <a:t>Kako</a:t>
          </a:r>
          <a:r>
            <a:rPr lang="en-US" dirty="0"/>
            <a:t> </a:t>
          </a:r>
          <a:r>
            <a:rPr lang="en-US" dirty="0" err="1"/>
            <a:t>uskladiti</a:t>
          </a:r>
          <a:r>
            <a:rPr lang="en-US" dirty="0"/>
            <a:t> </a:t>
          </a:r>
          <a:r>
            <a:rPr lang="en-US" dirty="0" err="1"/>
            <a:t>zalihe</a:t>
          </a:r>
          <a:r>
            <a:rPr lang="en-US" dirty="0"/>
            <a:t> </a:t>
          </a:r>
          <a:r>
            <a:rPr lang="en-US" dirty="0" err="1"/>
            <a:t>sa</a:t>
          </a:r>
          <a:r>
            <a:rPr lang="en-US" dirty="0"/>
            <a:t> </a:t>
          </a:r>
          <a:r>
            <a:rPr lang="en-US" dirty="0" err="1"/>
            <a:t>prodajom</a:t>
          </a:r>
          <a:r>
            <a:rPr lang="en-US" dirty="0"/>
            <a:t>?</a:t>
          </a:r>
        </a:p>
      </dgm:t>
    </dgm:pt>
    <dgm:pt modelId="{243770D0-7DC8-144C-BFAD-B4ED80F56878}" type="parTrans" cxnId="{F2E3D96C-5F3E-554E-A536-50C54EE73016}">
      <dgm:prSet/>
      <dgm:spPr/>
      <dgm:t>
        <a:bodyPr/>
        <a:lstStyle/>
        <a:p>
          <a:endParaRPr lang="en-US"/>
        </a:p>
      </dgm:t>
    </dgm:pt>
    <dgm:pt modelId="{EA4464CC-BEED-E545-892C-62CF41DC572E}" type="sibTrans" cxnId="{F2E3D96C-5F3E-554E-A536-50C54EE73016}">
      <dgm:prSet/>
      <dgm:spPr/>
      <dgm:t>
        <a:bodyPr/>
        <a:lstStyle/>
        <a:p>
          <a:endParaRPr lang="en-US"/>
        </a:p>
      </dgm:t>
    </dgm:pt>
    <dgm:pt modelId="{D6650C54-325A-4223-850D-A3609530F314}">
      <dgm:prSet/>
      <dgm:spPr/>
      <dgm:t>
        <a:bodyPr/>
        <a:lstStyle/>
        <a:p>
          <a:pPr rtl="0"/>
          <a:r>
            <a:rPr lang="en-US" b="1" dirty="0"/>
            <a:t>19-20.10</a:t>
          </a:r>
          <a:r>
            <a:rPr lang="hr-HR" b="1" dirty="0"/>
            <a:t>.</a:t>
          </a:r>
          <a:r>
            <a:rPr lang="en-US" b="1" dirty="0"/>
            <a:t>2017 </a:t>
          </a:r>
          <a:r>
            <a:rPr lang="mr-IN" b="1" dirty="0"/>
            <a:t>–</a:t>
          </a:r>
          <a:r>
            <a:rPr lang="en-US" b="1" dirty="0"/>
            <a:t> OPTIMIZACIJ</a:t>
          </a:r>
          <a:r>
            <a:rPr lang="hr-HR" b="1" dirty="0"/>
            <a:t>OM</a:t>
          </a:r>
          <a:r>
            <a:rPr lang="en-US" b="1" dirty="0"/>
            <a:t> ZALIHA</a:t>
          </a:r>
          <a:r>
            <a:rPr lang="hr-HR" b="1"/>
            <a:t> POBOLJŠAJTE CASH-FLOW</a:t>
          </a:r>
          <a:endParaRPr lang="en-US" b="1" dirty="0"/>
        </a:p>
      </dgm:t>
    </dgm:pt>
    <dgm:pt modelId="{081517BC-04A8-439F-A855-1280A4F4EC75}" type="parTrans" cxnId="{715E6CC0-5F83-419A-81B7-6BEB7E607AD5}">
      <dgm:prSet/>
      <dgm:spPr/>
      <dgm:t>
        <a:bodyPr/>
        <a:lstStyle/>
        <a:p>
          <a:endParaRPr lang="hr-HR"/>
        </a:p>
      </dgm:t>
    </dgm:pt>
    <dgm:pt modelId="{0A813023-A627-4BCF-A867-0C084C8CD0D6}" type="sibTrans" cxnId="{715E6CC0-5F83-419A-81B7-6BEB7E607AD5}">
      <dgm:prSet/>
      <dgm:spPr/>
      <dgm:t>
        <a:bodyPr/>
        <a:lstStyle/>
        <a:p>
          <a:endParaRPr lang="hr-HR"/>
        </a:p>
      </dgm:t>
    </dgm:pt>
    <dgm:pt modelId="{9680B42B-48BE-F04C-9647-2D638B7EA247}">
      <dgm:prSet/>
      <dgm:spPr/>
      <dgm:t>
        <a:bodyPr/>
        <a:lstStyle/>
        <a:p>
          <a:pPr rtl="0"/>
          <a:r>
            <a:rPr lang="en-US" b="1" dirty="0"/>
            <a:t>EVENTI ZA JESEN:</a:t>
          </a:r>
        </a:p>
      </dgm:t>
    </dgm:pt>
    <dgm:pt modelId="{15C51765-93BD-C54F-9D1C-D40E539B0D57}" type="parTrans" cxnId="{9EDEF3E9-1BA7-7C49-9A2D-1E3F331EC734}">
      <dgm:prSet/>
      <dgm:spPr/>
      <dgm:t>
        <a:bodyPr/>
        <a:lstStyle/>
        <a:p>
          <a:endParaRPr lang="en-US"/>
        </a:p>
      </dgm:t>
    </dgm:pt>
    <dgm:pt modelId="{BF4BA18B-8586-5B4D-B36D-EA54FCFE36FF}" type="sibTrans" cxnId="{9EDEF3E9-1BA7-7C49-9A2D-1E3F331EC734}">
      <dgm:prSet/>
      <dgm:spPr/>
      <dgm:t>
        <a:bodyPr/>
        <a:lstStyle/>
        <a:p>
          <a:endParaRPr lang="en-US"/>
        </a:p>
      </dgm:t>
    </dgm:pt>
    <dgm:pt modelId="{FA3CDFCD-75DD-BC47-A979-FB982423534C}">
      <dgm:prSet/>
      <dgm:spPr/>
      <dgm:t>
        <a:bodyPr/>
        <a:lstStyle/>
        <a:p>
          <a:pPr rtl="0"/>
          <a:r>
            <a:rPr lang="en-US" dirty="0"/>
            <a:t>21-22.11.2017. </a:t>
          </a:r>
          <a:r>
            <a:rPr lang="en-US" dirty="0" err="1"/>
            <a:t>Efikasno</a:t>
          </a:r>
          <a:r>
            <a:rPr lang="en-US" dirty="0"/>
            <a:t> </a:t>
          </a:r>
          <a:r>
            <a:rPr lang="en-US" dirty="0" err="1"/>
            <a:t>skladište</a:t>
          </a:r>
          <a:r>
            <a:rPr lang="en-US" dirty="0"/>
            <a:t> </a:t>
          </a:r>
          <a:r>
            <a:rPr lang="en-US" dirty="0" err="1"/>
            <a:t>i</a:t>
          </a:r>
          <a:r>
            <a:rPr lang="en-US" dirty="0"/>
            <a:t> INVENTURA ZALIHA</a:t>
          </a:r>
        </a:p>
      </dgm:t>
    </dgm:pt>
    <dgm:pt modelId="{D00CB309-A1F5-C948-B294-EFE12FEBF288}" type="parTrans" cxnId="{9DCA94A6-FB17-764E-B8DB-5CFB8F72F1D4}">
      <dgm:prSet/>
      <dgm:spPr/>
      <dgm:t>
        <a:bodyPr/>
        <a:lstStyle/>
        <a:p>
          <a:endParaRPr lang="en-US"/>
        </a:p>
      </dgm:t>
    </dgm:pt>
    <dgm:pt modelId="{00870F97-DF75-7E43-80D4-F8CD293FCF33}" type="sibTrans" cxnId="{9DCA94A6-FB17-764E-B8DB-5CFB8F72F1D4}">
      <dgm:prSet/>
      <dgm:spPr/>
      <dgm:t>
        <a:bodyPr/>
        <a:lstStyle/>
        <a:p>
          <a:endParaRPr lang="en-US"/>
        </a:p>
      </dgm:t>
    </dgm:pt>
    <dgm:pt modelId="{C204C707-6CD5-0647-AEC2-13BDAADF40F3}">
      <dgm:prSet/>
      <dgm:spPr/>
      <dgm:t>
        <a:bodyPr/>
        <a:lstStyle/>
        <a:p>
          <a:pPr rtl="0"/>
          <a:r>
            <a:rPr lang="en-US" dirty="0"/>
            <a:t>29-30.11.2017. PRAKTIKUM: Planiranje proizvodnje</a:t>
          </a:r>
        </a:p>
      </dgm:t>
    </dgm:pt>
    <dgm:pt modelId="{40FBE04F-6B0C-2D47-B45D-55DE177F8CBA}" type="parTrans" cxnId="{91B7C3B8-37B6-884A-8D04-60BBB69E567C}">
      <dgm:prSet/>
      <dgm:spPr/>
      <dgm:t>
        <a:bodyPr/>
        <a:lstStyle/>
        <a:p>
          <a:endParaRPr lang="en-US"/>
        </a:p>
      </dgm:t>
    </dgm:pt>
    <dgm:pt modelId="{DF95C4E6-C584-AB44-991A-81EA81DD12F5}" type="sibTrans" cxnId="{91B7C3B8-37B6-884A-8D04-60BBB69E567C}">
      <dgm:prSet/>
      <dgm:spPr/>
      <dgm:t>
        <a:bodyPr/>
        <a:lstStyle/>
        <a:p>
          <a:endParaRPr lang="en-US"/>
        </a:p>
      </dgm:t>
    </dgm:pt>
    <dgm:pt modelId="{3B73976E-B138-4954-BF69-593EA95A56FD}" type="pres">
      <dgm:prSet presAssocID="{40AE6422-F460-3346-8115-B71C5DB0AABC}" presName="linearFlow" presStyleCnt="0">
        <dgm:presLayoutVars>
          <dgm:dir/>
          <dgm:resizeHandles val="exact"/>
        </dgm:presLayoutVars>
      </dgm:prSet>
      <dgm:spPr/>
      <dgm:t>
        <a:bodyPr/>
        <a:lstStyle/>
        <a:p>
          <a:endParaRPr lang="en-US"/>
        </a:p>
      </dgm:t>
    </dgm:pt>
    <dgm:pt modelId="{05647CD3-7059-42B2-B06F-7FBB4A344174}" type="pres">
      <dgm:prSet presAssocID="{D6650C54-325A-4223-850D-A3609530F314}" presName="comp" presStyleCnt="0"/>
      <dgm:spPr/>
    </dgm:pt>
    <dgm:pt modelId="{99A92A42-F81A-40F5-A8D3-8D43BE25124C}" type="pres">
      <dgm:prSet presAssocID="{D6650C54-325A-4223-850D-A3609530F314}" presName="rect2" presStyleLbl="node1" presStyleIdx="0" presStyleCnt="2">
        <dgm:presLayoutVars>
          <dgm:bulletEnabled val="1"/>
        </dgm:presLayoutVars>
      </dgm:prSet>
      <dgm:spPr/>
      <dgm:t>
        <a:bodyPr/>
        <a:lstStyle/>
        <a:p>
          <a:endParaRPr lang="en-US"/>
        </a:p>
      </dgm:t>
    </dgm:pt>
    <dgm:pt modelId="{3CEE53C2-390F-4D65-B0A4-5573960C6B7C}" type="pres">
      <dgm:prSet presAssocID="{D6650C54-325A-4223-850D-A3609530F314}" presName="rect1" presStyleLbl="lnNode1" presStyleIdx="0" presStyleCnt="2" custScaleX="119640"/>
      <dgm:spPr>
        <a:blipFill rotWithShape="1">
          <a:blip xmlns:r="http://schemas.openxmlformats.org/officeDocument/2006/relationships" r:embed="rId1"/>
          <a:srcRect/>
          <a:stretch>
            <a:fillRect t="-4000" b="-4000"/>
          </a:stretch>
        </a:blipFill>
      </dgm:spPr>
    </dgm:pt>
    <dgm:pt modelId="{617B080D-BE2A-4445-9476-8356B4F55431}" type="pres">
      <dgm:prSet presAssocID="{0A813023-A627-4BCF-A867-0C084C8CD0D6}" presName="sibTrans" presStyleCnt="0"/>
      <dgm:spPr/>
    </dgm:pt>
    <dgm:pt modelId="{8B0757C2-360A-5C47-ACD9-B4B940A33134}" type="pres">
      <dgm:prSet presAssocID="{9680B42B-48BE-F04C-9647-2D638B7EA247}" presName="comp" presStyleCnt="0"/>
      <dgm:spPr/>
    </dgm:pt>
    <dgm:pt modelId="{F82FB7B6-8C68-F34A-B333-7CE6237DAD73}" type="pres">
      <dgm:prSet presAssocID="{9680B42B-48BE-F04C-9647-2D638B7EA247}" presName="rect2" presStyleLbl="node1" presStyleIdx="1" presStyleCnt="2">
        <dgm:presLayoutVars>
          <dgm:bulletEnabled val="1"/>
        </dgm:presLayoutVars>
      </dgm:prSet>
      <dgm:spPr/>
      <dgm:t>
        <a:bodyPr/>
        <a:lstStyle/>
        <a:p>
          <a:endParaRPr lang="en-US"/>
        </a:p>
      </dgm:t>
    </dgm:pt>
    <dgm:pt modelId="{71844909-80DE-A54C-B030-E00546303B44}" type="pres">
      <dgm:prSet presAssocID="{9680B42B-48BE-F04C-9647-2D638B7EA247}" presName="rect1" presStyleLbl="lnNode1" presStyleIdx="1" presStyleCnt="2"/>
      <dgm:spPr>
        <a:blipFill rotWithShape="1">
          <a:blip xmlns:r="http://schemas.openxmlformats.org/officeDocument/2006/relationships" r:embed="rId2"/>
          <a:stretch>
            <a:fillRect/>
          </a:stretch>
        </a:blipFill>
      </dgm:spPr>
    </dgm:pt>
  </dgm:ptLst>
  <dgm:cxnLst>
    <dgm:cxn modelId="{57B2AEDB-0EE7-554A-BB0F-DA18CF73C94D}" srcId="{D6650C54-325A-4223-850D-A3609530F314}" destId="{E9B65EF9-E240-F248-9465-C76BD310B4D0}" srcOrd="0" destOrd="0" parTransId="{039A8563-E439-AE43-BB6E-338B2EDDB674}" sibTransId="{B0FD4A3E-0916-9549-B3FB-DDA0CA04A55E}"/>
    <dgm:cxn modelId="{BB5C245E-A148-A040-A889-D36553D465D3}" type="presOf" srcId="{60899AE7-B400-A74E-851B-71A1057D61C7}" destId="{99A92A42-F81A-40F5-A8D3-8D43BE25124C}" srcOrd="0" destOrd="2" presId="urn:microsoft.com/office/officeart/2008/layout/AlternatingPictureBlocks"/>
    <dgm:cxn modelId="{9EDEF3E9-1BA7-7C49-9A2D-1E3F331EC734}" srcId="{40AE6422-F460-3346-8115-B71C5DB0AABC}" destId="{9680B42B-48BE-F04C-9647-2D638B7EA247}" srcOrd="1" destOrd="0" parTransId="{15C51765-93BD-C54F-9D1C-D40E539B0D57}" sibTransId="{BF4BA18B-8586-5B4D-B36D-EA54FCFE36FF}"/>
    <dgm:cxn modelId="{91B7C3B8-37B6-884A-8D04-60BBB69E567C}" srcId="{9680B42B-48BE-F04C-9647-2D638B7EA247}" destId="{C204C707-6CD5-0647-AEC2-13BDAADF40F3}" srcOrd="1" destOrd="0" parTransId="{40FBE04F-6B0C-2D47-B45D-55DE177F8CBA}" sibTransId="{DF95C4E6-C584-AB44-991A-81EA81DD12F5}"/>
    <dgm:cxn modelId="{9DCA94A6-FB17-764E-B8DB-5CFB8F72F1D4}" srcId="{9680B42B-48BE-F04C-9647-2D638B7EA247}" destId="{FA3CDFCD-75DD-BC47-A979-FB982423534C}" srcOrd="0" destOrd="0" parTransId="{D00CB309-A1F5-C948-B294-EFE12FEBF288}" sibTransId="{00870F97-DF75-7E43-80D4-F8CD293FCF33}"/>
    <dgm:cxn modelId="{CE83FC93-87B2-8F49-8B9A-16C10B2EE03B}" type="presOf" srcId="{FA3CDFCD-75DD-BC47-A979-FB982423534C}" destId="{F82FB7B6-8C68-F34A-B333-7CE6237DAD73}" srcOrd="0" destOrd="1" presId="urn:microsoft.com/office/officeart/2008/layout/AlternatingPictureBlocks"/>
    <dgm:cxn modelId="{29F23D25-CCA4-8940-8461-3BC2428289A4}" type="presOf" srcId="{40AE6422-F460-3346-8115-B71C5DB0AABC}" destId="{3B73976E-B138-4954-BF69-593EA95A56FD}" srcOrd="0" destOrd="0" presId="urn:microsoft.com/office/officeart/2008/layout/AlternatingPictureBlocks"/>
    <dgm:cxn modelId="{623CB7AF-4CBC-414F-B3A7-C94376C2C53B}" type="presOf" srcId="{D6650C54-325A-4223-850D-A3609530F314}" destId="{99A92A42-F81A-40F5-A8D3-8D43BE25124C}" srcOrd="0" destOrd="0" presId="urn:microsoft.com/office/officeart/2008/layout/AlternatingPictureBlocks"/>
    <dgm:cxn modelId="{96AACB37-0A39-0E4A-A6F6-8FBCD6FC426E}" type="presOf" srcId="{E9B65EF9-E240-F248-9465-C76BD310B4D0}" destId="{99A92A42-F81A-40F5-A8D3-8D43BE25124C}" srcOrd="0" destOrd="1" presId="urn:microsoft.com/office/officeart/2008/layout/AlternatingPictureBlocks"/>
    <dgm:cxn modelId="{F2E3D96C-5F3E-554E-A536-50C54EE73016}" srcId="{D6650C54-325A-4223-850D-A3609530F314}" destId="{60899AE7-B400-A74E-851B-71A1057D61C7}" srcOrd="1" destOrd="0" parTransId="{243770D0-7DC8-144C-BFAD-B4ED80F56878}" sibTransId="{EA4464CC-BEED-E545-892C-62CF41DC572E}"/>
    <dgm:cxn modelId="{9415E55E-8464-4D48-BB8B-1D034A416B13}" type="presOf" srcId="{9680B42B-48BE-F04C-9647-2D638B7EA247}" destId="{F82FB7B6-8C68-F34A-B333-7CE6237DAD73}" srcOrd="0" destOrd="0" presId="urn:microsoft.com/office/officeart/2008/layout/AlternatingPictureBlocks"/>
    <dgm:cxn modelId="{A5845B1E-72EF-8346-AEC6-F348DA73315B}" type="presOf" srcId="{C204C707-6CD5-0647-AEC2-13BDAADF40F3}" destId="{F82FB7B6-8C68-F34A-B333-7CE6237DAD73}" srcOrd="0" destOrd="2" presId="urn:microsoft.com/office/officeart/2008/layout/AlternatingPictureBlocks"/>
    <dgm:cxn modelId="{715E6CC0-5F83-419A-81B7-6BEB7E607AD5}" srcId="{40AE6422-F460-3346-8115-B71C5DB0AABC}" destId="{D6650C54-325A-4223-850D-A3609530F314}" srcOrd="0" destOrd="0" parTransId="{081517BC-04A8-439F-A855-1280A4F4EC75}" sibTransId="{0A813023-A627-4BCF-A867-0C084C8CD0D6}"/>
    <dgm:cxn modelId="{2407FD03-80AD-234C-87D7-439093A4D72C}" type="presParOf" srcId="{3B73976E-B138-4954-BF69-593EA95A56FD}" destId="{05647CD3-7059-42B2-B06F-7FBB4A344174}" srcOrd="0" destOrd="0" presId="urn:microsoft.com/office/officeart/2008/layout/AlternatingPictureBlocks"/>
    <dgm:cxn modelId="{49ECAF7C-7DF4-0041-A95A-D28CCE52D910}" type="presParOf" srcId="{05647CD3-7059-42B2-B06F-7FBB4A344174}" destId="{99A92A42-F81A-40F5-A8D3-8D43BE25124C}" srcOrd="0" destOrd="0" presId="urn:microsoft.com/office/officeart/2008/layout/AlternatingPictureBlocks"/>
    <dgm:cxn modelId="{A184E295-BDFC-4F49-8B7F-B989E22F675C}" type="presParOf" srcId="{05647CD3-7059-42B2-B06F-7FBB4A344174}" destId="{3CEE53C2-390F-4D65-B0A4-5573960C6B7C}" srcOrd="1" destOrd="0" presId="urn:microsoft.com/office/officeart/2008/layout/AlternatingPictureBlocks"/>
    <dgm:cxn modelId="{B36223ED-AF1F-AA4C-80C8-6488C04368AD}" type="presParOf" srcId="{3B73976E-B138-4954-BF69-593EA95A56FD}" destId="{617B080D-BE2A-4445-9476-8356B4F55431}" srcOrd="1" destOrd="0" presId="urn:microsoft.com/office/officeart/2008/layout/AlternatingPictureBlocks"/>
    <dgm:cxn modelId="{8619DA0E-0276-F44F-A4B9-B000E69D1A21}" type="presParOf" srcId="{3B73976E-B138-4954-BF69-593EA95A56FD}" destId="{8B0757C2-360A-5C47-ACD9-B4B940A33134}" srcOrd="2" destOrd="0" presId="urn:microsoft.com/office/officeart/2008/layout/AlternatingPictureBlocks"/>
    <dgm:cxn modelId="{2E8A9DF7-F5FF-EE40-A3D8-7FD0213A382E}" type="presParOf" srcId="{8B0757C2-360A-5C47-ACD9-B4B940A33134}" destId="{F82FB7B6-8C68-F34A-B333-7CE6237DAD73}" srcOrd="0" destOrd="0" presId="urn:microsoft.com/office/officeart/2008/layout/AlternatingPictureBlocks"/>
    <dgm:cxn modelId="{ACBEE554-C5ED-B04B-9151-670494927440}" type="presParOf" srcId="{8B0757C2-360A-5C47-ACD9-B4B940A33134}" destId="{71844909-80DE-A54C-B030-E00546303B44}"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DF9BDEA-256E-4299-B5AE-500AC3406D0B}" type="doc">
      <dgm:prSet loTypeId="urn:microsoft.com/office/officeart/2005/8/layout/vList2" loCatId="list" qsTypeId="urn:microsoft.com/office/officeart/2005/8/quickstyle/3d2" qsCatId="3D" csTypeId="urn:microsoft.com/office/officeart/2005/8/colors/accent2_5" csCatId="accent2" phldr="1"/>
      <dgm:spPr/>
      <dgm:t>
        <a:bodyPr/>
        <a:lstStyle/>
        <a:p>
          <a:endParaRPr lang="hr-HR"/>
        </a:p>
      </dgm:t>
    </dgm:pt>
    <dgm:pt modelId="{09FAB712-7859-48BA-B37C-F360B315BFFB}">
      <dgm:prSet/>
      <dgm:spPr/>
      <dgm:t>
        <a:bodyPr/>
        <a:lstStyle/>
        <a:p>
          <a:pPr rtl="0"/>
          <a:r>
            <a:rPr lang="hr-HR" dirty="0"/>
            <a:t>Zahvaljujemo na pažnji!</a:t>
          </a:r>
        </a:p>
      </dgm:t>
    </dgm:pt>
    <dgm:pt modelId="{8C1308F0-B7E3-4770-B67E-A97C6D79F626}" type="parTrans" cxnId="{5FD5F964-F02A-41E7-851F-B1F78EC9A9A3}">
      <dgm:prSet/>
      <dgm:spPr/>
      <dgm:t>
        <a:bodyPr/>
        <a:lstStyle/>
        <a:p>
          <a:endParaRPr lang="hr-HR"/>
        </a:p>
      </dgm:t>
    </dgm:pt>
    <dgm:pt modelId="{CCED8ACB-331A-4A5B-83F4-6D9F529901E5}" type="sibTrans" cxnId="{5FD5F964-F02A-41E7-851F-B1F78EC9A9A3}">
      <dgm:prSet/>
      <dgm:spPr/>
      <dgm:t>
        <a:bodyPr/>
        <a:lstStyle/>
        <a:p>
          <a:endParaRPr lang="hr-HR"/>
        </a:p>
      </dgm:t>
    </dgm:pt>
    <dgm:pt modelId="{8F9A2DF0-B719-4464-959D-641AAC7D751D}" type="pres">
      <dgm:prSet presAssocID="{4DF9BDEA-256E-4299-B5AE-500AC3406D0B}" presName="linear" presStyleCnt="0">
        <dgm:presLayoutVars>
          <dgm:animLvl val="lvl"/>
          <dgm:resizeHandles val="exact"/>
        </dgm:presLayoutVars>
      </dgm:prSet>
      <dgm:spPr/>
      <dgm:t>
        <a:bodyPr/>
        <a:lstStyle/>
        <a:p>
          <a:endParaRPr lang="en-US"/>
        </a:p>
      </dgm:t>
    </dgm:pt>
    <dgm:pt modelId="{EADD4F88-5FF9-4F8A-ABE0-B4E0EB9F6A2E}" type="pres">
      <dgm:prSet presAssocID="{09FAB712-7859-48BA-B37C-F360B315BFFB}" presName="parentText" presStyleLbl="node1" presStyleIdx="0" presStyleCnt="1" custLinFactNeighborY="-12546">
        <dgm:presLayoutVars>
          <dgm:chMax val="0"/>
          <dgm:bulletEnabled val="1"/>
        </dgm:presLayoutVars>
      </dgm:prSet>
      <dgm:spPr/>
      <dgm:t>
        <a:bodyPr/>
        <a:lstStyle/>
        <a:p>
          <a:endParaRPr lang="en-US"/>
        </a:p>
      </dgm:t>
    </dgm:pt>
  </dgm:ptLst>
  <dgm:cxnLst>
    <dgm:cxn modelId="{5FD5F964-F02A-41E7-851F-B1F78EC9A9A3}" srcId="{4DF9BDEA-256E-4299-B5AE-500AC3406D0B}" destId="{09FAB712-7859-48BA-B37C-F360B315BFFB}" srcOrd="0" destOrd="0" parTransId="{8C1308F0-B7E3-4770-B67E-A97C6D79F626}" sibTransId="{CCED8ACB-331A-4A5B-83F4-6D9F529901E5}"/>
    <dgm:cxn modelId="{AFFC3524-AA44-D24A-8A79-ACB19CCF5490}" type="presOf" srcId="{4DF9BDEA-256E-4299-B5AE-500AC3406D0B}" destId="{8F9A2DF0-B719-4464-959D-641AAC7D751D}" srcOrd="0" destOrd="0" presId="urn:microsoft.com/office/officeart/2005/8/layout/vList2"/>
    <dgm:cxn modelId="{22D04850-0D9E-E949-BB27-F4410A167B87}" type="presOf" srcId="{09FAB712-7859-48BA-B37C-F360B315BFFB}" destId="{EADD4F88-5FF9-4F8A-ABE0-B4E0EB9F6A2E}" srcOrd="0" destOrd="0" presId="urn:microsoft.com/office/officeart/2005/8/layout/vList2"/>
    <dgm:cxn modelId="{137F5BB5-A552-994A-A0E4-E16FF47D6CD4}" type="presParOf" srcId="{8F9A2DF0-B719-4464-959D-641AAC7D751D}" destId="{EADD4F88-5FF9-4F8A-ABE0-B4E0EB9F6A2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71153D-AFE9-48D9-936E-3E260B641057}" type="doc">
      <dgm:prSet loTypeId="urn:microsoft.com/office/officeart/2005/8/layout/matrix3" loCatId="matrix" qsTypeId="urn:microsoft.com/office/officeart/2005/8/quickstyle/simple1" qsCatId="simple" csTypeId="urn:microsoft.com/office/officeart/2005/8/colors/accent2_5" csCatId="accent2" phldr="1"/>
      <dgm:spPr/>
      <dgm:t>
        <a:bodyPr/>
        <a:lstStyle/>
        <a:p>
          <a:endParaRPr lang="hr-HR"/>
        </a:p>
      </dgm:t>
    </dgm:pt>
    <dgm:pt modelId="{53C8B5E5-4EBA-4A08-A12E-FFCEE7B0093D}">
      <dgm:prSet/>
      <dgm:spPr/>
      <dgm:t>
        <a:bodyPr/>
        <a:lstStyle/>
        <a:p>
          <a:pPr rtl="0"/>
          <a:r>
            <a:rPr lang="x-none" dirty="0"/>
            <a:t>Optimizacija zaliha i nabavnih procesa</a:t>
          </a:r>
          <a:endParaRPr lang="hr-HR" dirty="0"/>
        </a:p>
      </dgm:t>
    </dgm:pt>
    <dgm:pt modelId="{1307E59E-6488-41F0-AF9B-0580524F72B0}" type="parTrans" cxnId="{771A0D39-4D0C-4A73-A456-9E00FFC4E079}">
      <dgm:prSet/>
      <dgm:spPr/>
      <dgm:t>
        <a:bodyPr/>
        <a:lstStyle/>
        <a:p>
          <a:endParaRPr lang="hr-HR"/>
        </a:p>
      </dgm:t>
    </dgm:pt>
    <dgm:pt modelId="{4B35A8EF-0DEC-4437-85D9-7E7B500813E3}" type="sibTrans" cxnId="{771A0D39-4D0C-4A73-A456-9E00FFC4E079}">
      <dgm:prSet/>
      <dgm:spPr/>
      <dgm:t>
        <a:bodyPr/>
        <a:lstStyle/>
        <a:p>
          <a:endParaRPr lang="hr-HR"/>
        </a:p>
      </dgm:t>
    </dgm:pt>
    <dgm:pt modelId="{C6645D56-E2EF-4428-9EA1-D4CBD66E0818}">
      <dgm:prSet/>
      <dgm:spPr/>
      <dgm:t>
        <a:bodyPr/>
        <a:lstStyle/>
        <a:p>
          <a:pPr rtl="0"/>
          <a:r>
            <a:rPr lang="x-none" dirty="0"/>
            <a:t>Poboljšanje planiranja i </a:t>
          </a:r>
          <a:r>
            <a:rPr lang="x-none" dirty="0" err="1"/>
            <a:t>forecastiranja</a:t>
          </a:r>
          <a:endParaRPr lang="hr-HR" dirty="0"/>
        </a:p>
      </dgm:t>
    </dgm:pt>
    <dgm:pt modelId="{48ED87C1-9517-43D5-94E4-A9F9C706CF93}" type="parTrans" cxnId="{511F7F61-7338-4FCE-BD8D-6D0F2558C150}">
      <dgm:prSet/>
      <dgm:spPr/>
      <dgm:t>
        <a:bodyPr/>
        <a:lstStyle/>
        <a:p>
          <a:endParaRPr lang="hr-HR"/>
        </a:p>
      </dgm:t>
    </dgm:pt>
    <dgm:pt modelId="{7AF3000B-E088-478D-B7F4-2A1AD7792A24}" type="sibTrans" cxnId="{511F7F61-7338-4FCE-BD8D-6D0F2558C150}">
      <dgm:prSet/>
      <dgm:spPr/>
      <dgm:t>
        <a:bodyPr/>
        <a:lstStyle/>
        <a:p>
          <a:endParaRPr lang="hr-HR"/>
        </a:p>
      </dgm:t>
    </dgm:pt>
    <dgm:pt modelId="{16B9BF6F-D6E3-4E66-B513-577D0FC54193}">
      <dgm:prSet/>
      <dgm:spPr/>
      <dgm:t>
        <a:bodyPr/>
        <a:lstStyle/>
        <a:p>
          <a:pPr rtl="0"/>
          <a:r>
            <a:rPr lang="x-none" dirty="0"/>
            <a:t>Upravljanje skladištem i  distribucijom</a:t>
          </a:r>
          <a:endParaRPr lang="hr-HR" dirty="0"/>
        </a:p>
      </dgm:t>
    </dgm:pt>
    <dgm:pt modelId="{7D7CDA5F-C2AD-4415-AB68-D1AE19BE0A6B}" type="parTrans" cxnId="{8350BCE0-0974-4788-82FC-87068574CB1A}">
      <dgm:prSet/>
      <dgm:spPr/>
      <dgm:t>
        <a:bodyPr/>
        <a:lstStyle/>
        <a:p>
          <a:endParaRPr lang="hr-HR"/>
        </a:p>
      </dgm:t>
    </dgm:pt>
    <dgm:pt modelId="{0C8712A2-9FDD-45E7-8F44-C5452FDD095A}" type="sibTrans" cxnId="{8350BCE0-0974-4788-82FC-87068574CB1A}">
      <dgm:prSet/>
      <dgm:spPr/>
      <dgm:t>
        <a:bodyPr/>
        <a:lstStyle/>
        <a:p>
          <a:endParaRPr lang="hr-HR"/>
        </a:p>
      </dgm:t>
    </dgm:pt>
    <dgm:pt modelId="{68A9ED77-3A8D-4B1F-8AC9-9207C08BD910}">
      <dgm:prSet/>
      <dgm:spPr/>
      <dgm:t>
        <a:bodyPr/>
        <a:lstStyle/>
        <a:p>
          <a:r>
            <a:rPr lang="x-none" dirty="0"/>
            <a:t>Unapr</a:t>
          </a:r>
          <a:r>
            <a:rPr lang="hr-HR" dirty="0"/>
            <a:t>j</a:t>
          </a:r>
          <a:r>
            <a:rPr lang="x-none" dirty="0"/>
            <a:t>eđenje profitabilnosti u proizvodnji</a:t>
          </a:r>
          <a:endParaRPr lang="hr-HR" dirty="0"/>
        </a:p>
      </dgm:t>
    </dgm:pt>
    <dgm:pt modelId="{B7A5261E-31B0-4763-9060-273185DB9490}" type="parTrans" cxnId="{0F3DDE3B-D12F-4266-A8B0-7F7F2FB9CB99}">
      <dgm:prSet/>
      <dgm:spPr/>
      <dgm:t>
        <a:bodyPr/>
        <a:lstStyle/>
        <a:p>
          <a:endParaRPr lang="hr-HR"/>
        </a:p>
      </dgm:t>
    </dgm:pt>
    <dgm:pt modelId="{ADA169A3-C333-4559-98DD-5195727994E3}" type="sibTrans" cxnId="{0F3DDE3B-D12F-4266-A8B0-7F7F2FB9CB99}">
      <dgm:prSet/>
      <dgm:spPr/>
      <dgm:t>
        <a:bodyPr/>
        <a:lstStyle/>
        <a:p>
          <a:endParaRPr lang="hr-HR"/>
        </a:p>
      </dgm:t>
    </dgm:pt>
    <dgm:pt modelId="{A96659FA-865E-4BE5-8938-5FD0CB73BED4}" type="pres">
      <dgm:prSet presAssocID="{E971153D-AFE9-48D9-936E-3E260B641057}" presName="matrix" presStyleCnt="0">
        <dgm:presLayoutVars>
          <dgm:chMax val="1"/>
          <dgm:dir/>
          <dgm:resizeHandles val="exact"/>
        </dgm:presLayoutVars>
      </dgm:prSet>
      <dgm:spPr/>
      <dgm:t>
        <a:bodyPr/>
        <a:lstStyle/>
        <a:p>
          <a:endParaRPr lang="en-US"/>
        </a:p>
      </dgm:t>
    </dgm:pt>
    <dgm:pt modelId="{AD3C6EAC-88BF-44C2-83B4-9B1117569318}" type="pres">
      <dgm:prSet presAssocID="{E971153D-AFE9-48D9-936E-3E260B641057}" presName="diamond" presStyleLbl="bgShp" presStyleIdx="0" presStyleCnt="1"/>
      <dgm:spPr/>
    </dgm:pt>
    <dgm:pt modelId="{91E127E8-6A69-44BF-A866-BCACCC8D1EA1}" type="pres">
      <dgm:prSet presAssocID="{E971153D-AFE9-48D9-936E-3E260B641057}" presName="quad1" presStyleLbl="node1" presStyleIdx="0" presStyleCnt="4">
        <dgm:presLayoutVars>
          <dgm:chMax val="0"/>
          <dgm:chPref val="0"/>
          <dgm:bulletEnabled val="1"/>
        </dgm:presLayoutVars>
      </dgm:prSet>
      <dgm:spPr/>
      <dgm:t>
        <a:bodyPr/>
        <a:lstStyle/>
        <a:p>
          <a:endParaRPr lang="en-US"/>
        </a:p>
      </dgm:t>
    </dgm:pt>
    <dgm:pt modelId="{C0E4156B-1EDF-46B1-9D25-C681D568EB83}" type="pres">
      <dgm:prSet presAssocID="{E971153D-AFE9-48D9-936E-3E260B641057}" presName="quad2" presStyleLbl="node1" presStyleIdx="1" presStyleCnt="4">
        <dgm:presLayoutVars>
          <dgm:chMax val="0"/>
          <dgm:chPref val="0"/>
          <dgm:bulletEnabled val="1"/>
        </dgm:presLayoutVars>
      </dgm:prSet>
      <dgm:spPr/>
      <dgm:t>
        <a:bodyPr/>
        <a:lstStyle/>
        <a:p>
          <a:endParaRPr lang="en-US"/>
        </a:p>
      </dgm:t>
    </dgm:pt>
    <dgm:pt modelId="{72A89533-B156-4E63-B5E1-5150B3D1A602}" type="pres">
      <dgm:prSet presAssocID="{E971153D-AFE9-48D9-936E-3E260B641057}" presName="quad3" presStyleLbl="node1" presStyleIdx="2" presStyleCnt="4">
        <dgm:presLayoutVars>
          <dgm:chMax val="0"/>
          <dgm:chPref val="0"/>
          <dgm:bulletEnabled val="1"/>
        </dgm:presLayoutVars>
      </dgm:prSet>
      <dgm:spPr/>
      <dgm:t>
        <a:bodyPr/>
        <a:lstStyle/>
        <a:p>
          <a:endParaRPr lang="en-US"/>
        </a:p>
      </dgm:t>
    </dgm:pt>
    <dgm:pt modelId="{2A5A139C-B44C-4E3E-B3DF-45C675AA34E4}" type="pres">
      <dgm:prSet presAssocID="{E971153D-AFE9-48D9-936E-3E260B641057}" presName="quad4" presStyleLbl="node1" presStyleIdx="3" presStyleCnt="4">
        <dgm:presLayoutVars>
          <dgm:chMax val="0"/>
          <dgm:chPref val="0"/>
          <dgm:bulletEnabled val="1"/>
        </dgm:presLayoutVars>
      </dgm:prSet>
      <dgm:spPr/>
      <dgm:t>
        <a:bodyPr/>
        <a:lstStyle/>
        <a:p>
          <a:endParaRPr lang="en-US"/>
        </a:p>
      </dgm:t>
    </dgm:pt>
  </dgm:ptLst>
  <dgm:cxnLst>
    <dgm:cxn modelId="{511F7F61-7338-4FCE-BD8D-6D0F2558C150}" srcId="{E971153D-AFE9-48D9-936E-3E260B641057}" destId="{C6645D56-E2EF-4428-9EA1-D4CBD66E0818}" srcOrd="3" destOrd="0" parTransId="{48ED87C1-9517-43D5-94E4-A9F9C706CF93}" sibTransId="{7AF3000B-E088-478D-B7F4-2A1AD7792A24}"/>
    <dgm:cxn modelId="{771A0D39-4D0C-4A73-A456-9E00FFC4E079}" srcId="{E971153D-AFE9-48D9-936E-3E260B641057}" destId="{53C8B5E5-4EBA-4A08-A12E-FFCEE7B0093D}" srcOrd="0" destOrd="0" parTransId="{1307E59E-6488-41F0-AF9B-0580524F72B0}" sibTransId="{4B35A8EF-0DEC-4437-85D9-7E7B500813E3}"/>
    <dgm:cxn modelId="{B671DF89-9AF3-A749-9CA7-1C51D809B4F3}" type="presOf" srcId="{68A9ED77-3A8D-4B1F-8AC9-9207C08BD910}" destId="{72A89533-B156-4E63-B5E1-5150B3D1A602}" srcOrd="0" destOrd="0" presId="urn:microsoft.com/office/officeart/2005/8/layout/matrix3"/>
    <dgm:cxn modelId="{167E1B62-3F69-FF4F-9613-09175CFCC059}" type="presOf" srcId="{E971153D-AFE9-48D9-936E-3E260B641057}" destId="{A96659FA-865E-4BE5-8938-5FD0CB73BED4}" srcOrd="0" destOrd="0" presId="urn:microsoft.com/office/officeart/2005/8/layout/matrix3"/>
    <dgm:cxn modelId="{6B5FF642-5611-0546-B678-D082332B29CC}" type="presOf" srcId="{53C8B5E5-4EBA-4A08-A12E-FFCEE7B0093D}" destId="{91E127E8-6A69-44BF-A866-BCACCC8D1EA1}" srcOrd="0" destOrd="0" presId="urn:microsoft.com/office/officeart/2005/8/layout/matrix3"/>
    <dgm:cxn modelId="{8350BCE0-0974-4788-82FC-87068574CB1A}" srcId="{E971153D-AFE9-48D9-936E-3E260B641057}" destId="{16B9BF6F-D6E3-4E66-B513-577D0FC54193}" srcOrd="1" destOrd="0" parTransId="{7D7CDA5F-C2AD-4415-AB68-D1AE19BE0A6B}" sibTransId="{0C8712A2-9FDD-45E7-8F44-C5452FDD095A}"/>
    <dgm:cxn modelId="{C700A87E-D131-694E-A883-FB97614180B6}" type="presOf" srcId="{16B9BF6F-D6E3-4E66-B513-577D0FC54193}" destId="{C0E4156B-1EDF-46B1-9D25-C681D568EB83}" srcOrd="0" destOrd="0" presId="urn:microsoft.com/office/officeart/2005/8/layout/matrix3"/>
    <dgm:cxn modelId="{0F3DDE3B-D12F-4266-A8B0-7F7F2FB9CB99}" srcId="{E971153D-AFE9-48D9-936E-3E260B641057}" destId="{68A9ED77-3A8D-4B1F-8AC9-9207C08BD910}" srcOrd="2" destOrd="0" parTransId="{B7A5261E-31B0-4763-9060-273185DB9490}" sibTransId="{ADA169A3-C333-4559-98DD-5195727994E3}"/>
    <dgm:cxn modelId="{CE3000D9-99F2-164C-B20F-50C221A619B2}" type="presOf" srcId="{C6645D56-E2EF-4428-9EA1-D4CBD66E0818}" destId="{2A5A139C-B44C-4E3E-B3DF-45C675AA34E4}" srcOrd="0" destOrd="0" presId="urn:microsoft.com/office/officeart/2005/8/layout/matrix3"/>
    <dgm:cxn modelId="{D12E38EC-12C0-CE43-A5FE-4D119FD9E6E9}" type="presParOf" srcId="{A96659FA-865E-4BE5-8938-5FD0CB73BED4}" destId="{AD3C6EAC-88BF-44C2-83B4-9B1117569318}" srcOrd="0" destOrd="0" presId="urn:microsoft.com/office/officeart/2005/8/layout/matrix3"/>
    <dgm:cxn modelId="{ED6C1298-EA60-EE4A-AD90-68E2257380E3}" type="presParOf" srcId="{A96659FA-865E-4BE5-8938-5FD0CB73BED4}" destId="{91E127E8-6A69-44BF-A866-BCACCC8D1EA1}" srcOrd="1" destOrd="0" presId="urn:microsoft.com/office/officeart/2005/8/layout/matrix3"/>
    <dgm:cxn modelId="{E12AF635-F1E7-DA46-A215-0BB71A0554D6}" type="presParOf" srcId="{A96659FA-865E-4BE5-8938-5FD0CB73BED4}" destId="{C0E4156B-1EDF-46B1-9D25-C681D568EB83}" srcOrd="2" destOrd="0" presId="urn:microsoft.com/office/officeart/2005/8/layout/matrix3"/>
    <dgm:cxn modelId="{362EDDA7-38CC-6046-84ED-9393AF679CBB}" type="presParOf" srcId="{A96659FA-865E-4BE5-8938-5FD0CB73BED4}" destId="{72A89533-B156-4E63-B5E1-5150B3D1A602}" srcOrd="3" destOrd="0" presId="urn:microsoft.com/office/officeart/2005/8/layout/matrix3"/>
    <dgm:cxn modelId="{E9905468-933D-534F-87A3-B191F32497B9}" type="presParOf" srcId="{A96659FA-865E-4BE5-8938-5FD0CB73BED4}" destId="{2A5A139C-B44C-4E3E-B3DF-45C675AA34E4}"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8040E4-D84E-4A8E-9475-7B941ABFB427}" type="doc">
      <dgm:prSet loTypeId="urn:microsoft.com/office/officeart/2005/8/layout/lProcess2" loCatId="list" qsTypeId="urn:microsoft.com/office/officeart/2005/8/quickstyle/3d1" qsCatId="3D" csTypeId="urn:microsoft.com/office/officeart/2005/8/colors/accent2_3" csCatId="accent2" phldr="1"/>
      <dgm:spPr/>
      <dgm:t>
        <a:bodyPr/>
        <a:lstStyle/>
        <a:p>
          <a:endParaRPr lang="hr-HR"/>
        </a:p>
      </dgm:t>
    </dgm:pt>
    <dgm:pt modelId="{8B086904-3E2B-4EAD-BF3E-C8DEC26B2C66}">
      <dgm:prSet/>
      <dgm:spPr/>
      <dgm:t>
        <a:bodyPr/>
        <a:lstStyle/>
        <a:p>
          <a:r>
            <a:rPr lang="hr-HR" b="1"/>
            <a:t>Konferencija:</a:t>
          </a:r>
          <a:endParaRPr lang="hr-HR"/>
        </a:p>
      </dgm:t>
    </dgm:pt>
    <dgm:pt modelId="{E81D9152-D8D2-42E6-9BC5-580D7555EF76}" type="parTrans" cxnId="{91C7EFFE-C071-4255-AC59-3CC96F29CDA8}">
      <dgm:prSet/>
      <dgm:spPr/>
      <dgm:t>
        <a:bodyPr/>
        <a:lstStyle/>
        <a:p>
          <a:endParaRPr lang="hr-HR"/>
        </a:p>
      </dgm:t>
    </dgm:pt>
    <dgm:pt modelId="{FF56A498-16A4-4563-B456-C9D5136348B1}" type="sibTrans" cxnId="{91C7EFFE-C071-4255-AC59-3CC96F29CDA8}">
      <dgm:prSet/>
      <dgm:spPr/>
      <dgm:t>
        <a:bodyPr/>
        <a:lstStyle/>
        <a:p>
          <a:endParaRPr lang="hr-HR"/>
        </a:p>
      </dgm:t>
    </dgm:pt>
    <dgm:pt modelId="{F2244DDB-B9F6-4CBB-95FE-D8CCE690EE86}">
      <dgm:prSet/>
      <dgm:spPr/>
      <dgm:t>
        <a:bodyPr/>
        <a:lstStyle/>
        <a:p>
          <a:r>
            <a:rPr lang="hr-HR" dirty="0"/>
            <a:t>6. SCM </a:t>
          </a:r>
          <a:r>
            <a:rPr lang="hr-HR" dirty="0" smtClean="0"/>
            <a:t>konferencija i Dan moderne logistike</a:t>
          </a:r>
          <a:endParaRPr lang="hr-HR" dirty="0"/>
        </a:p>
      </dgm:t>
    </dgm:pt>
    <dgm:pt modelId="{6998D170-93A0-47B1-81D5-D1CED95EFE7D}" type="parTrans" cxnId="{C4EB2D96-42EF-4B58-93FB-FEDA4F194402}">
      <dgm:prSet/>
      <dgm:spPr/>
      <dgm:t>
        <a:bodyPr/>
        <a:lstStyle/>
        <a:p>
          <a:endParaRPr lang="hr-HR"/>
        </a:p>
      </dgm:t>
    </dgm:pt>
    <dgm:pt modelId="{B21E64FC-9F8F-4F7D-BC7A-8E2B33420B0A}" type="sibTrans" cxnId="{C4EB2D96-42EF-4B58-93FB-FEDA4F194402}">
      <dgm:prSet/>
      <dgm:spPr/>
      <dgm:t>
        <a:bodyPr/>
        <a:lstStyle/>
        <a:p>
          <a:endParaRPr lang="hr-HR"/>
        </a:p>
      </dgm:t>
    </dgm:pt>
    <dgm:pt modelId="{F455FD28-F551-4739-BDF3-E1612BFCCD10}">
      <dgm:prSet/>
      <dgm:spPr/>
      <dgm:t>
        <a:bodyPr/>
        <a:lstStyle/>
        <a:p>
          <a:r>
            <a:rPr lang="hr-HR" b="1" dirty="0" err="1"/>
            <a:t>Inhaus</a:t>
          </a:r>
          <a:r>
            <a:rPr lang="hr-HR" b="1" dirty="0"/>
            <a:t> trening programi</a:t>
          </a:r>
          <a:endParaRPr lang="hr-HR" dirty="0"/>
        </a:p>
      </dgm:t>
    </dgm:pt>
    <dgm:pt modelId="{B17D2D52-3353-403A-9B5E-091C754B1767}" type="parTrans" cxnId="{9C4D2EFB-0AED-4DA3-AAB5-E96D1A93C543}">
      <dgm:prSet/>
      <dgm:spPr/>
      <dgm:t>
        <a:bodyPr/>
        <a:lstStyle/>
        <a:p>
          <a:endParaRPr lang="hr-HR"/>
        </a:p>
      </dgm:t>
    </dgm:pt>
    <dgm:pt modelId="{694F8E50-68A8-4771-809A-F87A1397F827}" type="sibTrans" cxnId="{9C4D2EFB-0AED-4DA3-AAB5-E96D1A93C543}">
      <dgm:prSet/>
      <dgm:spPr/>
      <dgm:t>
        <a:bodyPr/>
        <a:lstStyle/>
        <a:p>
          <a:endParaRPr lang="hr-HR"/>
        </a:p>
      </dgm:t>
    </dgm:pt>
    <dgm:pt modelId="{88D711C1-2821-450C-A1E7-19DC7706D4F5}">
      <dgm:prSet/>
      <dgm:spPr/>
      <dgm:t>
        <a:bodyPr/>
        <a:lstStyle/>
        <a:p>
          <a:r>
            <a:rPr lang="hr-HR" dirty="0" err="1"/>
            <a:t>Feal</a:t>
          </a:r>
          <a:r>
            <a:rPr lang="hr-HR" dirty="0"/>
            <a:t>, Medika, Namještaj Mima, </a:t>
          </a:r>
          <a:r>
            <a:rPr lang="hr-HR" dirty="0" err="1"/>
            <a:t>Delhaize</a:t>
          </a:r>
          <a:r>
            <a:rPr lang="hr-HR" dirty="0"/>
            <a:t>, AD </a:t>
          </a:r>
          <a:r>
            <a:rPr lang="hr-HR" dirty="0" err="1"/>
            <a:t>Plastik</a:t>
          </a:r>
          <a:r>
            <a:rPr lang="hr-HR" dirty="0"/>
            <a:t>, Filir… </a:t>
          </a:r>
        </a:p>
      </dgm:t>
    </dgm:pt>
    <dgm:pt modelId="{88A2E5C0-0A65-44A7-BA75-ACA571A8C837}" type="parTrans" cxnId="{54990D4D-A221-414E-8343-B451C81B9D52}">
      <dgm:prSet/>
      <dgm:spPr/>
      <dgm:t>
        <a:bodyPr/>
        <a:lstStyle/>
        <a:p>
          <a:endParaRPr lang="hr-HR"/>
        </a:p>
      </dgm:t>
    </dgm:pt>
    <dgm:pt modelId="{AC2B792F-8214-4F2D-BE12-2710191BF695}" type="sibTrans" cxnId="{54990D4D-A221-414E-8343-B451C81B9D52}">
      <dgm:prSet/>
      <dgm:spPr/>
      <dgm:t>
        <a:bodyPr/>
        <a:lstStyle/>
        <a:p>
          <a:endParaRPr lang="hr-HR"/>
        </a:p>
      </dgm:t>
    </dgm:pt>
    <dgm:pt modelId="{D266A7C2-77BD-4AD6-84D5-EAEDF4CF09DE}">
      <dgm:prSet/>
      <dgm:spPr/>
      <dgm:t>
        <a:bodyPr/>
        <a:lstStyle/>
        <a:p>
          <a:r>
            <a:rPr lang="hr-HR" b="1"/>
            <a:t>Master Class Trainings:</a:t>
          </a:r>
          <a:endParaRPr lang="hr-HR"/>
        </a:p>
      </dgm:t>
    </dgm:pt>
    <dgm:pt modelId="{7DA7A6AB-5638-4913-B8F0-A368D7D6CE67}" type="parTrans" cxnId="{7F39F306-9A64-4EC3-A507-55A574F3C411}">
      <dgm:prSet/>
      <dgm:spPr/>
      <dgm:t>
        <a:bodyPr/>
        <a:lstStyle/>
        <a:p>
          <a:endParaRPr lang="hr-HR"/>
        </a:p>
      </dgm:t>
    </dgm:pt>
    <dgm:pt modelId="{C8F3C7CF-5FA9-446A-B332-F758BFB23433}" type="sibTrans" cxnId="{7F39F306-9A64-4EC3-A507-55A574F3C411}">
      <dgm:prSet/>
      <dgm:spPr/>
      <dgm:t>
        <a:bodyPr/>
        <a:lstStyle/>
        <a:p>
          <a:endParaRPr lang="hr-HR"/>
        </a:p>
      </dgm:t>
    </dgm:pt>
    <dgm:pt modelId="{5D9576A6-1FDE-4C0D-8FB5-2D2956131987}">
      <dgm:prSet/>
      <dgm:spPr/>
      <dgm:t>
        <a:bodyPr/>
        <a:lstStyle/>
        <a:p>
          <a:r>
            <a:rPr lang="hr-HR" dirty="0"/>
            <a:t>7 vještina za vođenje nabave</a:t>
          </a:r>
        </a:p>
      </dgm:t>
    </dgm:pt>
    <dgm:pt modelId="{BF938CCC-B9E9-4D41-AF09-0D9C5966596E}" type="parTrans" cxnId="{14CF54D7-ACCB-4395-95A5-31F16DF219D9}">
      <dgm:prSet/>
      <dgm:spPr/>
      <dgm:t>
        <a:bodyPr/>
        <a:lstStyle/>
        <a:p>
          <a:endParaRPr lang="hr-HR"/>
        </a:p>
      </dgm:t>
    </dgm:pt>
    <dgm:pt modelId="{EFD3AA7D-7349-486C-83FD-438C7526F7BE}" type="sibTrans" cxnId="{14CF54D7-ACCB-4395-95A5-31F16DF219D9}">
      <dgm:prSet/>
      <dgm:spPr/>
      <dgm:t>
        <a:bodyPr/>
        <a:lstStyle/>
        <a:p>
          <a:endParaRPr lang="hr-HR"/>
        </a:p>
      </dgm:t>
    </dgm:pt>
    <dgm:pt modelId="{973121C5-B51B-4FBE-AF5B-1997EB77A530}">
      <dgm:prSet/>
      <dgm:spPr/>
      <dgm:t>
        <a:bodyPr/>
        <a:lstStyle/>
        <a:p>
          <a:r>
            <a:rPr lang="hr-HR"/>
            <a:t>Super Forecasting</a:t>
          </a:r>
        </a:p>
      </dgm:t>
    </dgm:pt>
    <dgm:pt modelId="{D44176A1-6CB9-4902-A3BE-48AA04866BD6}" type="parTrans" cxnId="{CE3BE028-2E16-4336-AE60-8AE9D30EB4C7}">
      <dgm:prSet/>
      <dgm:spPr/>
      <dgm:t>
        <a:bodyPr/>
        <a:lstStyle/>
        <a:p>
          <a:endParaRPr lang="hr-HR"/>
        </a:p>
      </dgm:t>
    </dgm:pt>
    <dgm:pt modelId="{A9A8882C-DE81-455F-A220-CE2B5D0AA56D}" type="sibTrans" cxnId="{CE3BE028-2E16-4336-AE60-8AE9D30EB4C7}">
      <dgm:prSet/>
      <dgm:spPr/>
      <dgm:t>
        <a:bodyPr/>
        <a:lstStyle/>
        <a:p>
          <a:endParaRPr lang="hr-HR"/>
        </a:p>
      </dgm:t>
    </dgm:pt>
    <dgm:pt modelId="{B915A0D0-082A-4E03-A429-8E05335CCF67}">
      <dgm:prSet/>
      <dgm:spPr/>
      <dgm:t>
        <a:bodyPr/>
        <a:lstStyle/>
        <a:p>
          <a:r>
            <a:rPr lang="hr-HR" b="1"/>
            <a:t>Webinari:</a:t>
          </a:r>
          <a:endParaRPr lang="hr-HR"/>
        </a:p>
      </dgm:t>
    </dgm:pt>
    <dgm:pt modelId="{C601396D-8247-4E27-B492-09BCDF8ED591}" type="parTrans" cxnId="{A3435186-AC0A-4EF7-828B-0EAF40259ECE}">
      <dgm:prSet/>
      <dgm:spPr/>
      <dgm:t>
        <a:bodyPr/>
        <a:lstStyle/>
        <a:p>
          <a:endParaRPr lang="hr-HR"/>
        </a:p>
      </dgm:t>
    </dgm:pt>
    <dgm:pt modelId="{5D6BEE62-EB33-40BD-8D55-36043F969FCA}" type="sibTrans" cxnId="{A3435186-AC0A-4EF7-828B-0EAF40259ECE}">
      <dgm:prSet/>
      <dgm:spPr/>
      <dgm:t>
        <a:bodyPr/>
        <a:lstStyle/>
        <a:p>
          <a:endParaRPr lang="hr-HR"/>
        </a:p>
      </dgm:t>
    </dgm:pt>
    <dgm:pt modelId="{7C75D738-4F42-438C-B3AD-2111785B66C6}">
      <dgm:prSet/>
      <dgm:spPr/>
      <dgm:t>
        <a:bodyPr/>
        <a:lstStyle/>
        <a:p>
          <a:r>
            <a:rPr lang="hr-HR"/>
            <a:t>Selekcija dobavljača</a:t>
          </a:r>
        </a:p>
      </dgm:t>
    </dgm:pt>
    <dgm:pt modelId="{D43948DF-ACEC-490C-8DDE-7DC0226AA524}" type="parTrans" cxnId="{52574C1E-64AE-4273-A9DE-24370302EC38}">
      <dgm:prSet/>
      <dgm:spPr/>
      <dgm:t>
        <a:bodyPr/>
        <a:lstStyle/>
        <a:p>
          <a:endParaRPr lang="hr-HR"/>
        </a:p>
      </dgm:t>
    </dgm:pt>
    <dgm:pt modelId="{E51B736B-A190-427B-9798-7720F5C0DC28}" type="sibTrans" cxnId="{52574C1E-64AE-4273-A9DE-24370302EC38}">
      <dgm:prSet/>
      <dgm:spPr/>
      <dgm:t>
        <a:bodyPr/>
        <a:lstStyle/>
        <a:p>
          <a:endParaRPr lang="hr-HR"/>
        </a:p>
      </dgm:t>
    </dgm:pt>
    <dgm:pt modelId="{061159B9-BBC1-4304-BFE5-8B40F9EF9E71}">
      <dgm:prSet/>
      <dgm:spPr/>
      <dgm:t>
        <a:bodyPr/>
        <a:lstStyle/>
        <a:p>
          <a:r>
            <a:rPr lang="hr-HR"/>
            <a:t>Efikasno skladište</a:t>
          </a:r>
        </a:p>
      </dgm:t>
    </dgm:pt>
    <dgm:pt modelId="{6D15DAC4-D5E9-449E-9CA5-6BC69A45C8E4}" type="parTrans" cxnId="{B1B54EBE-0F64-46B5-8BD9-C92BBFB4C0B0}">
      <dgm:prSet/>
      <dgm:spPr/>
      <dgm:t>
        <a:bodyPr/>
        <a:lstStyle/>
        <a:p>
          <a:endParaRPr lang="hr-HR"/>
        </a:p>
      </dgm:t>
    </dgm:pt>
    <dgm:pt modelId="{F5DD9618-69B7-473F-BA56-DBD148644EA8}" type="sibTrans" cxnId="{B1B54EBE-0F64-46B5-8BD9-C92BBFB4C0B0}">
      <dgm:prSet/>
      <dgm:spPr/>
      <dgm:t>
        <a:bodyPr/>
        <a:lstStyle/>
        <a:p>
          <a:endParaRPr lang="hr-HR"/>
        </a:p>
      </dgm:t>
    </dgm:pt>
    <dgm:pt modelId="{AC35ADAE-F94E-457C-AA94-017ACC7BC077}">
      <dgm:prSet/>
      <dgm:spPr/>
      <dgm:t>
        <a:bodyPr/>
        <a:lstStyle/>
        <a:p>
          <a:r>
            <a:rPr lang="hr-HR" dirty="0"/>
            <a:t>Optimalna količina narudžbe</a:t>
          </a:r>
        </a:p>
      </dgm:t>
    </dgm:pt>
    <dgm:pt modelId="{47B2D5A6-C2C7-428D-AE4A-59B7F114B08E}" type="parTrans" cxnId="{3BB70467-6398-4E7D-A0B1-FEA91C8B9296}">
      <dgm:prSet/>
      <dgm:spPr/>
      <dgm:t>
        <a:bodyPr/>
        <a:lstStyle/>
        <a:p>
          <a:endParaRPr lang="hr-HR"/>
        </a:p>
      </dgm:t>
    </dgm:pt>
    <dgm:pt modelId="{3E20256D-B34C-41EA-A1F1-EE4C937F6E03}" type="sibTrans" cxnId="{3BB70467-6398-4E7D-A0B1-FEA91C8B9296}">
      <dgm:prSet/>
      <dgm:spPr/>
      <dgm:t>
        <a:bodyPr/>
        <a:lstStyle/>
        <a:p>
          <a:endParaRPr lang="hr-HR"/>
        </a:p>
      </dgm:t>
    </dgm:pt>
    <dgm:pt modelId="{8F285C84-5C8E-4A2F-B47C-C21C1DB0F8FA}">
      <dgm:prSet/>
      <dgm:spPr/>
      <dgm:t>
        <a:bodyPr/>
        <a:lstStyle/>
        <a:p>
          <a:r>
            <a:rPr lang="hr-HR"/>
            <a:t>Efikasno </a:t>
          </a:r>
          <a:r>
            <a:rPr lang="hr-HR" dirty="0"/>
            <a:t>skladište</a:t>
          </a:r>
        </a:p>
      </dgm:t>
    </dgm:pt>
    <dgm:pt modelId="{9F6F1CF5-D294-4645-B562-70982450C126}" type="parTrans" cxnId="{862BA8DD-54D4-4F98-9852-6A96C8A85B72}">
      <dgm:prSet/>
      <dgm:spPr/>
      <dgm:t>
        <a:bodyPr/>
        <a:lstStyle/>
        <a:p>
          <a:endParaRPr lang="en-US"/>
        </a:p>
      </dgm:t>
    </dgm:pt>
    <dgm:pt modelId="{55B37D48-2E66-402B-BBEB-3ED431417751}" type="sibTrans" cxnId="{862BA8DD-54D4-4F98-9852-6A96C8A85B72}">
      <dgm:prSet/>
      <dgm:spPr/>
      <dgm:t>
        <a:bodyPr/>
        <a:lstStyle/>
        <a:p>
          <a:endParaRPr lang="en-US"/>
        </a:p>
      </dgm:t>
    </dgm:pt>
    <dgm:pt modelId="{F06C6962-7216-43FF-9B69-C65E6EF8523E}" type="pres">
      <dgm:prSet presAssocID="{078040E4-D84E-4A8E-9475-7B941ABFB427}" presName="theList" presStyleCnt="0">
        <dgm:presLayoutVars>
          <dgm:dir/>
          <dgm:animLvl val="lvl"/>
          <dgm:resizeHandles val="exact"/>
        </dgm:presLayoutVars>
      </dgm:prSet>
      <dgm:spPr/>
      <dgm:t>
        <a:bodyPr/>
        <a:lstStyle/>
        <a:p>
          <a:endParaRPr lang="en-US"/>
        </a:p>
      </dgm:t>
    </dgm:pt>
    <dgm:pt modelId="{09E83558-FECC-4DBE-B7C0-3A1FAD790D17}" type="pres">
      <dgm:prSet presAssocID="{8B086904-3E2B-4EAD-BF3E-C8DEC26B2C66}" presName="compNode" presStyleCnt="0"/>
      <dgm:spPr/>
    </dgm:pt>
    <dgm:pt modelId="{B3ADBD0F-71D1-4271-A71C-FE7B396F6BF2}" type="pres">
      <dgm:prSet presAssocID="{8B086904-3E2B-4EAD-BF3E-C8DEC26B2C66}" presName="aNode" presStyleLbl="bgShp" presStyleIdx="0" presStyleCnt="4"/>
      <dgm:spPr/>
      <dgm:t>
        <a:bodyPr/>
        <a:lstStyle/>
        <a:p>
          <a:endParaRPr lang="en-US"/>
        </a:p>
      </dgm:t>
    </dgm:pt>
    <dgm:pt modelId="{766D127D-7FB6-4AA2-B129-12505D42F2A3}" type="pres">
      <dgm:prSet presAssocID="{8B086904-3E2B-4EAD-BF3E-C8DEC26B2C66}" presName="textNode" presStyleLbl="bgShp" presStyleIdx="0" presStyleCnt="4"/>
      <dgm:spPr/>
      <dgm:t>
        <a:bodyPr/>
        <a:lstStyle/>
        <a:p>
          <a:endParaRPr lang="en-US"/>
        </a:p>
      </dgm:t>
    </dgm:pt>
    <dgm:pt modelId="{D89A2E76-485A-414F-9909-60A992D4B5B4}" type="pres">
      <dgm:prSet presAssocID="{8B086904-3E2B-4EAD-BF3E-C8DEC26B2C66}" presName="compChildNode" presStyleCnt="0"/>
      <dgm:spPr/>
    </dgm:pt>
    <dgm:pt modelId="{BCCFD27B-90B4-4D00-9E5B-F85878C08B7D}" type="pres">
      <dgm:prSet presAssocID="{8B086904-3E2B-4EAD-BF3E-C8DEC26B2C66}" presName="theInnerList" presStyleCnt="0"/>
      <dgm:spPr/>
    </dgm:pt>
    <dgm:pt modelId="{6E2B4147-D802-450D-8FB2-DF562D5EDC74}" type="pres">
      <dgm:prSet presAssocID="{F2244DDB-B9F6-4CBB-95FE-D8CCE690EE86}" presName="childNode" presStyleLbl="node1" presStyleIdx="0" presStyleCnt="8">
        <dgm:presLayoutVars>
          <dgm:bulletEnabled val="1"/>
        </dgm:presLayoutVars>
      </dgm:prSet>
      <dgm:spPr/>
      <dgm:t>
        <a:bodyPr/>
        <a:lstStyle/>
        <a:p>
          <a:endParaRPr lang="en-US"/>
        </a:p>
      </dgm:t>
    </dgm:pt>
    <dgm:pt modelId="{7EF7B42A-AD44-4E57-968E-B4E22AB149D2}" type="pres">
      <dgm:prSet presAssocID="{8B086904-3E2B-4EAD-BF3E-C8DEC26B2C66}" presName="aSpace" presStyleCnt="0"/>
      <dgm:spPr/>
    </dgm:pt>
    <dgm:pt modelId="{B5537ABF-1935-47AC-A3F9-176776ED9D8E}" type="pres">
      <dgm:prSet presAssocID="{F455FD28-F551-4739-BDF3-E1612BFCCD10}" presName="compNode" presStyleCnt="0"/>
      <dgm:spPr/>
    </dgm:pt>
    <dgm:pt modelId="{DF16C42A-5DE1-46F1-8A0B-6C516557AE2F}" type="pres">
      <dgm:prSet presAssocID="{F455FD28-F551-4739-BDF3-E1612BFCCD10}" presName="aNode" presStyleLbl="bgShp" presStyleIdx="1" presStyleCnt="4"/>
      <dgm:spPr/>
      <dgm:t>
        <a:bodyPr/>
        <a:lstStyle/>
        <a:p>
          <a:endParaRPr lang="en-US"/>
        </a:p>
      </dgm:t>
    </dgm:pt>
    <dgm:pt modelId="{A089D7F0-A87A-4F48-A4C4-90E1D21FDCB3}" type="pres">
      <dgm:prSet presAssocID="{F455FD28-F551-4739-BDF3-E1612BFCCD10}" presName="textNode" presStyleLbl="bgShp" presStyleIdx="1" presStyleCnt="4"/>
      <dgm:spPr/>
      <dgm:t>
        <a:bodyPr/>
        <a:lstStyle/>
        <a:p>
          <a:endParaRPr lang="en-US"/>
        </a:p>
      </dgm:t>
    </dgm:pt>
    <dgm:pt modelId="{6BEF3DFA-0F05-4754-AB57-450C10811316}" type="pres">
      <dgm:prSet presAssocID="{F455FD28-F551-4739-BDF3-E1612BFCCD10}" presName="compChildNode" presStyleCnt="0"/>
      <dgm:spPr/>
    </dgm:pt>
    <dgm:pt modelId="{CDB5B86B-0DE5-40FA-8033-62EF1AE39B2A}" type="pres">
      <dgm:prSet presAssocID="{F455FD28-F551-4739-BDF3-E1612BFCCD10}" presName="theInnerList" presStyleCnt="0"/>
      <dgm:spPr/>
    </dgm:pt>
    <dgm:pt modelId="{778A8CCF-37EF-4062-8F43-E39E199C9BD4}" type="pres">
      <dgm:prSet presAssocID="{88D711C1-2821-450C-A1E7-19DC7706D4F5}" presName="childNode" presStyleLbl="node1" presStyleIdx="1" presStyleCnt="8">
        <dgm:presLayoutVars>
          <dgm:bulletEnabled val="1"/>
        </dgm:presLayoutVars>
      </dgm:prSet>
      <dgm:spPr/>
      <dgm:t>
        <a:bodyPr/>
        <a:lstStyle/>
        <a:p>
          <a:endParaRPr lang="en-US"/>
        </a:p>
      </dgm:t>
    </dgm:pt>
    <dgm:pt modelId="{DD7C6E04-F8D5-4A52-BF6C-8CB2285C6D27}" type="pres">
      <dgm:prSet presAssocID="{F455FD28-F551-4739-BDF3-E1612BFCCD10}" presName="aSpace" presStyleCnt="0"/>
      <dgm:spPr/>
    </dgm:pt>
    <dgm:pt modelId="{C4A1849B-A9A4-415D-BFBE-50828A02CCF5}" type="pres">
      <dgm:prSet presAssocID="{D266A7C2-77BD-4AD6-84D5-EAEDF4CF09DE}" presName="compNode" presStyleCnt="0"/>
      <dgm:spPr/>
    </dgm:pt>
    <dgm:pt modelId="{CD73B2E3-BFD7-46D0-A865-0B71B0537110}" type="pres">
      <dgm:prSet presAssocID="{D266A7C2-77BD-4AD6-84D5-EAEDF4CF09DE}" presName="aNode" presStyleLbl="bgShp" presStyleIdx="2" presStyleCnt="4"/>
      <dgm:spPr/>
      <dgm:t>
        <a:bodyPr/>
        <a:lstStyle/>
        <a:p>
          <a:endParaRPr lang="en-US"/>
        </a:p>
      </dgm:t>
    </dgm:pt>
    <dgm:pt modelId="{5736D9F5-1C73-4538-9BB8-6ACF18FD7204}" type="pres">
      <dgm:prSet presAssocID="{D266A7C2-77BD-4AD6-84D5-EAEDF4CF09DE}" presName="textNode" presStyleLbl="bgShp" presStyleIdx="2" presStyleCnt="4"/>
      <dgm:spPr/>
      <dgm:t>
        <a:bodyPr/>
        <a:lstStyle/>
        <a:p>
          <a:endParaRPr lang="en-US"/>
        </a:p>
      </dgm:t>
    </dgm:pt>
    <dgm:pt modelId="{206E3876-BDA2-4B65-8A5A-C9DD071F2E04}" type="pres">
      <dgm:prSet presAssocID="{D266A7C2-77BD-4AD6-84D5-EAEDF4CF09DE}" presName="compChildNode" presStyleCnt="0"/>
      <dgm:spPr/>
    </dgm:pt>
    <dgm:pt modelId="{799EFF41-7D00-47AC-92A7-789D6ECDBB72}" type="pres">
      <dgm:prSet presAssocID="{D266A7C2-77BD-4AD6-84D5-EAEDF4CF09DE}" presName="theInnerList" presStyleCnt="0"/>
      <dgm:spPr/>
    </dgm:pt>
    <dgm:pt modelId="{E2598ACC-3214-4E74-9015-2AC7B414AA39}" type="pres">
      <dgm:prSet presAssocID="{5D9576A6-1FDE-4C0D-8FB5-2D2956131987}" presName="childNode" presStyleLbl="node1" presStyleIdx="2" presStyleCnt="8">
        <dgm:presLayoutVars>
          <dgm:bulletEnabled val="1"/>
        </dgm:presLayoutVars>
      </dgm:prSet>
      <dgm:spPr/>
      <dgm:t>
        <a:bodyPr/>
        <a:lstStyle/>
        <a:p>
          <a:endParaRPr lang="en-US"/>
        </a:p>
      </dgm:t>
    </dgm:pt>
    <dgm:pt modelId="{B7363A7E-1E23-424C-8FC2-2F8BA8815EC2}" type="pres">
      <dgm:prSet presAssocID="{5D9576A6-1FDE-4C0D-8FB5-2D2956131987}" presName="aSpace2" presStyleCnt="0"/>
      <dgm:spPr/>
    </dgm:pt>
    <dgm:pt modelId="{D0AAF571-F9F4-4090-A3A9-9C8025DF85B4}" type="pres">
      <dgm:prSet presAssocID="{8F285C84-5C8E-4A2F-B47C-C21C1DB0F8FA}" presName="childNode" presStyleLbl="node1" presStyleIdx="3" presStyleCnt="8">
        <dgm:presLayoutVars>
          <dgm:bulletEnabled val="1"/>
        </dgm:presLayoutVars>
      </dgm:prSet>
      <dgm:spPr/>
      <dgm:t>
        <a:bodyPr/>
        <a:lstStyle/>
        <a:p>
          <a:endParaRPr lang="en-US"/>
        </a:p>
      </dgm:t>
    </dgm:pt>
    <dgm:pt modelId="{E0240A18-B38C-4616-AA6B-8C6CF98A32A9}" type="pres">
      <dgm:prSet presAssocID="{8F285C84-5C8E-4A2F-B47C-C21C1DB0F8FA}" presName="aSpace2" presStyleCnt="0"/>
      <dgm:spPr/>
    </dgm:pt>
    <dgm:pt modelId="{38A64190-305C-48CA-8B11-83154EA55681}" type="pres">
      <dgm:prSet presAssocID="{973121C5-B51B-4FBE-AF5B-1997EB77A530}" presName="childNode" presStyleLbl="node1" presStyleIdx="4" presStyleCnt="8">
        <dgm:presLayoutVars>
          <dgm:bulletEnabled val="1"/>
        </dgm:presLayoutVars>
      </dgm:prSet>
      <dgm:spPr/>
      <dgm:t>
        <a:bodyPr/>
        <a:lstStyle/>
        <a:p>
          <a:endParaRPr lang="en-US"/>
        </a:p>
      </dgm:t>
    </dgm:pt>
    <dgm:pt modelId="{B33C7E38-41F0-40D7-8B4C-054FD85E6DBE}" type="pres">
      <dgm:prSet presAssocID="{D266A7C2-77BD-4AD6-84D5-EAEDF4CF09DE}" presName="aSpace" presStyleCnt="0"/>
      <dgm:spPr/>
    </dgm:pt>
    <dgm:pt modelId="{FFAD5736-BFFB-4C12-A63B-BE14A63280B4}" type="pres">
      <dgm:prSet presAssocID="{B915A0D0-082A-4E03-A429-8E05335CCF67}" presName="compNode" presStyleCnt="0"/>
      <dgm:spPr/>
    </dgm:pt>
    <dgm:pt modelId="{19D762C8-4A9F-4725-86C5-94230F1E655E}" type="pres">
      <dgm:prSet presAssocID="{B915A0D0-082A-4E03-A429-8E05335CCF67}" presName="aNode" presStyleLbl="bgShp" presStyleIdx="3" presStyleCnt="4"/>
      <dgm:spPr/>
      <dgm:t>
        <a:bodyPr/>
        <a:lstStyle/>
        <a:p>
          <a:endParaRPr lang="en-US"/>
        </a:p>
      </dgm:t>
    </dgm:pt>
    <dgm:pt modelId="{98099167-ABA7-4238-91A9-30C3DA680F41}" type="pres">
      <dgm:prSet presAssocID="{B915A0D0-082A-4E03-A429-8E05335CCF67}" presName="textNode" presStyleLbl="bgShp" presStyleIdx="3" presStyleCnt="4"/>
      <dgm:spPr/>
      <dgm:t>
        <a:bodyPr/>
        <a:lstStyle/>
        <a:p>
          <a:endParaRPr lang="en-US"/>
        </a:p>
      </dgm:t>
    </dgm:pt>
    <dgm:pt modelId="{87995594-C58B-4242-B016-35BC1A84884D}" type="pres">
      <dgm:prSet presAssocID="{B915A0D0-082A-4E03-A429-8E05335CCF67}" presName="compChildNode" presStyleCnt="0"/>
      <dgm:spPr/>
    </dgm:pt>
    <dgm:pt modelId="{E9A52F9C-64DD-4650-8E5E-35644B3C6401}" type="pres">
      <dgm:prSet presAssocID="{B915A0D0-082A-4E03-A429-8E05335CCF67}" presName="theInnerList" presStyleCnt="0"/>
      <dgm:spPr/>
    </dgm:pt>
    <dgm:pt modelId="{A8836234-575A-4F5B-A176-4C4505F0299F}" type="pres">
      <dgm:prSet presAssocID="{7C75D738-4F42-438C-B3AD-2111785B66C6}" presName="childNode" presStyleLbl="node1" presStyleIdx="5" presStyleCnt="8">
        <dgm:presLayoutVars>
          <dgm:bulletEnabled val="1"/>
        </dgm:presLayoutVars>
      </dgm:prSet>
      <dgm:spPr/>
      <dgm:t>
        <a:bodyPr/>
        <a:lstStyle/>
        <a:p>
          <a:endParaRPr lang="en-US"/>
        </a:p>
      </dgm:t>
    </dgm:pt>
    <dgm:pt modelId="{B6418D59-002A-4082-90D5-490E942F12DB}" type="pres">
      <dgm:prSet presAssocID="{7C75D738-4F42-438C-B3AD-2111785B66C6}" presName="aSpace2" presStyleCnt="0"/>
      <dgm:spPr/>
    </dgm:pt>
    <dgm:pt modelId="{B8DCB42A-8CBE-4488-8716-E6B9058F7C13}" type="pres">
      <dgm:prSet presAssocID="{061159B9-BBC1-4304-BFE5-8B40F9EF9E71}" presName="childNode" presStyleLbl="node1" presStyleIdx="6" presStyleCnt="8">
        <dgm:presLayoutVars>
          <dgm:bulletEnabled val="1"/>
        </dgm:presLayoutVars>
      </dgm:prSet>
      <dgm:spPr/>
      <dgm:t>
        <a:bodyPr/>
        <a:lstStyle/>
        <a:p>
          <a:endParaRPr lang="en-US"/>
        </a:p>
      </dgm:t>
    </dgm:pt>
    <dgm:pt modelId="{5CBA93F2-40DE-43C7-8104-6B1067EB9AFD}" type="pres">
      <dgm:prSet presAssocID="{061159B9-BBC1-4304-BFE5-8B40F9EF9E71}" presName="aSpace2" presStyleCnt="0"/>
      <dgm:spPr/>
    </dgm:pt>
    <dgm:pt modelId="{C9B0271E-93FA-4B12-9B02-7A871DE1A9A0}" type="pres">
      <dgm:prSet presAssocID="{AC35ADAE-F94E-457C-AA94-017ACC7BC077}" presName="childNode" presStyleLbl="node1" presStyleIdx="7" presStyleCnt="8">
        <dgm:presLayoutVars>
          <dgm:bulletEnabled val="1"/>
        </dgm:presLayoutVars>
      </dgm:prSet>
      <dgm:spPr/>
      <dgm:t>
        <a:bodyPr/>
        <a:lstStyle/>
        <a:p>
          <a:endParaRPr lang="en-US"/>
        </a:p>
      </dgm:t>
    </dgm:pt>
  </dgm:ptLst>
  <dgm:cxnLst>
    <dgm:cxn modelId="{CE3BE028-2E16-4336-AE60-8AE9D30EB4C7}" srcId="{D266A7C2-77BD-4AD6-84D5-EAEDF4CF09DE}" destId="{973121C5-B51B-4FBE-AF5B-1997EB77A530}" srcOrd="2" destOrd="0" parTransId="{D44176A1-6CB9-4902-A3BE-48AA04866BD6}" sibTransId="{A9A8882C-DE81-455F-A220-CE2B5D0AA56D}"/>
    <dgm:cxn modelId="{54990D4D-A221-414E-8343-B451C81B9D52}" srcId="{F455FD28-F551-4739-BDF3-E1612BFCCD10}" destId="{88D711C1-2821-450C-A1E7-19DC7706D4F5}" srcOrd="0" destOrd="0" parTransId="{88A2E5C0-0A65-44A7-BA75-ACA571A8C837}" sibTransId="{AC2B792F-8214-4F2D-BE12-2710191BF695}"/>
    <dgm:cxn modelId="{9C4D2EFB-0AED-4DA3-AAB5-E96D1A93C543}" srcId="{078040E4-D84E-4A8E-9475-7B941ABFB427}" destId="{F455FD28-F551-4739-BDF3-E1612BFCCD10}" srcOrd="1" destOrd="0" parTransId="{B17D2D52-3353-403A-9B5E-091C754B1767}" sibTransId="{694F8E50-68A8-4771-809A-F87A1397F827}"/>
    <dgm:cxn modelId="{52574C1E-64AE-4273-A9DE-24370302EC38}" srcId="{B915A0D0-082A-4E03-A429-8E05335CCF67}" destId="{7C75D738-4F42-438C-B3AD-2111785B66C6}" srcOrd="0" destOrd="0" parTransId="{D43948DF-ACEC-490C-8DDE-7DC0226AA524}" sibTransId="{E51B736B-A190-427B-9798-7720F5C0DC28}"/>
    <dgm:cxn modelId="{862BA8DD-54D4-4F98-9852-6A96C8A85B72}" srcId="{D266A7C2-77BD-4AD6-84D5-EAEDF4CF09DE}" destId="{8F285C84-5C8E-4A2F-B47C-C21C1DB0F8FA}" srcOrd="1" destOrd="0" parTransId="{9F6F1CF5-D294-4645-B562-70982450C126}" sibTransId="{55B37D48-2E66-402B-BBEB-3ED431417751}"/>
    <dgm:cxn modelId="{B1B54EBE-0F64-46B5-8BD9-C92BBFB4C0B0}" srcId="{B915A0D0-082A-4E03-A429-8E05335CCF67}" destId="{061159B9-BBC1-4304-BFE5-8B40F9EF9E71}" srcOrd="1" destOrd="0" parTransId="{6D15DAC4-D5E9-449E-9CA5-6BC69A45C8E4}" sibTransId="{F5DD9618-69B7-473F-BA56-DBD148644EA8}"/>
    <dgm:cxn modelId="{91C7EFFE-C071-4255-AC59-3CC96F29CDA8}" srcId="{078040E4-D84E-4A8E-9475-7B941ABFB427}" destId="{8B086904-3E2B-4EAD-BF3E-C8DEC26B2C66}" srcOrd="0" destOrd="0" parTransId="{E81D9152-D8D2-42E6-9BC5-580D7555EF76}" sibTransId="{FF56A498-16A4-4563-B456-C9D5136348B1}"/>
    <dgm:cxn modelId="{8A32A376-E6E3-404F-9BBC-097A4B3FD080}" type="presOf" srcId="{AC35ADAE-F94E-457C-AA94-017ACC7BC077}" destId="{C9B0271E-93FA-4B12-9B02-7A871DE1A9A0}" srcOrd="0" destOrd="0" presId="urn:microsoft.com/office/officeart/2005/8/layout/lProcess2"/>
    <dgm:cxn modelId="{82DCE9BD-AC34-D54D-A749-8ED502C634AE}" type="presOf" srcId="{061159B9-BBC1-4304-BFE5-8B40F9EF9E71}" destId="{B8DCB42A-8CBE-4488-8716-E6B9058F7C13}" srcOrd="0" destOrd="0" presId="urn:microsoft.com/office/officeart/2005/8/layout/lProcess2"/>
    <dgm:cxn modelId="{F0B998F4-BC6E-094E-9D02-E020806CDF97}" type="presOf" srcId="{5D9576A6-1FDE-4C0D-8FB5-2D2956131987}" destId="{E2598ACC-3214-4E74-9015-2AC7B414AA39}" srcOrd="0" destOrd="0" presId="urn:microsoft.com/office/officeart/2005/8/layout/lProcess2"/>
    <dgm:cxn modelId="{C6E1C083-DB66-334B-BD23-E31A98EB848D}" type="presOf" srcId="{8B086904-3E2B-4EAD-BF3E-C8DEC26B2C66}" destId="{766D127D-7FB6-4AA2-B129-12505D42F2A3}" srcOrd="1" destOrd="0" presId="urn:microsoft.com/office/officeart/2005/8/layout/lProcess2"/>
    <dgm:cxn modelId="{A09E3BE8-E673-8840-9596-D2905C57C472}" type="presOf" srcId="{F2244DDB-B9F6-4CBB-95FE-D8CCE690EE86}" destId="{6E2B4147-D802-450D-8FB2-DF562D5EDC74}" srcOrd="0" destOrd="0" presId="urn:microsoft.com/office/officeart/2005/8/layout/lProcess2"/>
    <dgm:cxn modelId="{7F39F306-9A64-4EC3-A507-55A574F3C411}" srcId="{078040E4-D84E-4A8E-9475-7B941ABFB427}" destId="{D266A7C2-77BD-4AD6-84D5-EAEDF4CF09DE}" srcOrd="2" destOrd="0" parTransId="{7DA7A6AB-5638-4913-B8F0-A368D7D6CE67}" sibTransId="{C8F3C7CF-5FA9-446A-B332-F758BFB23433}"/>
    <dgm:cxn modelId="{C4EB2D96-42EF-4B58-93FB-FEDA4F194402}" srcId="{8B086904-3E2B-4EAD-BF3E-C8DEC26B2C66}" destId="{F2244DDB-B9F6-4CBB-95FE-D8CCE690EE86}" srcOrd="0" destOrd="0" parTransId="{6998D170-93A0-47B1-81D5-D1CED95EFE7D}" sibTransId="{B21E64FC-9F8F-4F7D-BC7A-8E2B33420B0A}"/>
    <dgm:cxn modelId="{5ACBC50A-8282-9646-8A87-62B006FA4E4F}" type="presOf" srcId="{88D711C1-2821-450C-A1E7-19DC7706D4F5}" destId="{778A8CCF-37EF-4062-8F43-E39E199C9BD4}" srcOrd="0" destOrd="0" presId="urn:microsoft.com/office/officeart/2005/8/layout/lProcess2"/>
    <dgm:cxn modelId="{CEDA97BC-B603-E647-9710-19627656B7AC}" type="presOf" srcId="{973121C5-B51B-4FBE-AF5B-1997EB77A530}" destId="{38A64190-305C-48CA-8B11-83154EA55681}" srcOrd="0" destOrd="0" presId="urn:microsoft.com/office/officeart/2005/8/layout/lProcess2"/>
    <dgm:cxn modelId="{16CB2079-2562-40B9-B0BA-00D42985D6D2}" type="presOf" srcId="{8F285C84-5C8E-4A2F-B47C-C21C1DB0F8FA}" destId="{D0AAF571-F9F4-4090-A3A9-9C8025DF85B4}" srcOrd="0" destOrd="0" presId="urn:microsoft.com/office/officeart/2005/8/layout/lProcess2"/>
    <dgm:cxn modelId="{F984B284-DD50-6241-9280-73BD5D23D8FA}" type="presOf" srcId="{7C75D738-4F42-438C-B3AD-2111785B66C6}" destId="{A8836234-575A-4F5B-A176-4C4505F0299F}" srcOrd="0" destOrd="0" presId="urn:microsoft.com/office/officeart/2005/8/layout/lProcess2"/>
    <dgm:cxn modelId="{2F8E118B-FD31-454D-939F-C517D8BB6C7A}" type="presOf" srcId="{B915A0D0-082A-4E03-A429-8E05335CCF67}" destId="{19D762C8-4A9F-4725-86C5-94230F1E655E}" srcOrd="0" destOrd="0" presId="urn:microsoft.com/office/officeart/2005/8/layout/lProcess2"/>
    <dgm:cxn modelId="{1180F8E7-7DD8-4142-8926-4638427259FC}" type="presOf" srcId="{D266A7C2-77BD-4AD6-84D5-EAEDF4CF09DE}" destId="{5736D9F5-1C73-4538-9BB8-6ACF18FD7204}" srcOrd="1" destOrd="0" presId="urn:microsoft.com/office/officeart/2005/8/layout/lProcess2"/>
    <dgm:cxn modelId="{984B0DB7-AD7D-4A43-8E84-F27A5B36E2B9}" type="presOf" srcId="{8B086904-3E2B-4EAD-BF3E-C8DEC26B2C66}" destId="{B3ADBD0F-71D1-4271-A71C-FE7B396F6BF2}" srcOrd="0" destOrd="0" presId="urn:microsoft.com/office/officeart/2005/8/layout/lProcess2"/>
    <dgm:cxn modelId="{3BB70467-6398-4E7D-A0B1-FEA91C8B9296}" srcId="{B915A0D0-082A-4E03-A429-8E05335CCF67}" destId="{AC35ADAE-F94E-457C-AA94-017ACC7BC077}" srcOrd="2" destOrd="0" parTransId="{47B2D5A6-C2C7-428D-AE4A-59B7F114B08E}" sibTransId="{3E20256D-B34C-41EA-A1F1-EE4C937F6E03}"/>
    <dgm:cxn modelId="{AA8E0F43-0F79-8848-A0A4-A70A3D9AF1E5}" type="presOf" srcId="{D266A7C2-77BD-4AD6-84D5-EAEDF4CF09DE}" destId="{CD73B2E3-BFD7-46D0-A865-0B71B0537110}" srcOrd="0" destOrd="0" presId="urn:microsoft.com/office/officeart/2005/8/layout/lProcess2"/>
    <dgm:cxn modelId="{D052AC61-A84C-694F-A8A4-830D4D460605}" type="presOf" srcId="{F455FD28-F551-4739-BDF3-E1612BFCCD10}" destId="{A089D7F0-A87A-4F48-A4C4-90E1D21FDCB3}" srcOrd="1" destOrd="0" presId="urn:microsoft.com/office/officeart/2005/8/layout/lProcess2"/>
    <dgm:cxn modelId="{A3435186-AC0A-4EF7-828B-0EAF40259ECE}" srcId="{078040E4-D84E-4A8E-9475-7B941ABFB427}" destId="{B915A0D0-082A-4E03-A429-8E05335CCF67}" srcOrd="3" destOrd="0" parTransId="{C601396D-8247-4E27-B492-09BCDF8ED591}" sibTransId="{5D6BEE62-EB33-40BD-8D55-36043F969FCA}"/>
    <dgm:cxn modelId="{761AFBAC-6911-3443-B69C-1643577A523E}" type="presOf" srcId="{B915A0D0-082A-4E03-A429-8E05335CCF67}" destId="{98099167-ABA7-4238-91A9-30C3DA680F41}" srcOrd="1" destOrd="0" presId="urn:microsoft.com/office/officeart/2005/8/layout/lProcess2"/>
    <dgm:cxn modelId="{776A2920-B893-8643-95B9-2B6B483F2ADD}" type="presOf" srcId="{078040E4-D84E-4A8E-9475-7B941ABFB427}" destId="{F06C6962-7216-43FF-9B69-C65E6EF8523E}" srcOrd="0" destOrd="0" presId="urn:microsoft.com/office/officeart/2005/8/layout/lProcess2"/>
    <dgm:cxn modelId="{9E38EAC8-A139-8243-8237-C950EDEB0B0A}" type="presOf" srcId="{F455FD28-F551-4739-BDF3-E1612BFCCD10}" destId="{DF16C42A-5DE1-46F1-8A0B-6C516557AE2F}" srcOrd="0" destOrd="0" presId="urn:microsoft.com/office/officeart/2005/8/layout/lProcess2"/>
    <dgm:cxn modelId="{14CF54D7-ACCB-4395-95A5-31F16DF219D9}" srcId="{D266A7C2-77BD-4AD6-84D5-EAEDF4CF09DE}" destId="{5D9576A6-1FDE-4C0D-8FB5-2D2956131987}" srcOrd="0" destOrd="0" parTransId="{BF938CCC-B9E9-4D41-AF09-0D9C5966596E}" sibTransId="{EFD3AA7D-7349-486C-83FD-438C7526F7BE}"/>
    <dgm:cxn modelId="{0963E5AB-A8A8-2D4D-9EA4-92A2BA1F5431}" type="presParOf" srcId="{F06C6962-7216-43FF-9B69-C65E6EF8523E}" destId="{09E83558-FECC-4DBE-B7C0-3A1FAD790D17}" srcOrd="0" destOrd="0" presId="urn:microsoft.com/office/officeart/2005/8/layout/lProcess2"/>
    <dgm:cxn modelId="{812185AB-C333-2C4D-9296-E2AAB1E724A5}" type="presParOf" srcId="{09E83558-FECC-4DBE-B7C0-3A1FAD790D17}" destId="{B3ADBD0F-71D1-4271-A71C-FE7B396F6BF2}" srcOrd="0" destOrd="0" presId="urn:microsoft.com/office/officeart/2005/8/layout/lProcess2"/>
    <dgm:cxn modelId="{A6497A50-F06C-D841-B5B9-8AA52A99B630}" type="presParOf" srcId="{09E83558-FECC-4DBE-B7C0-3A1FAD790D17}" destId="{766D127D-7FB6-4AA2-B129-12505D42F2A3}" srcOrd="1" destOrd="0" presId="urn:microsoft.com/office/officeart/2005/8/layout/lProcess2"/>
    <dgm:cxn modelId="{45ABE1B2-F5A5-0447-84D1-3E4AAB633005}" type="presParOf" srcId="{09E83558-FECC-4DBE-B7C0-3A1FAD790D17}" destId="{D89A2E76-485A-414F-9909-60A992D4B5B4}" srcOrd="2" destOrd="0" presId="urn:microsoft.com/office/officeart/2005/8/layout/lProcess2"/>
    <dgm:cxn modelId="{EF8DF6B2-4E30-7048-880D-45671982FB6B}" type="presParOf" srcId="{D89A2E76-485A-414F-9909-60A992D4B5B4}" destId="{BCCFD27B-90B4-4D00-9E5B-F85878C08B7D}" srcOrd="0" destOrd="0" presId="urn:microsoft.com/office/officeart/2005/8/layout/lProcess2"/>
    <dgm:cxn modelId="{D8BAF4E4-4946-B54D-8339-70996E9A8493}" type="presParOf" srcId="{BCCFD27B-90B4-4D00-9E5B-F85878C08B7D}" destId="{6E2B4147-D802-450D-8FB2-DF562D5EDC74}" srcOrd="0" destOrd="0" presId="urn:microsoft.com/office/officeart/2005/8/layout/lProcess2"/>
    <dgm:cxn modelId="{51269F7D-0DDA-744D-8231-5B0C3901C7A1}" type="presParOf" srcId="{F06C6962-7216-43FF-9B69-C65E6EF8523E}" destId="{7EF7B42A-AD44-4E57-968E-B4E22AB149D2}" srcOrd="1" destOrd="0" presId="urn:microsoft.com/office/officeart/2005/8/layout/lProcess2"/>
    <dgm:cxn modelId="{BD12CB8F-39F2-4C40-ADB8-4F4673B350C6}" type="presParOf" srcId="{F06C6962-7216-43FF-9B69-C65E6EF8523E}" destId="{B5537ABF-1935-47AC-A3F9-176776ED9D8E}" srcOrd="2" destOrd="0" presId="urn:microsoft.com/office/officeart/2005/8/layout/lProcess2"/>
    <dgm:cxn modelId="{E44129CC-7899-DB4F-9504-8C3E1A528F75}" type="presParOf" srcId="{B5537ABF-1935-47AC-A3F9-176776ED9D8E}" destId="{DF16C42A-5DE1-46F1-8A0B-6C516557AE2F}" srcOrd="0" destOrd="0" presId="urn:microsoft.com/office/officeart/2005/8/layout/lProcess2"/>
    <dgm:cxn modelId="{B4DBCC68-B82E-8344-AE6B-0871825CB159}" type="presParOf" srcId="{B5537ABF-1935-47AC-A3F9-176776ED9D8E}" destId="{A089D7F0-A87A-4F48-A4C4-90E1D21FDCB3}" srcOrd="1" destOrd="0" presId="urn:microsoft.com/office/officeart/2005/8/layout/lProcess2"/>
    <dgm:cxn modelId="{D02DE57E-EE8A-F84B-BDAE-F1FADBE89274}" type="presParOf" srcId="{B5537ABF-1935-47AC-A3F9-176776ED9D8E}" destId="{6BEF3DFA-0F05-4754-AB57-450C10811316}" srcOrd="2" destOrd="0" presId="urn:microsoft.com/office/officeart/2005/8/layout/lProcess2"/>
    <dgm:cxn modelId="{2CF429B3-DAD2-FC42-9C91-559265F57611}" type="presParOf" srcId="{6BEF3DFA-0F05-4754-AB57-450C10811316}" destId="{CDB5B86B-0DE5-40FA-8033-62EF1AE39B2A}" srcOrd="0" destOrd="0" presId="urn:microsoft.com/office/officeart/2005/8/layout/lProcess2"/>
    <dgm:cxn modelId="{44377AD0-3841-E44A-B3B1-206FAA568E75}" type="presParOf" srcId="{CDB5B86B-0DE5-40FA-8033-62EF1AE39B2A}" destId="{778A8CCF-37EF-4062-8F43-E39E199C9BD4}" srcOrd="0" destOrd="0" presId="urn:microsoft.com/office/officeart/2005/8/layout/lProcess2"/>
    <dgm:cxn modelId="{F021ED5A-4671-2044-B670-0A8F3BD2E896}" type="presParOf" srcId="{F06C6962-7216-43FF-9B69-C65E6EF8523E}" destId="{DD7C6E04-F8D5-4A52-BF6C-8CB2285C6D27}" srcOrd="3" destOrd="0" presId="urn:microsoft.com/office/officeart/2005/8/layout/lProcess2"/>
    <dgm:cxn modelId="{50C64206-9013-1E4A-9478-C02AC280A08B}" type="presParOf" srcId="{F06C6962-7216-43FF-9B69-C65E6EF8523E}" destId="{C4A1849B-A9A4-415D-BFBE-50828A02CCF5}" srcOrd="4" destOrd="0" presId="urn:microsoft.com/office/officeart/2005/8/layout/lProcess2"/>
    <dgm:cxn modelId="{87A8A31B-FF5E-5E4D-B70C-14ABA9927C81}" type="presParOf" srcId="{C4A1849B-A9A4-415D-BFBE-50828A02CCF5}" destId="{CD73B2E3-BFD7-46D0-A865-0B71B0537110}" srcOrd="0" destOrd="0" presId="urn:microsoft.com/office/officeart/2005/8/layout/lProcess2"/>
    <dgm:cxn modelId="{C787EB6D-F294-1940-8EBF-7404932F9B15}" type="presParOf" srcId="{C4A1849B-A9A4-415D-BFBE-50828A02CCF5}" destId="{5736D9F5-1C73-4538-9BB8-6ACF18FD7204}" srcOrd="1" destOrd="0" presId="urn:microsoft.com/office/officeart/2005/8/layout/lProcess2"/>
    <dgm:cxn modelId="{01A672AF-8F48-BD41-A4FB-5B74C8554203}" type="presParOf" srcId="{C4A1849B-A9A4-415D-BFBE-50828A02CCF5}" destId="{206E3876-BDA2-4B65-8A5A-C9DD071F2E04}" srcOrd="2" destOrd="0" presId="urn:microsoft.com/office/officeart/2005/8/layout/lProcess2"/>
    <dgm:cxn modelId="{010DB76C-47B2-4049-A988-97F755B7E58D}" type="presParOf" srcId="{206E3876-BDA2-4B65-8A5A-C9DD071F2E04}" destId="{799EFF41-7D00-47AC-92A7-789D6ECDBB72}" srcOrd="0" destOrd="0" presId="urn:microsoft.com/office/officeart/2005/8/layout/lProcess2"/>
    <dgm:cxn modelId="{D45F44F9-8E38-CB42-9C9D-ADA692E08350}" type="presParOf" srcId="{799EFF41-7D00-47AC-92A7-789D6ECDBB72}" destId="{E2598ACC-3214-4E74-9015-2AC7B414AA39}" srcOrd="0" destOrd="0" presId="urn:microsoft.com/office/officeart/2005/8/layout/lProcess2"/>
    <dgm:cxn modelId="{F319AC90-8696-C949-B103-681FBC5F628B}" type="presParOf" srcId="{799EFF41-7D00-47AC-92A7-789D6ECDBB72}" destId="{B7363A7E-1E23-424C-8FC2-2F8BA8815EC2}" srcOrd="1" destOrd="0" presId="urn:microsoft.com/office/officeart/2005/8/layout/lProcess2"/>
    <dgm:cxn modelId="{F77A0F01-7A27-4C0D-BF89-674E5915F97B}" type="presParOf" srcId="{799EFF41-7D00-47AC-92A7-789D6ECDBB72}" destId="{D0AAF571-F9F4-4090-A3A9-9C8025DF85B4}" srcOrd="2" destOrd="0" presId="urn:microsoft.com/office/officeart/2005/8/layout/lProcess2"/>
    <dgm:cxn modelId="{BB74AFAC-6B46-432C-83CA-2E5DC91622FA}" type="presParOf" srcId="{799EFF41-7D00-47AC-92A7-789D6ECDBB72}" destId="{E0240A18-B38C-4616-AA6B-8C6CF98A32A9}" srcOrd="3" destOrd="0" presId="urn:microsoft.com/office/officeart/2005/8/layout/lProcess2"/>
    <dgm:cxn modelId="{C990A61F-B7BB-B947-97AB-455DE17789A6}" type="presParOf" srcId="{799EFF41-7D00-47AC-92A7-789D6ECDBB72}" destId="{38A64190-305C-48CA-8B11-83154EA55681}" srcOrd="4" destOrd="0" presId="urn:microsoft.com/office/officeart/2005/8/layout/lProcess2"/>
    <dgm:cxn modelId="{65EF7233-E7CA-C44A-90D9-49A882402311}" type="presParOf" srcId="{F06C6962-7216-43FF-9B69-C65E6EF8523E}" destId="{B33C7E38-41F0-40D7-8B4C-054FD85E6DBE}" srcOrd="5" destOrd="0" presId="urn:microsoft.com/office/officeart/2005/8/layout/lProcess2"/>
    <dgm:cxn modelId="{DAB0B7E3-A023-7447-85B5-E1262DAF10F3}" type="presParOf" srcId="{F06C6962-7216-43FF-9B69-C65E6EF8523E}" destId="{FFAD5736-BFFB-4C12-A63B-BE14A63280B4}" srcOrd="6" destOrd="0" presId="urn:microsoft.com/office/officeart/2005/8/layout/lProcess2"/>
    <dgm:cxn modelId="{7DC5D601-B9E5-1B44-9A18-5DE122609975}" type="presParOf" srcId="{FFAD5736-BFFB-4C12-A63B-BE14A63280B4}" destId="{19D762C8-4A9F-4725-86C5-94230F1E655E}" srcOrd="0" destOrd="0" presId="urn:microsoft.com/office/officeart/2005/8/layout/lProcess2"/>
    <dgm:cxn modelId="{B18227F0-452C-3E4D-A2E2-257CE1A47E03}" type="presParOf" srcId="{FFAD5736-BFFB-4C12-A63B-BE14A63280B4}" destId="{98099167-ABA7-4238-91A9-30C3DA680F41}" srcOrd="1" destOrd="0" presId="urn:microsoft.com/office/officeart/2005/8/layout/lProcess2"/>
    <dgm:cxn modelId="{FFC47A9C-CAC7-524A-B610-24C72CB8D92C}" type="presParOf" srcId="{FFAD5736-BFFB-4C12-A63B-BE14A63280B4}" destId="{87995594-C58B-4242-B016-35BC1A84884D}" srcOrd="2" destOrd="0" presId="urn:microsoft.com/office/officeart/2005/8/layout/lProcess2"/>
    <dgm:cxn modelId="{E98FFE2F-1B28-7740-9D36-8A90496AEC3D}" type="presParOf" srcId="{87995594-C58B-4242-B016-35BC1A84884D}" destId="{E9A52F9C-64DD-4650-8E5E-35644B3C6401}" srcOrd="0" destOrd="0" presId="urn:microsoft.com/office/officeart/2005/8/layout/lProcess2"/>
    <dgm:cxn modelId="{41C28DCB-F6BF-4944-86D3-DBFDE3BD0778}" type="presParOf" srcId="{E9A52F9C-64DD-4650-8E5E-35644B3C6401}" destId="{A8836234-575A-4F5B-A176-4C4505F0299F}" srcOrd="0" destOrd="0" presId="urn:microsoft.com/office/officeart/2005/8/layout/lProcess2"/>
    <dgm:cxn modelId="{0A013BB1-9803-794E-8244-C3A0E5E26AF4}" type="presParOf" srcId="{E9A52F9C-64DD-4650-8E5E-35644B3C6401}" destId="{B6418D59-002A-4082-90D5-490E942F12DB}" srcOrd="1" destOrd="0" presId="urn:microsoft.com/office/officeart/2005/8/layout/lProcess2"/>
    <dgm:cxn modelId="{AB5A6D32-5859-604D-84A5-D833AA23FFC9}" type="presParOf" srcId="{E9A52F9C-64DD-4650-8E5E-35644B3C6401}" destId="{B8DCB42A-8CBE-4488-8716-E6B9058F7C13}" srcOrd="2" destOrd="0" presId="urn:microsoft.com/office/officeart/2005/8/layout/lProcess2"/>
    <dgm:cxn modelId="{3081D645-85AA-4C40-A941-A5E50271A91B}" type="presParOf" srcId="{E9A52F9C-64DD-4650-8E5E-35644B3C6401}" destId="{5CBA93F2-40DE-43C7-8104-6B1067EB9AFD}" srcOrd="3" destOrd="0" presId="urn:microsoft.com/office/officeart/2005/8/layout/lProcess2"/>
    <dgm:cxn modelId="{66E7FCA0-0EAB-3141-A765-C088689BED7A}" type="presParOf" srcId="{E9A52F9C-64DD-4650-8E5E-35644B3C6401}" destId="{C9B0271E-93FA-4B12-9B02-7A871DE1A9A0}"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B41AAC-7382-E64C-B90C-078D59B450A7}" type="doc">
      <dgm:prSet loTypeId="urn:microsoft.com/office/officeart/2005/8/layout/bProcess2" loCatId="cycle" qsTypeId="urn:microsoft.com/office/officeart/2005/8/quickstyle/3D1" qsCatId="3D" csTypeId="urn:microsoft.com/office/officeart/2005/8/colors/accent2_3" csCatId="accent2" phldr="1"/>
      <dgm:spPr/>
      <dgm:t>
        <a:bodyPr/>
        <a:lstStyle/>
        <a:p>
          <a:endParaRPr lang="en-US"/>
        </a:p>
      </dgm:t>
    </dgm:pt>
    <dgm:pt modelId="{E5C15FB3-9098-0B4D-8175-F660EF34DDED}">
      <dgm:prSet custT="1"/>
      <dgm:spPr/>
      <dgm:t>
        <a:bodyPr/>
        <a:lstStyle/>
        <a:p>
          <a:pPr rtl="0"/>
          <a:r>
            <a:rPr lang="en-US" sz="1800" dirty="0"/>
            <a:t>12 </a:t>
          </a:r>
          <a:r>
            <a:rPr lang="en-US" sz="1800" dirty="0" err="1"/>
            <a:t>mjeseci</a:t>
          </a:r>
          <a:r>
            <a:rPr lang="en-US" sz="1800" dirty="0"/>
            <a:t> s LOGIKO CONSULTINGOM</a:t>
          </a:r>
        </a:p>
      </dgm:t>
    </dgm:pt>
    <dgm:pt modelId="{29ACA722-D918-6644-A093-938E42F7FC8C}" type="parTrans" cxnId="{046C2BD6-643E-0440-A28A-4E602B88D8F2}">
      <dgm:prSet/>
      <dgm:spPr/>
      <dgm:t>
        <a:bodyPr/>
        <a:lstStyle/>
        <a:p>
          <a:endParaRPr lang="en-US" sz="2000"/>
        </a:p>
      </dgm:t>
    </dgm:pt>
    <dgm:pt modelId="{D13C21F5-15E6-7E44-8C5D-33E2473B9394}" type="sibTrans" cxnId="{046C2BD6-643E-0440-A28A-4E602B88D8F2}">
      <dgm:prSet/>
      <dgm:spPr/>
      <dgm:t>
        <a:bodyPr/>
        <a:lstStyle/>
        <a:p>
          <a:endParaRPr lang="en-US" sz="2000"/>
        </a:p>
      </dgm:t>
    </dgm:pt>
    <dgm:pt modelId="{B71226AA-8B26-0748-ADC6-752A3DD1589E}">
      <dgm:prSet custT="1"/>
      <dgm:spPr>
        <a:solidFill>
          <a:srgbClr val="0070C0"/>
        </a:solidFill>
      </dgm:spPr>
      <dgm:t>
        <a:bodyPr/>
        <a:lstStyle/>
        <a:p>
          <a:pPr rtl="0"/>
          <a:r>
            <a:rPr lang="hr-HR" sz="1800" b="1" dirty="0"/>
            <a:t>Logistika i strategija</a:t>
          </a:r>
          <a:endParaRPr lang="en-US" sz="1800" dirty="0"/>
        </a:p>
      </dgm:t>
    </dgm:pt>
    <dgm:pt modelId="{ACD884AD-73D9-9849-A886-5786ADEEAF99}" type="parTrans" cxnId="{09944B7E-6A68-4640-9FAF-29BB3281E78C}">
      <dgm:prSet/>
      <dgm:spPr/>
      <dgm:t>
        <a:bodyPr/>
        <a:lstStyle/>
        <a:p>
          <a:endParaRPr lang="en-US" sz="2000"/>
        </a:p>
      </dgm:t>
    </dgm:pt>
    <dgm:pt modelId="{8F47EE53-C21C-3F4A-8954-50A8EF42AC86}" type="sibTrans" cxnId="{09944B7E-6A68-4640-9FAF-29BB3281E78C}">
      <dgm:prSet/>
      <dgm:spPr/>
      <dgm:t>
        <a:bodyPr/>
        <a:lstStyle/>
        <a:p>
          <a:endParaRPr lang="en-US" sz="2000"/>
        </a:p>
      </dgm:t>
    </dgm:pt>
    <dgm:pt modelId="{4145CBBE-A9C4-434E-B532-7BDAAA90B81E}">
      <dgm:prSet custT="1"/>
      <dgm:spPr/>
      <dgm:t>
        <a:bodyPr/>
        <a:lstStyle/>
        <a:p>
          <a:pPr rtl="0"/>
          <a:r>
            <a:rPr lang="en-US" sz="1800" dirty="0" err="1"/>
            <a:t>Što</a:t>
          </a:r>
          <a:r>
            <a:rPr lang="en-US" sz="1800" dirty="0"/>
            <a:t> </a:t>
          </a:r>
          <a:r>
            <a:rPr lang="en-US" sz="1800" dirty="0" err="1"/>
            <a:t>dalje</a:t>
          </a:r>
          <a:r>
            <a:rPr lang="en-US" sz="1800" dirty="0"/>
            <a:t>?</a:t>
          </a:r>
        </a:p>
      </dgm:t>
    </dgm:pt>
    <dgm:pt modelId="{C9E94935-ECF1-B24A-84CA-17F342F6CCE4}" type="parTrans" cxnId="{44270489-6B5C-184A-B553-684698210E70}">
      <dgm:prSet/>
      <dgm:spPr/>
      <dgm:t>
        <a:bodyPr/>
        <a:lstStyle/>
        <a:p>
          <a:endParaRPr lang="en-US" sz="2000"/>
        </a:p>
      </dgm:t>
    </dgm:pt>
    <dgm:pt modelId="{1D76C046-48E5-1A4F-8064-8FDC2CC8868B}" type="sibTrans" cxnId="{44270489-6B5C-184A-B553-684698210E70}">
      <dgm:prSet/>
      <dgm:spPr/>
      <dgm:t>
        <a:bodyPr/>
        <a:lstStyle/>
        <a:p>
          <a:endParaRPr lang="en-US" sz="2000"/>
        </a:p>
      </dgm:t>
    </dgm:pt>
    <dgm:pt modelId="{5F8C1019-6F8C-CE47-BCE6-CFD0ECBC38F2}">
      <dgm:prSet custT="1"/>
      <dgm:spPr/>
      <dgm:t>
        <a:bodyPr/>
        <a:lstStyle/>
        <a:p>
          <a:r>
            <a:rPr lang="hr-HR" sz="1600" dirty="0"/>
            <a:t>Rast vs. troškovi i kako logistika može pomoći?</a:t>
          </a:r>
        </a:p>
      </dgm:t>
    </dgm:pt>
    <dgm:pt modelId="{6B5E6971-3C2E-2E4C-8D54-B6A0C95D220A}" type="parTrans" cxnId="{D6C46710-7FD7-8C4A-80F5-448E22D7CA39}">
      <dgm:prSet/>
      <dgm:spPr/>
      <dgm:t>
        <a:bodyPr/>
        <a:lstStyle/>
        <a:p>
          <a:endParaRPr lang="en-US"/>
        </a:p>
      </dgm:t>
    </dgm:pt>
    <dgm:pt modelId="{00F13CEB-B2EA-0941-B3B1-B73F9A044B5E}" type="sibTrans" cxnId="{D6C46710-7FD7-8C4A-80F5-448E22D7CA39}">
      <dgm:prSet/>
      <dgm:spPr/>
      <dgm:t>
        <a:bodyPr/>
        <a:lstStyle/>
        <a:p>
          <a:endParaRPr lang="en-US"/>
        </a:p>
      </dgm:t>
    </dgm:pt>
    <dgm:pt modelId="{03977307-0596-434E-945D-BD61387F5023}">
      <dgm:prSet/>
      <dgm:spPr/>
      <dgm:t>
        <a:bodyPr/>
        <a:lstStyle/>
        <a:p>
          <a:r>
            <a:rPr lang="hr-HR" dirty="0"/>
            <a:t>Rast prihoda vs. Cash-flow</a:t>
          </a:r>
        </a:p>
      </dgm:t>
    </dgm:pt>
    <dgm:pt modelId="{77D70BD4-138C-3140-B26F-E9A63A0DA6F0}" type="parTrans" cxnId="{2C3D3A19-810A-AF40-9BC2-5FC241F8930B}">
      <dgm:prSet/>
      <dgm:spPr/>
      <dgm:t>
        <a:bodyPr/>
        <a:lstStyle/>
        <a:p>
          <a:endParaRPr lang="en-US"/>
        </a:p>
      </dgm:t>
    </dgm:pt>
    <dgm:pt modelId="{82736997-9150-2440-8FC1-D7559494DFDA}" type="sibTrans" cxnId="{2C3D3A19-810A-AF40-9BC2-5FC241F8930B}">
      <dgm:prSet/>
      <dgm:spPr/>
      <dgm:t>
        <a:bodyPr/>
        <a:lstStyle/>
        <a:p>
          <a:endParaRPr lang="en-US"/>
        </a:p>
      </dgm:t>
    </dgm:pt>
    <dgm:pt modelId="{0EEEC239-BD7E-B24F-88C9-9A311884B336}">
      <dgm:prSet/>
      <dgm:spPr/>
      <dgm:t>
        <a:bodyPr/>
        <a:lstStyle/>
        <a:p>
          <a:r>
            <a:rPr lang="hr-HR" dirty="0"/>
            <a:t>Stručnjaci za prognoze </a:t>
          </a:r>
        </a:p>
      </dgm:t>
    </dgm:pt>
    <dgm:pt modelId="{A5A99108-6E6D-EB49-9CD2-2F55BC7485FF}" type="parTrans" cxnId="{E97C7EA1-8BED-A64D-95AA-03B1BE44897C}">
      <dgm:prSet/>
      <dgm:spPr/>
      <dgm:t>
        <a:bodyPr/>
        <a:lstStyle/>
        <a:p>
          <a:endParaRPr lang="en-US"/>
        </a:p>
      </dgm:t>
    </dgm:pt>
    <dgm:pt modelId="{3D39576C-0F35-424C-811B-BEF3C8E3C24E}" type="sibTrans" cxnId="{E97C7EA1-8BED-A64D-95AA-03B1BE44897C}">
      <dgm:prSet/>
      <dgm:spPr/>
      <dgm:t>
        <a:bodyPr/>
        <a:lstStyle/>
        <a:p>
          <a:endParaRPr lang="en-US"/>
        </a:p>
      </dgm:t>
    </dgm:pt>
    <dgm:pt modelId="{8DB4FCE9-EBEF-424E-A9DD-8B09010B3EDE}" type="pres">
      <dgm:prSet presAssocID="{32B41AAC-7382-E64C-B90C-078D59B450A7}" presName="diagram" presStyleCnt="0">
        <dgm:presLayoutVars>
          <dgm:dir/>
          <dgm:resizeHandles/>
        </dgm:presLayoutVars>
      </dgm:prSet>
      <dgm:spPr/>
      <dgm:t>
        <a:bodyPr/>
        <a:lstStyle/>
        <a:p>
          <a:endParaRPr lang="en-US"/>
        </a:p>
      </dgm:t>
    </dgm:pt>
    <dgm:pt modelId="{4A4B7564-E9F9-B748-82BF-644BFE911BB6}" type="pres">
      <dgm:prSet presAssocID="{E5C15FB3-9098-0B4D-8175-F660EF34DDED}" presName="firstNode" presStyleLbl="node1" presStyleIdx="0" presStyleCnt="6">
        <dgm:presLayoutVars>
          <dgm:bulletEnabled val="1"/>
        </dgm:presLayoutVars>
      </dgm:prSet>
      <dgm:spPr/>
      <dgm:t>
        <a:bodyPr/>
        <a:lstStyle/>
        <a:p>
          <a:endParaRPr lang="en-US"/>
        </a:p>
      </dgm:t>
    </dgm:pt>
    <dgm:pt modelId="{60F96B83-5319-8443-8E74-DCBDD1FCC590}" type="pres">
      <dgm:prSet presAssocID="{D13C21F5-15E6-7E44-8C5D-33E2473B9394}" presName="sibTrans" presStyleLbl="sibTrans2D1" presStyleIdx="0" presStyleCnt="5"/>
      <dgm:spPr/>
      <dgm:t>
        <a:bodyPr/>
        <a:lstStyle/>
        <a:p>
          <a:endParaRPr lang="en-US"/>
        </a:p>
      </dgm:t>
    </dgm:pt>
    <dgm:pt modelId="{89904D76-883C-A342-9429-BAB5EFE2DB1A}" type="pres">
      <dgm:prSet presAssocID="{B71226AA-8B26-0748-ADC6-752A3DD1589E}" presName="middleNode" presStyleCnt="0"/>
      <dgm:spPr/>
    </dgm:pt>
    <dgm:pt modelId="{777BABB0-5EE5-1441-AE23-F46C5ED6FBA9}" type="pres">
      <dgm:prSet presAssocID="{B71226AA-8B26-0748-ADC6-752A3DD1589E}" presName="padding" presStyleLbl="node1" presStyleIdx="0" presStyleCnt="6"/>
      <dgm:spPr/>
    </dgm:pt>
    <dgm:pt modelId="{E691B030-D215-1148-AEF5-5F551DA01770}" type="pres">
      <dgm:prSet presAssocID="{B71226AA-8B26-0748-ADC6-752A3DD1589E}" presName="shape" presStyleLbl="node1" presStyleIdx="1" presStyleCnt="6">
        <dgm:presLayoutVars>
          <dgm:bulletEnabled val="1"/>
        </dgm:presLayoutVars>
      </dgm:prSet>
      <dgm:spPr/>
      <dgm:t>
        <a:bodyPr/>
        <a:lstStyle/>
        <a:p>
          <a:endParaRPr lang="en-US"/>
        </a:p>
      </dgm:t>
    </dgm:pt>
    <dgm:pt modelId="{EFF057EB-9D54-994B-AEC8-22D7C0408104}" type="pres">
      <dgm:prSet presAssocID="{8F47EE53-C21C-3F4A-8954-50A8EF42AC86}" presName="sibTrans" presStyleLbl="sibTrans2D1" presStyleIdx="1" presStyleCnt="5"/>
      <dgm:spPr/>
      <dgm:t>
        <a:bodyPr/>
        <a:lstStyle/>
        <a:p>
          <a:endParaRPr lang="en-US"/>
        </a:p>
      </dgm:t>
    </dgm:pt>
    <dgm:pt modelId="{3C9FEF33-DB59-3D40-A136-7FA2BF8EB77A}" type="pres">
      <dgm:prSet presAssocID="{5F8C1019-6F8C-CE47-BCE6-CFD0ECBC38F2}" presName="middleNode" presStyleCnt="0"/>
      <dgm:spPr/>
    </dgm:pt>
    <dgm:pt modelId="{E097058C-824B-C541-881D-08D3831BBD61}" type="pres">
      <dgm:prSet presAssocID="{5F8C1019-6F8C-CE47-BCE6-CFD0ECBC38F2}" presName="padding" presStyleLbl="node1" presStyleIdx="1" presStyleCnt="6"/>
      <dgm:spPr/>
    </dgm:pt>
    <dgm:pt modelId="{3A066D6A-7981-7D43-9048-AD3B230A9CAE}" type="pres">
      <dgm:prSet presAssocID="{5F8C1019-6F8C-CE47-BCE6-CFD0ECBC38F2}" presName="shape" presStyleLbl="node1" presStyleIdx="2" presStyleCnt="6" custScaleX="116464">
        <dgm:presLayoutVars>
          <dgm:bulletEnabled val="1"/>
        </dgm:presLayoutVars>
      </dgm:prSet>
      <dgm:spPr/>
      <dgm:t>
        <a:bodyPr/>
        <a:lstStyle/>
        <a:p>
          <a:endParaRPr lang="en-US"/>
        </a:p>
      </dgm:t>
    </dgm:pt>
    <dgm:pt modelId="{5A3640BF-0D69-8845-8A76-FF8AEFD775F7}" type="pres">
      <dgm:prSet presAssocID="{00F13CEB-B2EA-0941-B3B1-B73F9A044B5E}" presName="sibTrans" presStyleLbl="sibTrans2D1" presStyleIdx="2" presStyleCnt="5"/>
      <dgm:spPr/>
      <dgm:t>
        <a:bodyPr/>
        <a:lstStyle/>
        <a:p>
          <a:endParaRPr lang="en-US"/>
        </a:p>
      </dgm:t>
    </dgm:pt>
    <dgm:pt modelId="{7C39483D-A1F0-6448-B9A0-504492EB4C6E}" type="pres">
      <dgm:prSet presAssocID="{03977307-0596-434E-945D-BD61387F5023}" presName="middleNode" presStyleCnt="0"/>
      <dgm:spPr/>
    </dgm:pt>
    <dgm:pt modelId="{D6AB9DD6-EC15-B948-9B0F-8AD36135177C}" type="pres">
      <dgm:prSet presAssocID="{03977307-0596-434E-945D-BD61387F5023}" presName="padding" presStyleLbl="node1" presStyleIdx="2" presStyleCnt="6"/>
      <dgm:spPr/>
    </dgm:pt>
    <dgm:pt modelId="{A07D638B-7780-B944-8FB0-676249BFBCCD}" type="pres">
      <dgm:prSet presAssocID="{03977307-0596-434E-945D-BD61387F5023}" presName="shape" presStyleLbl="node1" presStyleIdx="3" presStyleCnt="6">
        <dgm:presLayoutVars>
          <dgm:bulletEnabled val="1"/>
        </dgm:presLayoutVars>
      </dgm:prSet>
      <dgm:spPr/>
      <dgm:t>
        <a:bodyPr/>
        <a:lstStyle/>
        <a:p>
          <a:endParaRPr lang="en-US"/>
        </a:p>
      </dgm:t>
    </dgm:pt>
    <dgm:pt modelId="{EEED91BC-0A2A-B14C-AB3B-3B22578CE4D6}" type="pres">
      <dgm:prSet presAssocID="{82736997-9150-2440-8FC1-D7559494DFDA}" presName="sibTrans" presStyleLbl="sibTrans2D1" presStyleIdx="3" presStyleCnt="5"/>
      <dgm:spPr/>
      <dgm:t>
        <a:bodyPr/>
        <a:lstStyle/>
        <a:p>
          <a:endParaRPr lang="en-US"/>
        </a:p>
      </dgm:t>
    </dgm:pt>
    <dgm:pt modelId="{CBE9CC60-165A-4C4D-A6B5-14CFFB4AD30D}" type="pres">
      <dgm:prSet presAssocID="{0EEEC239-BD7E-B24F-88C9-9A311884B336}" presName="middleNode" presStyleCnt="0"/>
      <dgm:spPr/>
    </dgm:pt>
    <dgm:pt modelId="{CBC905AB-2DD0-B149-81C8-CB99575AA862}" type="pres">
      <dgm:prSet presAssocID="{0EEEC239-BD7E-B24F-88C9-9A311884B336}" presName="padding" presStyleLbl="node1" presStyleIdx="3" presStyleCnt="6"/>
      <dgm:spPr/>
    </dgm:pt>
    <dgm:pt modelId="{5948361B-ED5B-BD42-899C-E7256FE6D636}" type="pres">
      <dgm:prSet presAssocID="{0EEEC239-BD7E-B24F-88C9-9A311884B336}" presName="shape" presStyleLbl="node1" presStyleIdx="4" presStyleCnt="6">
        <dgm:presLayoutVars>
          <dgm:bulletEnabled val="1"/>
        </dgm:presLayoutVars>
      </dgm:prSet>
      <dgm:spPr/>
      <dgm:t>
        <a:bodyPr/>
        <a:lstStyle/>
        <a:p>
          <a:endParaRPr lang="en-US"/>
        </a:p>
      </dgm:t>
    </dgm:pt>
    <dgm:pt modelId="{B06C2818-2AE3-C642-B480-0608FCED8AF4}" type="pres">
      <dgm:prSet presAssocID="{3D39576C-0F35-424C-811B-BEF3C8E3C24E}" presName="sibTrans" presStyleLbl="sibTrans2D1" presStyleIdx="4" presStyleCnt="5"/>
      <dgm:spPr/>
      <dgm:t>
        <a:bodyPr/>
        <a:lstStyle/>
        <a:p>
          <a:endParaRPr lang="en-US"/>
        </a:p>
      </dgm:t>
    </dgm:pt>
    <dgm:pt modelId="{B61238E4-F605-6748-A558-4012FB42FB7A}" type="pres">
      <dgm:prSet presAssocID="{4145CBBE-A9C4-434E-B532-7BDAAA90B81E}" presName="lastNode" presStyleLbl="node1" presStyleIdx="5" presStyleCnt="6">
        <dgm:presLayoutVars>
          <dgm:bulletEnabled val="1"/>
        </dgm:presLayoutVars>
      </dgm:prSet>
      <dgm:spPr/>
      <dgm:t>
        <a:bodyPr/>
        <a:lstStyle/>
        <a:p>
          <a:endParaRPr lang="en-US"/>
        </a:p>
      </dgm:t>
    </dgm:pt>
  </dgm:ptLst>
  <dgm:cxnLst>
    <dgm:cxn modelId="{AD6D3746-D049-CD4F-AE0B-3372B604C47B}" type="presOf" srcId="{32B41AAC-7382-E64C-B90C-078D59B450A7}" destId="{8DB4FCE9-EBEF-424E-A9DD-8B09010B3EDE}" srcOrd="0" destOrd="0" presId="urn:microsoft.com/office/officeart/2005/8/layout/bProcess2"/>
    <dgm:cxn modelId="{09944B7E-6A68-4640-9FAF-29BB3281E78C}" srcId="{32B41AAC-7382-E64C-B90C-078D59B450A7}" destId="{B71226AA-8B26-0748-ADC6-752A3DD1589E}" srcOrd="1" destOrd="0" parTransId="{ACD884AD-73D9-9849-A886-5786ADEEAF99}" sibTransId="{8F47EE53-C21C-3F4A-8954-50A8EF42AC86}"/>
    <dgm:cxn modelId="{318CD894-C4B4-E84C-8137-31C1AAE6D897}" type="presOf" srcId="{82736997-9150-2440-8FC1-D7559494DFDA}" destId="{EEED91BC-0A2A-B14C-AB3B-3B22578CE4D6}" srcOrd="0" destOrd="0" presId="urn:microsoft.com/office/officeart/2005/8/layout/bProcess2"/>
    <dgm:cxn modelId="{0BDC410C-B419-CA41-A6CB-5C1DD33BF2D7}" type="presOf" srcId="{5F8C1019-6F8C-CE47-BCE6-CFD0ECBC38F2}" destId="{3A066D6A-7981-7D43-9048-AD3B230A9CAE}" srcOrd="0" destOrd="0" presId="urn:microsoft.com/office/officeart/2005/8/layout/bProcess2"/>
    <dgm:cxn modelId="{545935F1-D08F-AC4B-B879-36D23FB6CB4D}" type="presOf" srcId="{3D39576C-0F35-424C-811B-BEF3C8E3C24E}" destId="{B06C2818-2AE3-C642-B480-0608FCED8AF4}" srcOrd="0" destOrd="0" presId="urn:microsoft.com/office/officeart/2005/8/layout/bProcess2"/>
    <dgm:cxn modelId="{44270489-6B5C-184A-B553-684698210E70}" srcId="{32B41AAC-7382-E64C-B90C-078D59B450A7}" destId="{4145CBBE-A9C4-434E-B532-7BDAAA90B81E}" srcOrd="5" destOrd="0" parTransId="{C9E94935-ECF1-B24A-84CA-17F342F6CCE4}" sibTransId="{1D76C046-48E5-1A4F-8064-8FDC2CC8868B}"/>
    <dgm:cxn modelId="{8BD8A852-7426-9342-B35A-311B8D27040B}" type="presOf" srcId="{D13C21F5-15E6-7E44-8C5D-33E2473B9394}" destId="{60F96B83-5319-8443-8E74-DCBDD1FCC590}" srcOrd="0" destOrd="0" presId="urn:microsoft.com/office/officeart/2005/8/layout/bProcess2"/>
    <dgm:cxn modelId="{C52B6AE1-4C63-9B43-9167-3C55D45A5A82}" type="presOf" srcId="{03977307-0596-434E-945D-BD61387F5023}" destId="{A07D638B-7780-B944-8FB0-676249BFBCCD}" srcOrd="0" destOrd="0" presId="urn:microsoft.com/office/officeart/2005/8/layout/bProcess2"/>
    <dgm:cxn modelId="{E97C7EA1-8BED-A64D-95AA-03B1BE44897C}" srcId="{32B41AAC-7382-E64C-B90C-078D59B450A7}" destId="{0EEEC239-BD7E-B24F-88C9-9A311884B336}" srcOrd="4" destOrd="0" parTransId="{A5A99108-6E6D-EB49-9CD2-2F55BC7485FF}" sibTransId="{3D39576C-0F35-424C-811B-BEF3C8E3C24E}"/>
    <dgm:cxn modelId="{AE38106E-879C-A744-975F-9CCAA2608F65}" type="presOf" srcId="{8F47EE53-C21C-3F4A-8954-50A8EF42AC86}" destId="{EFF057EB-9D54-994B-AEC8-22D7C0408104}" srcOrd="0" destOrd="0" presId="urn:microsoft.com/office/officeart/2005/8/layout/bProcess2"/>
    <dgm:cxn modelId="{2C260767-F44B-4D42-A7FE-72F3484BCB44}" type="presOf" srcId="{B71226AA-8B26-0748-ADC6-752A3DD1589E}" destId="{E691B030-D215-1148-AEF5-5F551DA01770}" srcOrd="0" destOrd="0" presId="urn:microsoft.com/office/officeart/2005/8/layout/bProcess2"/>
    <dgm:cxn modelId="{2C3D3A19-810A-AF40-9BC2-5FC241F8930B}" srcId="{32B41AAC-7382-E64C-B90C-078D59B450A7}" destId="{03977307-0596-434E-945D-BD61387F5023}" srcOrd="3" destOrd="0" parTransId="{77D70BD4-138C-3140-B26F-E9A63A0DA6F0}" sibTransId="{82736997-9150-2440-8FC1-D7559494DFDA}"/>
    <dgm:cxn modelId="{0288CAFB-3521-8541-852D-75ECF71295B5}" type="presOf" srcId="{0EEEC239-BD7E-B24F-88C9-9A311884B336}" destId="{5948361B-ED5B-BD42-899C-E7256FE6D636}" srcOrd="0" destOrd="0" presId="urn:microsoft.com/office/officeart/2005/8/layout/bProcess2"/>
    <dgm:cxn modelId="{046C2BD6-643E-0440-A28A-4E602B88D8F2}" srcId="{32B41AAC-7382-E64C-B90C-078D59B450A7}" destId="{E5C15FB3-9098-0B4D-8175-F660EF34DDED}" srcOrd="0" destOrd="0" parTransId="{29ACA722-D918-6644-A093-938E42F7FC8C}" sibTransId="{D13C21F5-15E6-7E44-8C5D-33E2473B9394}"/>
    <dgm:cxn modelId="{ABBB8E72-E380-D345-8014-E0FE35CEF04E}" type="presOf" srcId="{E5C15FB3-9098-0B4D-8175-F660EF34DDED}" destId="{4A4B7564-E9F9-B748-82BF-644BFE911BB6}" srcOrd="0" destOrd="0" presId="urn:microsoft.com/office/officeart/2005/8/layout/bProcess2"/>
    <dgm:cxn modelId="{1675478E-01A6-A443-86FD-EC27A644A2FD}" type="presOf" srcId="{4145CBBE-A9C4-434E-B532-7BDAAA90B81E}" destId="{B61238E4-F605-6748-A558-4012FB42FB7A}" srcOrd="0" destOrd="0" presId="urn:microsoft.com/office/officeart/2005/8/layout/bProcess2"/>
    <dgm:cxn modelId="{D6C46710-7FD7-8C4A-80F5-448E22D7CA39}" srcId="{32B41AAC-7382-E64C-B90C-078D59B450A7}" destId="{5F8C1019-6F8C-CE47-BCE6-CFD0ECBC38F2}" srcOrd="2" destOrd="0" parTransId="{6B5E6971-3C2E-2E4C-8D54-B6A0C95D220A}" sibTransId="{00F13CEB-B2EA-0941-B3B1-B73F9A044B5E}"/>
    <dgm:cxn modelId="{49FCBE3D-1C8A-4944-9543-42193AAB5D72}" type="presOf" srcId="{00F13CEB-B2EA-0941-B3B1-B73F9A044B5E}" destId="{5A3640BF-0D69-8845-8A76-FF8AEFD775F7}" srcOrd="0" destOrd="0" presId="urn:microsoft.com/office/officeart/2005/8/layout/bProcess2"/>
    <dgm:cxn modelId="{3333161A-747D-A844-B75C-372B4D76EFBC}" type="presParOf" srcId="{8DB4FCE9-EBEF-424E-A9DD-8B09010B3EDE}" destId="{4A4B7564-E9F9-B748-82BF-644BFE911BB6}" srcOrd="0" destOrd="0" presId="urn:microsoft.com/office/officeart/2005/8/layout/bProcess2"/>
    <dgm:cxn modelId="{70B022CA-4EE1-F14A-A42C-032E66A504DE}" type="presParOf" srcId="{8DB4FCE9-EBEF-424E-A9DD-8B09010B3EDE}" destId="{60F96B83-5319-8443-8E74-DCBDD1FCC590}" srcOrd="1" destOrd="0" presId="urn:microsoft.com/office/officeart/2005/8/layout/bProcess2"/>
    <dgm:cxn modelId="{E721A924-4AF4-D44D-A886-8C67D3864CFB}" type="presParOf" srcId="{8DB4FCE9-EBEF-424E-A9DD-8B09010B3EDE}" destId="{89904D76-883C-A342-9429-BAB5EFE2DB1A}" srcOrd="2" destOrd="0" presId="urn:microsoft.com/office/officeart/2005/8/layout/bProcess2"/>
    <dgm:cxn modelId="{599B18A1-E07C-A145-B2BD-863EBB10B326}" type="presParOf" srcId="{89904D76-883C-A342-9429-BAB5EFE2DB1A}" destId="{777BABB0-5EE5-1441-AE23-F46C5ED6FBA9}" srcOrd="0" destOrd="0" presId="urn:microsoft.com/office/officeart/2005/8/layout/bProcess2"/>
    <dgm:cxn modelId="{B3BF6388-8B83-B340-92D9-4B8622EA5FA1}" type="presParOf" srcId="{89904D76-883C-A342-9429-BAB5EFE2DB1A}" destId="{E691B030-D215-1148-AEF5-5F551DA01770}" srcOrd="1" destOrd="0" presId="urn:microsoft.com/office/officeart/2005/8/layout/bProcess2"/>
    <dgm:cxn modelId="{1907932F-ABEA-C249-B515-5562A5B2333E}" type="presParOf" srcId="{8DB4FCE9-EBEF-424E-A9DD-8B09010B3EDE}" destId="{EFF057EB-9D54-994B-AEC8-22D7C0408104}" srcOrd="3" destOrd="0" presId="urn:microsoft.com/office/officeart/2005/8/layout/bProcess2"/>
    <dgm:cxn modelId="{21385190-B799-1E48-88A8-40FC144C1BB3}" type="presParOf" srcId="{8DB4FCE9-EBEF-424E-A9DD-8B09010B3EDE}" destId="{3C9FEF33-DB59-3D40-A136-7FA2BF8EB77A}" srcOrd="4" destOrd="0" presId="urn:microsoft.com/office/officeart/2005/8/layout/bProcess2"/>
    <dgm:cxn modelId="{318A95C9-F9B7-F54F-A8E8-F75FC3E127B8}" type="presParOf" srcId="{3C9FEF33-DB59-3D40-A136-7FA2BF8EB77A}" destId="{E097058C-824B-C541-881D-08D3831BBD61}" srcOrd="0" destOrd="0" presId="urn:microsoft.com/office/officeart/2005/8/layout/bProcess2"/>
    <dgm:cxn modelId="{D0C51625-A57B-CB42-8076-1271CF452D11}" type="presParOf" srcId="{3C9FEF33-DB59-3D40-A136-7FA2BF8EB77A}" destId="{3A066D6A-7981-7D43-9048-AD3B230A9CAE}" srcOrd="1" destOrd="0" presId="urn:microsoft.com/office/officeart/2005/8/layout/bProcess2"/>
    <dgm:cxn modelId="{BBC3672C-4001-F545-94D2-A563DB204568}" type="presParOf" srcId="{8DB4FCE9-EBEF-424E-A9DD-8B09010B3EDE}" destId="{5A3640BF-0D69-8845-8A76-FF8AEFD775F7}" srcOrd="5" destOrd="0" presId="urn:microsoft.com/office/officeart/2005/8/layout/bProcess2"/>
    <dgm:cxn modelId="{BBF16B74-466A-EA49-AF21-6F96D2AAE5FA}" type="presParOf" srcId="{8DB4FCE9-EBEF-424E-A9DD-8B09010B3EDE}" destId="{7C39483D-A1F0-6448-B9A0-504492EB4C6E}" srcOrd="6" destOrd="0" presId="urn:microsoft.com/office/officeart/2005/8/layout/bProcess2"/>
    <dgm:cxn modelId="{A5B35BE9-5ADC-CF4A-937E-DA934D8E0767}" type="presParOf" srcId="{7C39483D-A1F0-6448-B9A0-504492EB4C6E}" destId="{D6AB9DD6-EC15-B948-9B0F-8AD36135177C}" srcOrd="0" destOrd="0" presId="urn:microsoft.com/office/officeart/2005/8/layout/bProcess2"/>
    <dgm:cxn modelId="{76274768-B4B0-6141-A3B5-66B33247C0C5}" type="presParOf" srcId="{7C39483D-A1F0-6448-B9A0-504492EB4C6E}" destId="{A07D638B-7780-B944-8FB0-676249BFBCCD}" srcOrd="1" destOrd="0" presId="urn:microsoft.com/office/officeart/2005/8/layout/bProcess2"/>
    <dgm:cxn modelId="{AD97946A-6A6C-6D4B-941E-D2E7111D7B5B}" type="presParOf" srcId="{8DB4FCE9-EBEF-424E-A9DD-8B09010B3EDE}" destId="{EEED91BC-0A2A-B14C-AB3B-3B22578CE4D6}" srcOrd="7" destOrd="0" presId="urn:microsoft.com/office/officeart/2005/8/layout/bProcess2"/>
    <dgm:cxn modelId="{6AF893F9-CDEA-B645-9629-B88ABA02A025}" type="presParOf" srcId="{8DB4FCE9-EBEF-424E-A9DD-8B09010B3EDE}" destId="{CBE9CC60-165A-4C4D-A6B5-14CFFB4AD30D}" srcOrd="8" destOrd="0" presId="urn:microsoft.com/office/officeart/2005/8/layout/bProcess2"/>
    <dgm:cxn modelId="{8D129DDA-8B1A-B941-889D-C74659DA453B}" type="presParOf" srcId="{CBE9CC60-165A-4C4D-A6B5-14CFFB4AD30D}" destId="{CBC905AB-2DD0-B149-81C8-CB99575AA862}" srcOrd="0" destOrd="0" presId="urn:microsoft.com/office/officeart/2005/8/layout/bProcess2"/>
    <dgm:cxn modelId="{88B7E983-58CB-8442-8765-B50944953D7A}" type="presParOf" srcId="{CBE9CC60-165A-4C4D-A6B5-14CFFB4AD30D}" destId="{5948361B-ED5B-BD42-899C-E7256FE6D636}" srcOrd="1" destOrd="0" presId="urn:microsoft.com/office/officeart/2005/8/layout/bProcess2"/>
    <dgm:cxn modelId="{5D12E176-B79B-5A41-9049-8D873A40A595}" type="presParOf" srcId="{8DB4FCE9-EBEF-424E-A9DD-8B09010B3EDE}" destId="{B06C2818-2AE3-C642-B480-0608FCED8AF4}" srcOrd="9" destOrd="0" presId="urn:microsoft.com/office/officeart/2005/8/layout/bProcess2"/>
    <dgm:cxn modelId="{AAFE5339-8CDF-CE46-AB53-FC0C168A1979}" type="presParOf" srcId="{8DB4FCE9-EBEF-424E-A9DD-8B09010B3EDE}" destId="{B61238E4-F605-6748-A558-4012FB42FB7A}"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1E853F-2ECE-4F9C-8806-7CB5B9F148B3}" type="doc">
      <dgm:prSet loTypeId="urn:microsoft.com/office/officeart/2005/8/layout/radial5" loCatId="relationship" qsTypeId="urn:microsoft.com/office/officeart/2005/8/quickstyle/3d1" qsCatId="3D" csTypeId="urn:microsoft.com/office/officeart/2005/8/colors/colorful5" csCatId="colorful" phldr="1"/>
      <dgm:spPr/>
      <dgm:t>
        <a:bodyPr/>
        <a:lstStyle/>
        <a:p>
          <a:endParaRPr lang="hr-HR"/>
        </a:p>
      </dgm:t>
    </dgm:pt>
    <dgm:pt modelId="{0D4155A8-EC1D-4329-A4E7-F7D093BDFFBB}">
      <dgm:prSet custT="1"/>
      <dgm:spPr/>
      <dgm:t>
        <a:bodyPr/>
        <a:lstStyle/>
        <a:p>
          <a:pPr rtl="0"/>
          <a:r>
            <a:rPr lang="hr-HR" sz="1600" b="1" dirty="0">
              <a:solidFill>
                <a:schemeClr val="bg1"/>
              </a:solidFill>
            </a:rPr>
            <a:t>Ključni</a:t>
          </a:r>
          <a:r>
            <a:rPr lang="hr-HR" sz="1600" b="1" dirty="0">
              <a:solidFill>
                <a:srgbClr val="000000"/>
              </a:solidFill>
            </a:rPr>
            <a:t> </a:t>
          </a:r>
          <a:r>
            <a:rPr lang="hr-HR" sz="1600" b="1" dirty="0">
              <a:solidFill>
                <a:schemeClr val="bg1"/>
              </a:solidFill>
            </a:rPr>
            <a:t>principi efikasne logistike</a:t>
          </a:r>
        </a:p>
      </dgm:t>
    </dgm:pt>
    <dgm:pt modelId="{77227AC4-CB8C-4F8B-B6A3-F49AB6855BCE}" type="parTrans" cxnId="{EBDCF698-BA8E-43CD-B38E-CC1FEAD89E07}">
      <dgm:prSet/>
      <dgm:spPr/>
      <dgm:t>
        <a:bodyPr/>
        <a:lstStyle/>
        <a:p>
          <a:endParaRPr lang="hr-HR" sz="2400">
            <a:solidFill>
              <a:srgbClr val="000000"/>
            </a:solidFill>
          </a:endParaRPr>
        </a:p>
      </dgm:t>
    </dgm:pt>
    <dgm:pt modelId="{3368FE64-0A00-4232-A372-296587C5F401}" type="sibTrans" cxnId="{EBDCF698-BA8E-43CD-B38E-CC1FEAD89E07}">
      <dgm:prSet/>
      <dgm:spPr/>
      <dgm:t>
        <a:bodyPr/>
        <a:lstStyle/>
        <a:p>
          <a:endParaRPr lang="hr-HR" sz="2400">
            <a:solidFill>
              <a:srgbClr val="000000"/>
            </a:solidFill>
          </a:endParaRPr>
        </a:p>
      </dgm:t>
    </dgm:pt>
    <dgm:pt modelId="{480030AD-C886-4015-9669-DDEE0D0D53E7}">
      <dgm:prSet custT="1"/>
      <dgm:spPr/>
      <dgm:t>
        <a:bodyPr/>
        <a:lstStyle/>
        <a:p>
          <a:pPr rtl="0"/>
          <a:r>
            <a:rPr lang="hr-HR" sz="1600" b="1" i="1" dirty="0">
              <a:solidFill>
                <a:schemeClr val="bg1"/>
              </a:solidFill>
            </a:rPr>
            <a:t>Predviđanje</a:t>
          </a:r>
          <a:r>
            <a:rPr lang="hr-HR" sz="1600" dirty="0">
              <a:solidFill>
                <a:schemeClr val="bg1"/>
              </a:solidFill>
            </a:rPr>
            <a:t> – planiranje potreba na bojnom polju kao i praćenje neprijateljeve logistike</a:t>
          </a:r>
        </a:p>
      </dgm:t>
    </dgm:pt>
    <dgm:pt modelId="{7C124541-FF10-44B5-BB13-447FA125417F}" type="parTrans" cxnId="{78647E82-3BB7-4821-9C93-2FCD581D57FA}">
      <dgm:prSet custT="1"/>
      <dgm:spPr/>
      <dgm:t>
        <a:bodyPr/>
        <a:lstStyle/>
        <a:p>
          <a:endParaRPr lang="hr-HR" sz="1400">
            <a:solidFill>
              <a:srgbClr val="000000"/>
            </a:solidFill>
          </a:endParaRPr>
        </a:p>
      </dgm:t>
    </dgm:pt>
    <dgm:pt modelId="{79F1474E-FD73-4E96-9E79-A83594371D4B}" type="sibTrans" cxnId="{78647E82-3BB7-4821-9C93-2FCD581D57FA}">
      <dgm:prSet/>
      <dgm:spPr/>
      <dgm:t>
        <a:bodyPr/>
        <a:lstStyle/>
        <a:p>
          <a:endParaRPr lang="hr-HR" sz="2400">
            <a:solidFill>
              <a:srgbClr val="000000"/>
            </a:solidFill>
          </a:endParaRPr>
        </a:p>
      </dgm:t>
    </dgm:pt>
    <dgm:pt modelId="{356BB32B-587C-4B5D-A3D2-1DA09631C6A1}">
      <dgm:prSet custT="1"/>
      <dgm:spPr/>
      <dgm:t>
        <a:bodyPr/>
        <a:lstStyle/>
        <a:p>
          <a:pPr rtl="0"/>
          <a:r>
            <a:rPr lang="hr-HR" sz="1600" b="1" i="1" dirty="0">
              <a:solidFill>
                <a:srgbClr val="000000"/>
              </a:solidFill>
            </a:rPr>
            <a:t>Fleksibilnost</a:t>
          </a:r>
          <a:r>
            <a:rPr lang="hr-HR" sz="1600" dirty="0">
              <a:solidFill>
                <a:srgbClr val="000000"/>
              </a:solidFill>
            </a:rPr>
            <a:t> – sposobnost prilagodbe log.planova dinamici na bojnom polju</a:t>
          </a:r>
        </a:p>
      </dgm:t>
    </dgm:pt>
    <dgm:pt modelId="{931EC519-CD0A-4D1E-855E-6950738EDFA6}" type="parTrans" cxnId="{FA6E4FD8-B7B8-4ECD-A46D-51F4CB008E8A}">
      <dgm:prSet custT="1"/>
      <dgm:spPr/>
      <dgm:t>
        <a:bodyPr/>
        <a:lstStyle/>
        <a:p>
          <a:endParaRPr lang="hr-HR" sz="1400">
            <a:solidFill>
              <a:srgbClr val="000000"/>
            </a:solidFill>
          </a:endParaRPr>
        </a:p>
      </dgm:t>
    </dgm:pt>
    <dgm:pt modelId="{751EB63F-AEA6-46F7-B6FB-685C9D59CE33}" type="sibTrans" cxnId="{FA6E4FD8-B7B8-4ECD-A46D-51F4CB008E8A}">
      <dgm:prSet/>
      <dgm:spPr/>
      <dgm:t>
        <a:bodyPr/>
        <a:lstStyle/>
        <a:p>
          <a:endParaRPr lang="hr-HR" sz="2400">
            <a:solidFill>
              <a:srgbClr val="000000"/>
            </a:solidFill>
          </a:endParaRPr>
        </a:p>
      </dgm:t>
    </dgm:pt>
    <dgm:pt modelId="{9B0AE85E-7A46-43CF-B802-EA90ADFABBBD}">
      <dgm:prSet custT="1"/>
      <dgm:spPr/>
      <dgm:t>
        <a:bodyPr/>
        <a:lstStyle/>
        <a:p>
          <a:pPr rtl="0"/>
          <a:r>
            <a:rPr lang="hr-HR" sz="1600" b="1" i="1" dirty="0">
              <a:solidFill>
                <a:srgbClr val="000000"/>
              </a:solidFill>
            </a:rPr>
            <a:t>Ekonomičnost</a:t>
          </a:r>
          <a:r>
            <a:rPr lang="hr-HR" sz="1600" dirty="0">
              <a:solidFill>
                <a:srgbClr val="000000"/>
              </a:solidFill>
            </a:rPr>
            <a:t> – ekonomično korištenje dostupnih sredstava i zaliha</a:t>
          </a:r>
        </a:p>
      </dgm:t>
    </dgm:pt>
    <dgm:pt modelId="{A64C830D-CC49-4CB6-93B7-1FB693F12C4B}" type="parTrans" cxnId="{6CEC77CC-7979-45D2-B1F4-C34E8232C50B}">
      <dgm:prSet custT="1"/>
      <dgm:spPr/>
      <dgm:t>
        <a:bodyPr/>
        <a:lstStyle/>
        <a:p>
          <a:endParaRPr lang="hr-HR" sz="1400">
            <a:solidFill>
              <a:srgbClr val="000000"/>
            </a:solidFill>
          </a:endParaRPr>
        </a:p>
      </dgm:t>
    </dgm:pt>
    <dgm:pt modelId="{D5289D85-7019-4CF2-BB07-7CBFDB8CA1C2}" type="sibTrans" cxnId="{6CEC77CC-7979-45D2-B1F4-C34E8232C50B}">
      <dgm:prSet/>
      <dgm:spPr/>
      <dgm:t>
        <a:bodyPr/>
        <a:lstStyle/>
        <a:p>
          <a:endParaRPr lang="hr-HR" sz="2400">
            <a:solidFill>
              <a:srgbClr val="000000"/>
            </a:solidFill>
          </a:endParaRPr>
        </a:p>
      </dgm:t>
    </dgm:pt>
    <dgm:pt modelId="{F3944EAB-296B-4F2F-B1EF-531845D08B62}">
      <dgm:prSet custT="1"/>
      <dgm:spPr/>
      <dgm:t>
        <a:bodyPr/>
        <a:lstStyle/>
        <a:p>
          <a:pPr rtl="0"/>
          <a:r>
            <a:rPr lang="hr-HR" sz="1600" b="1" i="1" dirty="0">
              <a:solidFill>
                <a:srgbClr val="000000"/>
              </a:solidFill>
            </a:rPr>
            <a:t>Suradnja</a:t>
          </a:r>
          <a:r>
            <a:rPr lang="hr-HR" sz="1600" dirty="0">
              <a:solidFill>
                <a:srgbClr val="000000"/>
              </a:solidFill>
            </a:rPr>
            <a:t> – osiguranje podrške saveznika ili zemlje domaćina u svrhu izvršavanja misije</a:t>
          </a:r>
        </a:p>
      </dgm:t>
    </dgm:pt>
    <dgm:pt modelId="{B0190846-1950-4D5A-8A39-5C11A9C03080}" type="parTrans" cxnId="{45495BB2-5AC4-4F04-BD22-196BE9FF0C08}">
      <dgm:prSet custT="1"/>
      <dgm:spPr/>
      <dgm:t>
        <a:bodyPr/>
        <a:lstStyle/>
        <a:p>
          <a:endParaRPr lang="hr-HR" sz="1400">
            <a:solidFill>
              <a:srgbClr val="000000"/>
            </a:solidFill>
          </a:endParaRPr>
        </a:p>
      </dgm:t>
    </dgm:pt>
    <dgm:pt modelId="{100A8FE4-B779-4A84-BDDE-F104AB6D254B}" type="sibTrans" cxnId="{45495BB2-5AC4-4F04-BD22-196BE9FF0C08}">
      <dgm:prSet/>
      <dgm:spPr/>
      <dgm:t>
        <a:bodyPr/>
        <a:lstStyle/>
        <a:p>
          <a:endParaRPr lang="hr-HR" sz="2400">
            <a:solidFill>
              <a:srgbClr val="000000"/>
            </a:solidFill>
          </a:endParaRPr>
        </a:p>
      </dgm:t>
    </dgm:pt>
    <dgm:pt modelId="{2006D067-C03C-475E-BFF0-7E384559AC8D}">
      <dgm:prSet custT="1"/>
      <dgm:spPr/>
      <dgm:t>
        <a:bodyPr/>
        <a:lstStyle/>
        <a:p>
          <a:pPr rtl="0"/>
          <a:r>
            <a:rPr lang="hr-HR" sz="1600" b="1" i="1" dirty="0">
              <a:solidFill>
                <a:schemeClr val="bg1"/>
              </a:solidFill>
            </a:rPr>
            <a:t>Inovativnost</a:t>
          </a:r>
          <a:r>
            <a:rPr lang="hr-HR" sz="1600" dirty="0">
              <a:solidFill>
                <a:schemeClr val="bg1"/>
              </a:solidFill>
            </a:rPr>
            <a:t> </a:t>
          </a:r>
        </a:p>
      </dgm:t>
    </dgm:pt>
    <dgm:pt modelId="{6C6214C6-474B-4B60-9137-973903D3A92C}" type="parTrans" cxnId="{160D5352-5B8A-4696-AE3B-E205A5152B4A}">
      <dgm:prSet custT="1"/>
      <dgm:spPr/>
      <dgm:t>
        <a:bodyPr/>
        <a:lstStyle/>
        <a:p>
          <a:endParaRPr lang="hr-HR" sz="1400">
            <a:solidFill>
              <a:srgbClr val="000000"/>
            </a:solidFill>
          </a:endParaRPr>
        </a:p>
      </dgm:t>
    </dgm:pt>
    <dgm:pt modelId="{A530A0EC-4423-4DF0-BE8D-3D5AE591F6A6}" type="sibTrans" cxnId="{160D5352-5B8A-4696-AE3B-E205A5152B4A}">
      <dgm:prSet/>
      <dgm:spPr/>
      <dgm:t>
        <a:bodyPr/>
        <a:lstStyle/>
        <a:p>
          <a:endParaRPr lang="hr-HR" sz="2400">
            <a:solidFill>
              <a:srgbClr val="000000"/>
            </a:solidFill>
          </a:endParaRPr>
        </a:p>
      </dgm:t>
    </dgm:pt>
    <dgm:pt modelId="{4B0BB5BD-F027-4D1E-8495-A6ECEF6FF81E}" type="pres">
      <dgm:prSet presAssocID="{251E853F-2ECE-4F9C-8806-7CB5B9F148B3}" presName="Name0" presStyleCnt="0">
        <dgm:presLayoutVars>
          <dgm:chMax val="1"/>
          <dgm:dir/>
          <dgm:animLvl val="ctr"/>
          <dgm:resizeHandles val="exact"/>
        </dgm:presLayoutVars>
      </dgm:prSet>
      <dgm:spPr/>
      <dgm:t>
        <a:bodyPr/>
        <a:lstStyle/>
        <a:p>
          <a:endParaRPr lang="en-US"/>
        </a:p>
      </dgm:t>
    </dgm:pt>
    <dgm:pt modelId="{A1125F7C-30FD-41B0-A1A9-67D7B6DC007E}" type="pres">
      <dgm:prSet presAssocID="{0D4155A8-EC1D-4329-A4E7-F7D093BDFFBB}" presName="centerShape" presStyleLbl="node0" presStyleIdx="0" presStyleCnt="1"/>
      <dgm:spPr/>
      <dgm:t>
        <a:bodyPr/>
        <a:lstStyle/>
        <a:p>
          <a:endParaRPr lang="en-US"/>
        </a:p>
      </dgm:t>
    </dgm:pt>
    <dgm:pt modelId="{89FE5962-21A6-41B2-BCB2-AF9F82BE5479}" type="pres">
      <dgm:prSet presAssocID="{7C124541-FF10-44B5-BB13-447FA125417F}" presName="parTrans" presStyleLbl="sibTrans2D1" presStyleIdx="0" presStyleCnt="5"/>
      <dgm:spPr/>
      <dgm:t>
        <a:bodyPr/>
        <a:lstStyle/>
        <a:p>
          <a:endParaRPr lang="en-US"/>
        </a:p>
      </dgm:t>
    </dgm:pt>
    <dgm:pt modelId="{7161FBE9-7D3F-4356-9896-2EE3A03DD17F}" type="pres">
      <dgm:prSet presAssocID="{7C124541-FF10-44B5-BB13-447FA125417F}" presName="connectorText" presStyleLbl="sibTrans2D1" presStyleIdx="0" presStyleCnt="5"/>
      <dgm:spPr/>
      <dgm:t>
        <a:bodyPr/>
        <a:lstStyle/>
        <a:p>
          <a:endParaRPr lang="en-US"/>
        </a:p>
      </dgm:t>
    </dgm:pt>
    <dgm:pt modelId="{A8D76566-A7C6-45DC-80FA-96A4CA562660}" type="pres">
      <dgm:prSet presAssocID="{480030AD-C886-4015-9669-DDEE0D0D53E7}" presName="node" presStyleLbl="node1" presStyleIdx="0" presStyleCnt="5" custScaleX="131534" custScaleY="123723">
        <dgm:presLayoutVars>
          <dgm:bulletEnabled val="1"/>
        </dgm:presLayoutVars>
      </dgm:prSet>
      <dgm:spPr/>
      <dgm:t>
        <a:bodyPr/>
        <a:lstStyle/>
        <a:p>
          <a:endParaRPr lang="en-US"/>
        </a:p>
      </dgm:t>
    </dgm:pt>
    <dgm:pt modelId="{67F898F0-1575-4B6B-B4CE-9DC2A0D27F72}" type="pres">
      <dgm:prSet presAssocID="{931EC519-CD0A-4D1E-855E-6950738EDFA6}" presName="parTrans" presStyleLbl="sibTrans2D1" presStyleIdx="1" presStyleCnt="5"/>
      <dgm:spPr/>
      <dgm:t>
        <a:bodyPr/>
        <a:lstStyle/>
        <a:p>
          <a:endParaRPr lang="en-US"/>
        </a:p>
      </dgm:t>
    </dgm:pt>
    <dgm:pt modelId="{1F4BA31F-540C-435C-B363-3568D007AE6E}" type="pres">
      <dgm:prSet presAssocID="{931EC519-CD0A-4D1E-855E-6950738EDFA6}" presName="connectorText" presStyleLbl="sibTrans2D1" presStyleIdx="1" presStyleCnt="5"/>
      <dgm:spPr/>
      <dgm:t>
        <a:bodyPr/>
        <a:lstStyle/>
        <a:p>
          <a:endParaRPr lang="en-US"/>
        </a:p>
      </dgm:t>
    </dgm:pt>
    <dgm:pt modelId="{3747F3D3-D70D-434D-9A71-6B9C62399188}" type="pres">
      <dgm:prSet presAssocID="{356BB32B-587C-4B5D-A3D2-1DA09631C6A1}" presName="node" presStyleLbl="node1" presStyleIdx="1" presStyleCnt="5" custScaleX="131534" custScaleY="123723">
        <dgm:presLayoutVars>
          <dgm:bulletEnabled val="1"/>
        </dgm:presLayoutVars>
      </dgm:prSet>
      <dgm:spPr/>
      <dgm:t>
        <a:bodyPr/>
        <a:lstStyle/>
        <a:p>
          <a:endParaRPr lang="en-US"/>
        </a:p>
      </dgm:t>
    </dgm:pt>
    <dgm:pt modelId="{11A67550-22D6-46B7-B900-C57E78A26840}" type="pres">
      <dgm:prSet presAssocID="{A64C830D-CC49-4CB6-93B7-1FB693F12C4B}" presName="parTrans" presStyleLbl="sibTrans2D1" presStyleIdx="2" presStyleCnt="5"/>
      <dgm:spPr/>
      <dgm:t>
        <a:bodyPr/>
        <a:lstStyle/>
        <a:p>
          <a:endParaRPr lang="en-US"/>
        </a:p>
      </dgm:t>
    </dgm:pt>
    <dgm:pt modelId="{8C549C9A-8363-4484-935D-31D1BD291F7F}" type="pres">
      <dgm:prSet presAssocID="{A64C830D-CC49-4CB6-93B7-1FB693F12C4B}" presName="connectorText" presStyleLbl="sibTrans2D1" presStyleIdx="2" presStyleCnt="5"/>
      <dgm:spPr/>
      <dgm:t>
        <a:bodyPr/>
        <a:lstStyle/>
        <a:p>
          <a:endParaRPr lang="en-US"/>
        </a:p>
      </dgm:t>
    </dgm:pt>
    <dgm:pt modelId="{A3920DF2-A71D-465B-B405-A588DF017EDA}" type="pres">
      <dgm:prSet presAssocID="{9B0AE85E-7A46-43CF-B802-EA90ADFABBBD}" presName="node" presStyleLbl="node1" presStyleIdx="2" presStyleCnt="5" custScaleX="131534" custScaleY="123723">
        <dgm:presLayoutVars>
          <dgm:bulletEnabled val="1"/>
        </dgm:presLayoutVars>
      </dgm:prSet>
      <dgm:spPr/>
      <dgm:t>
        <a:bodyPr/>
        <a:lstStyle/>
        <a:p>
          <a:endParaRPr lang="en-US"/>
        </a:p>
      </dgm:t>
    </dgm:pt>
    <dgm:pt modelId="{FECAAE75-05D5-41C7-A768-BC9632BCA174}" type="pres">
      <dgm:prSet presAssocID="{B0190846-1950-4D5A-8A39-5C11A9C03080}" presName="parTrans" presStyleLbl="sibTrans2D1" presStyleIdx="3" presStyleCnt="5"/>
      <dgm:spPr/>
      <dgm:t>
        <a:bodyPr/>
        <a:lstStyle/>
        <a:p>
          <a:endParaRPr lang="en-US"/>
        </a:p>
      </dgm:t>
    </dgm:pt>
    <dgm:pt modelId="{F451F812-FB32-4F61-8F71-F68444F06D11}" type="pres">
      <dgm:prSet presAssocID="{B0190846-1950-4D5A-8A39-5C11A9C03080}" presName="connectorText" presStyleLbl="sibTrans2D1" presStyleIdx="3" presStyleCnt="5"/>
      <dgm:spPr/>
      <dgm:t>
        <a:bodyPr/>
        <a:lstStyle/>
        <a:p>
          <a:endParaRPr lang="en-US"/>
        </a:p>
      </dgm:t>
    </dgm:pt>
    <dgm:pt modelId="{EEF4AFCC-44EE-4E8D-99DA-5E9B8C5A600B}" type="pres">
      <dgm:prSet presAssocID="{F3944EAB-296B-4F2F-B1EF-531845D08B62}" presName="node" presStyleLbl="node1" presStyleIdx="3" presStyleCnt="5" custScaleX="131534" custScaleY="123723">
        <dgm:presLayoutVars>
          <dgm:bulletEnabled val="1"/>
        </dgm:presLayoutVars>
      </dgm:prSet>
      <dgm:spPr/>
      <dgm:t>
        <a:bodyPr/>
        <a:lstStyle/>
        <a:p>
          <a:endParaRPr lang="en-US"/>
        </a:p>
      </dgm:t>
    </dgm:pt>
    <dgm:pt modelId="{C31E57CA-13BA-4067-A82D-F824290F7FF8}" type="pres">
      <dgm:prSet presAssocID="{6C6214C6-474B-4B60-9137-973903D3A92C}" presName="parTrans" presStyleLbl="sibTrans2D1" presStyleIdx="4" presStyleCnt="5"/>
      <dgm:spPr/>
      <dgm:t>
        <a:bodyPr/>
        <a:lstStyle/>
        <a:p>
          <a:endParaRPr lang="en-US"/>
        </a:p>
      </dgm:t>
    </dgm:pt>
    <dgm:pt modelId="{CC0ED321-748A-4B52-B696-75485DCDB1EE}" type="pres">
      <dgm:prSet presAssocID="{6C6214C6-474B-4B60-9137-973903D3A92C}" presName="connectorText" presStyleLbl="sibTrans2D1" presStyleIdx="4" presStyleCnt="5"/>
      <dgm:spPr/>
      <dgm:t>
        <a:bodyPr/>
        <a:lstStyle/>
        <a:p>
          <a:endParaRPr lang="en-US"/>
        </a:p>
      </dgm:t>
    </dgm:pt>
    <dgm:pt modelId="{207F1357-09E1-4704-AD76-1647F7F742AC}" type="pres">
      <dgm:prSet presAssocID="{2006D067-C03C-475E-BFF0-7E384559AC8D}" presName="node" presStyleLbl="node1" presStyleIdx="4" presStyleCnt="5" custScaleX="131534" custScaleY="123723">
        <dgm:presLayoutVars>
          <dgm:bulletEnabled val="1"/>
        </dgm:presLayoutVars>
      </dgm:prSet>
      <dgm:spPr/>
      <dgm:t>
        <a:bodyPr/>
        <a:lstStyle/>
        <a:p>
          <a:endParaRPr lang="en-US"/>
        </a:p>
      </dgm:t>
    </dgm:pt>
  </dgm:ptLst>
  <dgm:cxnLst>
    <dgm:cxn modelId="{38928BBC-CF3A-4544-814E-53E3710B2567}" type="presOf" srcId="{251E853F-2ECE-4F9C-8806-7CB5B9F148B3}" destId="{4B0BB5BD-F027-4D1E-8495-A6ECEF6FF81E}" srcOrd="0" destOrd="0" presId="urn:microsoft.com/office/officeart/2005/8/layout/radial5"/>
    <dgm:cxn modelId="{6CEC77CC-7979-45D2-B1F4-C34E8232C50B}" srcId="{0D4155A8-EC1D-4329-A4E7-F7D093BDFFBB}" destId="{9B0AE85E-7A46-43CF-B802-EA90ADFABBBD}" srcOrd="2" destOrd="0" parTransId="{A64C830D-CC49-4CB6-93B7-1FB693F12C4B}" sibTransId="{D5289D85-7019-4CF2-BB07-7CBFDB8CA1C2}"/>
    <dgm:cxn modelId="{FA6E4FD8-B7B8-4ECD-A46D-51F4CB008E8A}" srcId="{0D4155A8-EC1D-4329-A4E7-F7D093BDFFBB}" destId="{356BB32B-587C-4B5D-A3D2-1DA09631C6A1}" srcOrd="1" destOrd="0" parTransId="{931EC519-CD0A-4D1E-855E-6950738EDFA6}" sibTransId="{751EB63F-AEA6-46F7-B6FB-685C9D59CE33}"/>
    <dgm:cxn modelId="{BA0697B3-D96C-C448-AA53-BCA56091F165}" type="presOf" srcId="{B0190846-1950-4D5A-8A39-5C11A9C03080}" destId="{F451F812-FB32-4F61-8F71-F68444F06D11}" srcOrd="1" destOrd="0" presId="urn:microsoft.com/office/officeart/2005/8/layout/radial5"/>
    <dgm:cxn modelId="{9E6B3E3D-5CC4-5E46-BCCB-036513F978A7}" type="presOf" srcId="{9B0AE85E-7A46-43CF-B802-EA90ADFABBBD}" destId="{A3920DF2-A71D-465B-B405-A588DF017EDA}" srcOrd="0" destOrd="0" presId="urn:microsoft.com/office/officeart/2005/8/layout/radial5"/>
    <dgm:cxn modelId="{78647E82-3BB7-4821-9C93-2FCD581D57FA}" srcId="{0D4155A8-EC1D-4329-A4E7-F7D093BDFFBB}" destId="{480030AD-C886-4015-9669-DDEE0D0D53E7}" srcOrd="0" destOrd="0" parTransId="{7C124541-FF10-44B5-BB13-447FA125417F}" sibTransId="{79F1474E-FD73-4E96-9E79-A83594371D4B}"/>
    <dgm:cxn modelId="{160D5352-5B8A-4696-AE3B-E205A5152B4A}" srcId="{0D4155A8-EC1D-4329-A4E7-F7D093BDFFBB}" destId="{2006D067-C03C-475E-BFF0-7E384559AC8D}" srcOrd="4" destOrd="0" parTransId="{6C6214C6-474B-4B60-9137-973903D3A92C}" sibTransId="{A530A0EC-4423-4DF0-BE8D-3D5AE591F6A6}"/>
    <dgm:cxn modelId="{7EAF637F-89AE-6742-B83E-D6840A885A4E}" type="presOf" srcId="{A64C830D-CC49-4CB6-93B7-1FB693F12C4B}" destId="{11A67550-22D6-46B7-B900-C57E78A26840}" srcOrd="0" destOrd="0" presId="urn:microsoft.com/office/officeart/2005/8/layout/radial5"/>
    <dgm:cxn modelId="{15934DB0-6D7E-BD4F-9EDA-DC9085138FD1}" type="presOf" srcId="{2006D067-C03C-475E-BFF0-7E384559AC8D}" destId="{207F1357-09E1-4704-AD76-1647F7F742AC}" srcOrd="0" destOrd="0" presId="urn:microsoft.com/office/officeart/2005/8/layout/radial5"/>
    <dgm:cxn modelId="{67B70AAB-4F63-7646-9420-E569CA3F83A4}" type="presOf" srcId="{931EC519-CD0A-4D1E-855E-6950738EDFA6}" destId="{1F4BA31F-540C-435C-B363-3568D007AE6E}" srcOrd="1" destOrd="0" presId="urn:microsoft.com/office/officeart/2005/8/layout/radial5"/>
    <dgm:cxn modelId="{F40536FB-4CA7-594E-B848-640C3837FBEF}" type="presOf" srcId="{7C124541-FF10-44B5-BB13-447FA125417F}" destId="{89FE5962-21A6-41B2-BCB2-AF9F82BE5479}" srcOrd="0" destOrd="0" presId="urn:microsoft.com/office/officeart/2005/8/layout/radial5"/>
    <dgm:cxn modelId="{E351F746-9A0D-6648-98CC-39EDD68F3E66}" type="presOf" srcId="{480030AD-C886-4015-9669-DDEE0D0D53E7}" destId="{A8D76566-A7C6-45DC-80FA-96A4CA562660}" srcOrd="0" destOrd="0" presId="urn:microsoft.com/office/officeart/2005/8/layout/radial5"/>
    <dgm:cxn modelId="{84808D1D-1591-4A41-ACD4-F9AB94F2BA76}" type="presOf" srcId="{7C124541-FF10-44B5-BB13-447FA125417F}" destId="{7161FBE9-7D3F-4356-9896-2EE3A03DD17F}" srcOrd="1" destOrd="0" presId="urn:microsoft.com/office/officeart/2005/8/layout/radial5"/>
    <dgm:cxn modelId="{4A92C9AE-A75A-8B43-89E6-981AE19701FC}" type="presOf" srcId="{6C6214C6-474B-4B60-9137-973903D3A92C}" destId="{CC0ED321-748A-4B52-B696-75485DCDB1EE}" srcOrd="1" destOrd="0" presId="urn:microsoft.com/office/officeart/2005/8/layout/radial5"/>
    <dgm:cxn modelId="{367825E2-C309-0044-9323-E1ADF9BA8FDD}" type="presOf" srcId="{931EC519-CD0A-4D1E-855E-6950738EDFA6}" destId="{67F898F0-1575-4B6B-B4CE-9DC2A0D27F72}" srcOrd="0" destOrd="0" presId="urn:microsoft.com/office/officeart/2005/8/layout/radial5"/>
    <dgm:cxn modelId="{D1C5EF8F-93A5-7C4D-9BF6-95755255CE6A}" type="presOf" srcId="{6C6214C6-474B-4B60-9137-973903D3A92C}" destId="{C31E57CA-13BA-4067-A82D-F824290F7FF8}" srcOrd="0" destOrd="0" presId="urn:microsoft.com/office/officeart/2005/8/layout/radial5"/>
    <dgm:cxn modelId="{250EB6F7-6C02-0E49-8F72-D2D21B558135}" type="presOf" srcId="{A64C830D-CC49-4CB6-93B7-1FB693F12C4B}" destId="{8C549C9A-8363-4484-935D-31D1BD291F7F}" srcOrd="1" destOrd="0" presId="urn:microsoft.com/office/officeart/2005/8/layout/radial5"/>
    <dgm:cxn modelId="{AC45A1F8-2E71-5542-85A5-30B65FE167F0}" type="presOf" srcId="{0D4155A8-EC1D-4329-A4E7-F7D093BDFFBB}" destId="{A1125F7C-30FD-41B0-A1A9-67D7B6DC007E}" srcOrd="0" destOrd="0" presId="urn:microsoft.com/office/officeart/2005/8/layout/radial5"/>
    <dgm:cxn modelId="{938F80A5-A309-0F49-9815-26D9F9020258}" type="presOf" srcId="{F3944EAB-296B-4F2F-B1EF-531845D08B62}" destId="{EEF4AFCC-44EE-4E8D-99DA-5E9B8C5A600B}" srcOrd="0" destOrd="0" presId="urn:microsoft.com/office/officeart/2005/8/layout/radial5"/>
    <dgm:cxn modelId="{EBDCF698-BA8E-43CD-B38E-CC1FEAD89E07}" srcId="{251E853F-2ECE-4F9C-8806-7CB5B9F148B3}" destId="{0D4155A8-EC1D-4329-A4E7-F7D093BDFFBB}" srcOrd="0" destOrd="0" parTransId="{77227AC4-CB8C-4F8B-B6A3-F49AB6855BCE}" sibTransId="{3368FE64-0A00-4232-A372-296587C5F401}"/>
    <dgm:cxn modelId="{45495BB2-5AC4-4F04-BD22-196BE9FF0C08}" srcId="{0D4155A8-EC1D-4329-A4E7-F7D093BDFFBB}" destId="{F3944EAB-296B-4F2F-B1EF-531845D08B62}" srcOrd="3" destOrd="0" parTransId="{B0190846-1950-4D5A-8A39-5C11A9C03080}" sibTransId="{100A8FE4-B779-4A84-BDDE-F104AB6D254B}"/>
    <dgm:cxn modelId="{19017931-FAC1-4044-97BE-2A6AA7F7EE41}" type="presOf" srcId="{356BB32B-587C-4B5D-A3D2-1DA09631C6A1}" destId="{3747F3D3-D70D-434D-9A71-6B9C62399188}" srcOrd="0" destOrd="0" presId="urn:microsoft.com/office/officeart/2005/8/layout/radial5"/>
    <dgm:cxn modelId="{A21F4FFE-CA66-0F41-9822-9E0FC8751C34}" type="presOf" srcId="{B0190846-1950-4D5A-8A39-5C11A9C03080}" destId="{FECAAE75-05D5-41C7-A768-BC9632BCA174}" srcOrd="0" destOrd="0" presId="urn:microsoft.com/office/officeart/2005/8/layout/radial5"/>
    <dgm:cxn modelId="{B322EA3C-FBD1-B341-811F-EA7F2A1C5D79}" type="presParOf" srcId="{4B0BB5BD-F027-4D1E-8495-A6ECEF6FF81E}" destId="{A1125F7C-30FD-41B0-A1A9-67D7B6DC007E}" srcOrd="0" destOrd="0" presId="urn:microsoft.com/office/officeart/2005/8/layout/radial5"/>
    <dgm:cxn modelId="{B6FFD0CC-15CD-C844-82E0-4B59E75A86FD}" type="presParOf" srcId="{4B0BB5BD-F027-4D1E-8495-A6ECEF6FF81E}" destId="{89FE5962-21A6-41B2-BCB2-AF9F82BE5479}" srcOrd="1" destOrd="0" presId="urn:microsoft.com/office/officeart/2005/8/layout/radial5"/>
    <dgm:cxn modelId="{E479A985-7B85-1248-A7B2-6B06187F3FFA}" type="presParOf" srcId="{89FE5962-21A6-41B2-BCB2-AF9F82BE5479}" destId="{7161FBE9-7D3F-4356-9896-2EE3A03DD17F}" srcOrd="0" destOrd="0" presId="urn:microsoft.com/office/officeart/2005/8/layout/radial5"/>
    <dgm:cxn modelId="{CA93F540-E781-9841-88CA-91D0995D1253}" type="presParOf" srcId="{4B0BB5BD-F027-4D1E-8495-A6ECEF6FF81E}" destId="{A8D76566-A7C6-45DC-80FA-96A4CA562660}" srcOrd="2" destOrd="0" presId="urn:microsoft.com/office/officeart/2005/8/layout/radial5"/>
    <dgm:cxn modelId="{69225EB8-905D-7E45-93A8-86149458E1A8}" type="presParOf" srcId="{4B0BB5BD-F027-4D1E-8495-A6ECEF6FF81E}" destId="{67F898F0-1575-4B6B-B4CE-9DC2A0D27F72}" srcOrd="3" destOrd="0" presId="urn:microsoft.com/office/officeart/2005/8/layout/radial5"/>
    <dgm:cxn modelId="{6203E6E7-8170-9A44-9EEA-CD83FB2A73F8}" type="presParOf" srcId="{67F898F0-1575-4B6B-B4CE-9DC2A0D27F72}" destId="{1F4BA31F-540C-435C-B363-3568D007AE6E}" srcOrd="0" destOrd="0" presId="urn:microsoft.com/office/officeart/2005/8/layout/radial5"/>
    <dgm:cxn modelId="{635EA54F-8E60-6540-A38E-FB20CFB6707F}" type="presParOf" srcId="{4B0BB5BD-F027-4D1E-8495-A6ECEF6FF81E}" destId="{3747F3D3-D70D-434D-9A71-6B9C62399188}" srcOrd="4" destOrd="0" presId="urn:microsoft.com/office/officeart/2005/8/layout/radial5"/>
    <dgm:cxn modelId="{0A3F5291-058C-DA47-B16E-0C00BCA6DEC3}" type="presParOf" srcId="{4B0BB5BD-F027-4D1E-8495-A6ECEF6FF81E}" destId="{11A67550-22D6-46B7-B900-C57E78A26840}" srcOrd="5" destOrd="0" presId="urn:microsoft.com/office/officeart/2005/8/layout/radial5"/>
    <dgm:cxn modelId="{92B670EF-843C-8E47-A582-7760081BCD80}" type="presParOf" srcId="{11A67550-22D6-46B7-B900-C57E78A26840}" destId="{8C549C9A-8363-4484-935D-31D1BD291F7F}" srcOrd="0" destOrd="0" presId="urn:microsoft.com/office/officeart/2005/8/layout/radial5"/>
    <dgm:cxn modelId="{049E00AA-60F6-D14F-88B6-30FF69E5F4C2}" type="presParOf" srcId="{4B0BB5BD-F027-4D1E-8495-A6ECEF6FF81E}" destId="{A3920DF2-A71D-465B-B405-A588DF017EDA}" srcOrd="6" destOrd="0" presId="urn:microsoft.com/office/officeart/2005/8/layout/radial5"/>
    <dgm:cxn modelId="{3AB5FA3E-EE94-DF47-91D0-0542FF83F5BF}" type="presParOf" srcId="{4B0BB5BD-F027-4D1E-8495-A6ECEF6FF81E}" destId="{FECAAE75-05D5-41C7-A768-BC9632BCA174}" srcOrd="7" destOrd="0" presId="urn:microsoft.com/office/officeart/2005/8/layout/radial5"/>
    <dgm:cxn modelId="{898F39DA-BE47-7F47-BD80-CE97C63A32D4}" type="presParOf" srcId="{FECAAE75-05D5-41C7-A768-BC9632BCA174}" destId="{F451F812-FB32-4F61-8F71-F68444F06D11}" srcOrd="0" destOrd="0" presId="urn:microsoft.com/office/officeart/2005/8/layout/radial5"/>
    <dgm:cxn modelId="{352036C8-DE9C-6946-A7F2-3FA38363739C}" type="presParOf" srcId="{4B0BB5BD-F027-4D1E-8495-A6ECEF6FF81E}" destId="{EEF4AFCC-44EE-4E8D-99DA-5E9B8C5A600B}" srcOrd="8" destOrd="0" presId="urn:microsoft.com/office/officeart/2005/8/layout/radial5"/>
    <dgm:cxn modelId="{04DC1C4D-10CD-2744-875D-CAA43CC9C17A}" type="presParOf" srcId="{4B0BB5BD-F027-4D1E-8495-A6ECEF6FF81E}" destId="{C31E57CA-13BA-4067-A82D-F824290F7FF8}" srcOrd="9" destOrd="0" presId="urn:microsoft.com/office/officeart/2005/8/layout/radial5"/>
    <dgm:cxn modelId="{0298E235-3626-DF45-9F4E-F4C6F4B162A9}" type="presParOf" srcId="{C31E57CA-13BA-4067-A82D-F824290F7FF8}" destId="{CC0ED321-748A-4B52-B696-75485DCDB1EE}" srcOrd="0" destOrd="0" presId="urn:microsoft.com/office/officeart/2005/8/layout/radial5"/>
    <dgm:cxn modelId="{475C4CA0-69BD-3D45-8DE7-DCCC6FF65A17}" type="presParOf" srcId="{4B0BB5BD-F027-4D1E-8495-A6ECEF6FF81E}" destId="{207F1357-09E1-4704-AD76-1647F7F742AC}"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92183D-CC76-A94F-B581-BD2DA37EC63F}" type="doc">
      <dgm:prSet loTypeId="urn:microsoft.com/office/officeart/2005/8/layout/hProcess9" loCatId="process" qsTypeId="urn:microsoft.com/office/officeart/2005/8/quickstyle/3D1" qsCatId="3D" csTypeId="urn:microsoft.com/office/officeart/2005/8/colors/accent1_2" csCatId="accent1" phldr="1"/>
      <dgm:spPr/>
    </dgm:pt>
    <dgm:pt modelId="{B84A17A3-1193-9041-8845-4D6DC6A5487A}">
      <dgm:prSet phldrT="[Text]"/>
      <dgm:spPr/>
      <dgm:t>
        <a:bodyPr/>
        <a:lstStyle/>
        <a:p>
          <a:r>
            <a:rPr lang="hr-HR" b="1" dirty="0">
              <a:latin typeface="Calibri" panose="020F0502020204030204" pitchFamily="34" charset="0"/>
            </a:rPr>
            <a:t>Tržište:</a:t>
          </a:r>
          <a:endParaRPr lang="en-US" dirty="0"/>
        </a:p>
      </dgm:t>
    </dgm:pt>
    <dgm:pt modelId="{7DEEE2A8-81D2-5A44-94BC-9FF4ABF29AD0}" type="parTrans" cxnId="{7BA408FC-46D1-A74D-B88D-5B1DCB427551}">
      <dgm:prSet/>
      <dgm:spPr/>
      <dgm:t>
        <a:bodyPr/>
        <a:lstStyle/>
        <a:p>
          <a:endParaRPr lang="en-US"/>
        </a:p>
      </dgm:t>
    </dgm:pt>
    <dgm:pt modelId="{40D98B32-E6C9-4943-895F-76A8D3F8A477}" type="sibTrans" cxnId="{7BA408FC-46D1-A74D-B88D-5B1DCB427551}">
      <dgm:prSet/>
      <dgm:spPr/>
      <dgm:t>
        <a:bodyPr/>
        <a:lstStyle/>
        <a:p>
          <a:endParaRPr lang="en-US"/>
        </a:p>
      </dgm:t>
    </dgm:pt>
    <dgm:pt modelId="{0779FBD9-A443-E841-9DE8-D6D7974515F2}">
      <dgm:prSet/>
      <dgm:spPr/>
      <dgm:t>
        <a:bodyPr/>
        <a:lstStyle/>
        <a:p>
          <a:r>
            <a:rPr lang="hr-HR" b="1" dirty="0">
              <a:latin typeface="Calibri" panose="020F0502020204030204" pitchFamily="34" charset="0"/>
            </a:rPr>
            <a:t>Potrebe vaših kupaca</a:t>
          </a:r>
          <a:r>
            <a:rPr lang="hr-HR" dirty="0">
              <a:latin typeface="Calibri" panose="020F0502020204030204" pitchFamily="34" charset="0"/>
            </a:rPr>
            <a:t>:</a:t>
          </a:r>
        </a:p>
      </dgm:t>
    </dgm:pt>
    <dgm:pt modelId="{C1AE2750-BEA0-364C-A9E6-ACD583B6FDCF}" type="parTrans" cxnId="{3A8A23A8-C994-1A49-A9AF-6946D9E59710}">
      <dgm:prSet/>
      <dgm:spPr/>
      <dgm:t>
        <a:bodyPr/>
        <a:lstStyle/>
        <a:p>
          <a:endParaRPr lang="en-US"/>
        </a:p>
      </dgm:t>
    </dgm:pt>
    <dgm:pt modelId="{2CDAD251-F299-F84B-A831-D2D78986D099}" type="sibTrans" cxnId="{3A8A23A8-C994-1A49-A9AF-6946D9E59710}">
      <dgm:prSet/>
      <dgm:spPr/>
      <dgm:t>
        <a:bodyPr/>
        <a:lstStyle/>
        <a:p>
          <a:endParaRPr lang="en-US"/>
        </a:p>
      </dgm:t>
    </dgm:pt>
    <dgm:pt modelId="{E98F2838-0573-2846-B64C-D479A39355D8}">
      <dgm:prSet/>
      <dgm:spPr/>
      <dgm:t>
        <a:bodyPr/>
        <a:lstStyle/>
        <a:p>
          <a:r>
            <a:rPr lang="hr-HR" b="1" dirty="0">
              <a:latin typeface="Calibri" panose="020F0502020204030204" pitchFamily="34" charset="0"/>
            </a:rPr>
            <a:t>Vaš poslovni model</a:t>
          </a:r>
          <a:r>
            <a:rPr lang="hr-HR" dirty="0">
              <a:latin typeface="Calibri" panose="020F0502020204030204" pitchFamily="34" charset="0"/>
            </a:rPr>
            <a:t>:</a:t>
          </a:r>
        </a:p>
      </dgm:t>
    </dgm:pt>
    <dgm:pt modelId="{6C34A51F-1D56-064A-9621-41BDDB39FAA8}" type="parTrans" cxnId="{F875792E-7DF3-6746-B222-B7494675A7D2}">
      <dgm:prSet/>
      <dgm:spPr/>
      <dgm:t>
        <a:bodyPr/>
        <a:lstStyle/>
        <a:p>
          <a:endParaRPr lang="en-US"/>
        </a:p>
      </dgm:t>
    </dgm:pt>
    <dgm:pt modelId="{AB179B04-8C9B-2040-9BCB-231B8B2BB19B}" type="sibTrans" cxnId="{F875792E-7DF3-6746-B222-B7494675A7D2}">
      <dgm:prSet/>
      <dgm:spPr/>
      <dgm:t>
        <a:bodyPr/>
        <a:lstStyle/>
        <a:p>
          <a:endParaRPr lang="en-US"/>
        </a:p>
      </dgm:t>
    </dgm:pt>
    <dgm:pt modelId="{D5D7739B-1F6D-CE45-A69D-7106B7E71FFC}">
      <dgm:prSet/>
      <dgm:spPr/>
      <dgm:t>
        <a:bodyPr/>
        <a:lstStyle/>
        <a:p>
          <a:r>
            <a:rPr lang="hr-HR" b="1" dirty="0">
              <a:latin typeface="Calibri" panose="020F0502020204030204" pitchFamily="34" charset="0"/>
            </a:rPr>
            <a:t>Struktura artikala:</a:t>
          </a:r>
          <a:endParaRPr lang="hr-HR" dirty="0">
            <a:latin typeface="Calibri" panose="020F0502020204030204" pitchFamily="34" charset="0"/>
          </a:endParaRPr>
        </a:p>
      </dgm:t>
    </dgm:pt>
    <dgm:pt modelId="{930796C6-11BC-5740-8306-696EA92C1984}" type="parTrans" cxnId="{2C268F8A-E79D-EF44-8B5D-60C60CA70B62}">
      <dgm:prSet/>
      <dgm:spPr/>
      <dgm:t>
        <a:bodyPr/>
        <a:lstStyle/>
        <a:p>
          <a:endParaRPr lang="en-US"/>
        </a:p>
      </dgm:t>
    </dgm:pt>
    <dgm:pt modelId="{3A9926B6-606C-7949-9057-1C3472B19691}" type="sibTrans" cxnId="{2C268F8A-E79D-EF44-8B5D-60C60CA70B62}">
      <dgm:prSet/>
      <dgm:spPr/>
      <dgm:t>
        <a:bodyPr/>
        <a:lstStyle/>
        <a:p>
          <a:endParaRPr lang="en-US"/>
        </a:p>
      </dgm:t>
    </dgm:pt>
    <dgm:pt modelId="{3AB6056F-C411-0D4F-8124-E33EBC98E105}">
      <dgm:prSet phldrT="[Text]"/>
      <dgm:spPr/>
      <dgm:t>
        <a:bodyPr/>
        <a:lstStyle/>
        <a:p>
          <a:r>
            <a:rPr lang="hr-HR" dirty="0">
              <a:latin typeface="Calibri" panose="020F0502020204030204" pitchFamily="34" charset="0"/>
            </a:rPr>
            <a:t>dva faktora: linearno/konstantno i cikličko/sezonsko </a:t>
          </a:r>
          <a:endParaRPr lang="en-US" dirty="0"/>
        </a:p>
      </dgm:t>
    </dgm:pt>
    <dgm:pt modelId="{B0B7465A-BAB0-5F43-ADC3-FC2D2660063D}" type="parTrans" cxnId="{4A6DC2A0-2375-3E48-96C9-75758A00F5C7}">
      <dgm:prSet/>
      <dgm:spPr/>
      <dgm:t>
        <a:bodyPr/>
        <a:lstStyle/>
        <a:p>
          <a:endParaRPr lang="en-US"/>
        </a:p>
      </dgm:t>
    </dgm:pt>
    <dgm:pt modelId="{CD814FF3-9C13-C241-B67B-8D9DA6E0AA95}" type="sibTrans" cxnId="{4A6DC2A0-2375-3E48-96C9-75758A00F5C7}">
      <dgm:prSet/>
      <dgm:spPr/>
      <dgm:t>
        <a:bodyPr/>
        <a:lstStyle/>
        <a:p>
          <a:endParaRPr lang="en-US"/>
        </a:p>
      </dgm:t>
    </dgm:pt>
    <dgm:pt modelId="{8CAF6DE2-1BCC-C447-B1FE-D5D29B6D3081}">
      <dgm:prSet/>
      <dgm:spPr/>
      <dgm:t>
        <a:bodyPr/>
        <a:lstStyle/>
        <a:p>
          <a:r>
            <a:rPr lang="hr-HR" dirty="0">
              <a:latin typeface="Calibri" panose="020F0502020204030204" pitchFamily="34" charset="0"/>
            </a:rPr>
            <a:t>veliki volumeni/ frekventne isporuke i mali volumeni/rijetke narudžbe</a:t>
          </a:r>
        </a:p>
      </dgm:t>
    </dgm:pt>
    <dgm:pt modelId="{50E207A7-68E6-C046-AE08-C4326595D7CA}" type="parTrans" cxnId="{AF84E028-DF38-0944-A876-15B61FBB9B69}">
      <dgm:prSet/>
      <dgm:spPr/>
      <dgm:t>
        <a:bodyPr/>
        <a:lstStyle/>
        <a:p>
          <a:endParaRPr lang="en-US"/>
        </a:p>
      </dgm:t>
    </dgm:pt>
    <dgm:pt modelId="{79A084F3-B2C4-B94B-9EFF-F219B4C360BE}" type="sibTrans" cxnId="{AF84E028-DF38-0944-A876-15B61FBB9B69}">
      <dgm:prSet/>
      <dgm:spPr/>
      <dgm:t>
        <a:bodyPr/>
        <a:lstStyle/>
        <a:p>
          <a:endParaRPr lang="en-US"/>
        </a:p>
      </dgm:t>
    </dgm:pt>
    <dgm:pt modelId="{2FA4087D-7464-3242-9E91-F1D9DD44D6E4}">
      <dgm:prSet/>
      <dgm:spPr/>
      <dgm:t>
        <a:bodyPr/>
        <a:lstStyle/>
        <a:p>
          <a:r>
            <a:rPr lang="hr-HR" dirty="0">
              <a:latin typeface="Calibri" panose="020F0502020204030204" pitchFamily="34" charset="0"/>
            </a:rPr>
            <a:t>proizvodnja ili distribucija - fiksne ili </a:t>
          </a:r>
          <a:r>
            <a:rPr lang="hr-HR" dirty="0" err="1">
              <a:latin typeface="Calibri" panose="020F0502020204030204" pitchFamily="34" charset="0"/>
            </a:rPr>
            <a:t>polufiksne</a:t>
          </a:r>
          <a:r>
            <a:rPr lang="hr-HR" dirty="0">
              <a:latin typeface="Calibri" panose="020F0502020204030204" pitchFamily="34" charset="0"/>
            </a:rPr>
            <a:t> sastavnice i poznati trgovački artikli</a:t>
          </a:r>
        </a:p>
      </dgm:t>
    </dgm:pt>
    <dgm:pt modelId="{07895ABF-CA25-3240-9188-E1D60B570BD3}" type="parTrans" cxnId="{E3343891-816B-CB40-8DCF-C5609252E601}">
      <dgm:prSet/>
      <dgm:spPr/>
      <dgm:t>
        <a:bodyPr/>
        <a:lstStyle/>
        <a:p>
          <a:endParaRPr lang="en-US"/>
        </a:p>
      </dgm:t>
    </dgm:pt>
    <dgm:pt modelId="{50E7DA56-7A72-1848-A124-FAB4FCE748B2}" type="sibTrans" cxnId="{E3343891-816B-CB40-8DCF-C5609252E601}">
      <dgm:prSet/>
      <dgm:spPr/>
      <dgm:t>
        <a:bodyPr/>
        <a:lstStyle/>
        <a:p>
          <a:endParaRPr lang="en-US"/>
        </a:p>
      </dgm:t>
    </dgm:pt>
    <dgm:pt modelId="{834068E0-1F98-EE4F-96BF-7767911A67B3}">
      <dgm:prSet/>
      <dgm:spPr/>
      <dgm:t>
        <a:bodyPr/>
        <a:lstStyle/>
        <a:p>
          <a:r>
            <a:rPr lang="hr-HR" dirty="0">
              <a:latin typeface="Calibri" panose="020F0502020204030204" pitchFamily="34" charset="0"/>
            </a:rPr>
            <a:t>kompletna analiza koja će staviti svaki artikl u kontekst gore navedenih faktora koji onda utječu na definiranje SCM strategije</a:t>
          </a:r>
        </a:p>
      </dgm:t>
    </dgm:pt>
    <dgm:pt modelId="{7A2898BA-A772-914D-BBA2-F96C55B7E3C9}" type="parTrans" cxnId="{FF796FC5-8965-304E-BC4D-478A5565B1A0}">
      <dgm:prSet/>
      <dgm:spPr/>
      <dgm:t>
        <a:bodyPr/>
        <a:lstStyle/>
        <a:p>
          <a:endParaRPr lang="en-US"/>
        </a:p>
      </dgm:t>
    </dgm:pt>
    <dgm:pt modelId="{2E4385A9-2F5D-6B44-8382-199ECB1E2D39}" type="sibTrans" cxnId="{FF796FC5-8965-304E-BC4D-478A5565B1A0}">
      <dgm:prSet/>
      <dgm:spPr/>
      <dgm:t>
        <a:bodyPr/>
        <a:lstStyle/>
        <a:p>
          <a:endParaRPr lang="en-US"/>
        </a:p>
      </dgm:t>
    </dgm:pt>
    <dgm:pt modelId="{FCE87CE6-804A-6240-8C8A-CE7B3913D14A}">
      <dgm:prSet/>
      <dgm:spPr/>
      <dgm:t>
        <a:bodyPr/>
        <a:lstStyle/>
        <a:p>
          <a:r>
            <a:rPr lang="hr-HR" b="1" dirty="0">
              <a:latin typeface="Calibri" panose="020F0502020204030204" pitchFamily="34" charset="0"/>
            </a:rPr>
            <a:t>STRATEGIJA</a:t>
          </a:r>
        </a:p>
      </dgm:t>
    </dgm:pt>
    <dgm:pt modelId="{3DDB20AF-3D55-B44A-AC92-FF80D42F08C6}" type="parTrans" cxnId="{A7315D8A-117B-C44A-A26E-95ADCC6B5429}">
      <dgm:prSet/>
      <dgm:spPr/>
      <dgm:t>
        <a:bodyPr/>
        <a:lstStyle/>
        <a:p>
          <a:endParaRPr lang="en-US"/>
        </a:p>
      </dgm:t>
    </dgm:pt>
    <dgm:pt modelId="{9549E37F-23FC-694D-90FD-607B96DED7EA}" type="sibTrans" cxnId="{A7315D8A-117B-C44A-A26E-95ADCC6B5429}">
      <dgm:prSet/>
      <dgm:spPr/>
      <dgm:t>
        <a:bodyPr/>
        <a:lstStyle/>
        <a:p>
          <a:endParaRPr lang="en-US"/>
        </a:p>
      </dgm:t>
    </dgm:pt>
    <dgm:pt modelId="{24424339-1428-4DAE-A7CB-257F95DAA29C}">
      <dgm:prSet phldrT="[Text]"/>
      <dgm:spPr/>
      <dgm:t>
        <a:bodyPr/>
        <a:lstStyle/>
        <a:p>
          <a:r>
            <a:rPr lang="hr-HR">
              <a:latin typeface="Calibri" panose="020F0502020204030204" pitchFamily="34" charset="0"/>
            </a:rPr>
            <a:t> </a:t>
          </a:r>
          <a:r>
            <a:rPr lang="hr-HR" dirty="0">
              <a:latin typeface="Calibri" panose="020F0502020204030204" pitchFamily="34" charset="0"/>
            </a:rPr>
            <a:t>treba odrediti koliko je u kojoj skupini i koja prevladava </a:t>
          </a:r>
          <a:endParaRPr lang="en-US" dirty="0"/>
        </a:p>
      </dgm:t>
    </dgm:pt>
    <dgm:pt modelId="{2E741180-4B23-45D0-9E9F-A9121AED4797}" type="parTrans" cxnId="{105B2993-8CEB-4DDC-9216-F2431B27F658}">
      <dgm:prSet/>
      <dgm:spPr/>
      <dgm:t>
        <a:bodyPr/>
        <a:lstStyle/>
        <a:p>
          <a:endParaRPr lang="hr-HR"/>
        </a:p>
      </dgm:t>
    </dgm:pt>
    <dgm:pt modelId="{1C055F5E-C258-47A7-868E-BDA1A9C2A953}" type="sibTrans" cxnId="{105B2993-8CEB-4DDC-9216-F2431B27F658}">
      <dgm:prSet/>
      <dgm:spPr/>
      <dgm:t>
        <a:bodyPr/>
        <a:lstStyle/>
        <a:p>
          <a:endParaRPr lang="hr-HR"/>
        </a:p>
      </dgm:t>
    </dgm:pt>
    <dgm:pt modelId="{19476961-A1D3-4C0B-B191-5CBBF640BBC7}">
      <dgm:prSet/>
      <dgm:spPr/>
      <dgm:t>
        <a:bodyPr/>
        <a:lstStyle/>
        <a:p>
          <a:r>
            <a:rPr lang="hr-HR">
              <a:latin typeface="Calibri" panose="020F0502020204030204" pitchFamily="34" charset="0"/>
            </a:rPr>
            <a:t>odrediti </a:t>
          </a:r>
          <a:r>
            <a:rPr lang="hr-HR" dirty="0">
              <a:latin typeface="Calibri" panose="020F0502020204030204" pitchFamily="34" charset="0"/>
            </a:rPr>
            <a:t>kombinaciju i koliki su udjeli</a:t>
          </a:r>
        </a:p>
      </dgm:t>
    </dgm:pt>
    <dgm:pt modelId="{21A92AE0-DA73-433C-AB51-0D232E0BF2BB}" type="parTrans" cxnId="{301D90C9-8560-4459-8E6C-D4C8D95E0C2D}">
      <dgm:prSet/>
      <dgm:spPr/>
      <dgm:t>
        <a:bodyPr/>
        <a:lstStyle/>
        <a:p>
          <a:endParaRPr lang="hr-HR"/>
        </a:p>
      </dgm:t>
    </dgm:pt>
    <dgm:pt modelId="{7F106892-5D93-4200-81E9-2FF6DE1DCE7F}" type="sibTrans" cxnId="{301D90C9-8560-4459-8E6C-D4C8D95E0C2D}">
      <dgm:prSet/>
      <dgm:spPr/>
      <dgm:t>
        <a:bodyPr/>
        <a:lstStyle/>
        <a:p>
          <a:endParaRPr lang="hr-HR"/>
        </a:p>
      </dgm:t>
    </dgm:pt>
    <dgm:pt modelId="{11C8C2E1-372F-3A43-BBF6-D3E28C2260F7}" type="pres">
      <dgm:prSet presAssocID="{1492183D-CC76-A94F-B581-BD2DA37EC63F}" presName="CompostProcess" presStyleCnt="0">
        <dgm:presLayoutVars>
          <dgm:dir/>
          <dgm:resizeHandles val="exact"/>
        </dgm:presLayoutVars>
      </dgm:prSet>
      <dgm:spPr/>
    </dgm:pt>
    <dgm:pt modelId="{88919A43-EB75-DF45-9DB8-C5B0ABF9F91D}" type="pres">
      <dgm:prSet presAssocID="{1492183D-CC76-A94F-B581-BD2DA37EC63F}" presName="arrow" presStyleLbl="bgShp" presStyleIdx="0" presStyleCnt="1"/>
      <dgm:spPr/>
    </dgm:pt>
    <dgm:pt modelId="{6BC88A4A-493D-B842-BE80-811D9F12957E}" type="pres">
      <dgm:prSet presAssocID="{1492183D-CC76-A94F-B581-BD2DA37EC63F}" presName="linearProcess" presStyleCnt="0"/>
      <dgm:spPr/>
    </dgm:pt>
    <dgm:pt modelId="{23F8D85B-A629-BD4F-9326-C6EEB31D4402}" type="pres">
      <dgm:prSet presAssocID="{B84A17A3-1193-9041-8845-4D6DC6A5487A}" presName="textNode" presStyleLbl="node1" presStyleIdx="0" presStyleCnt="5">
        <dgm:presLayoutVars>
          <dgm:bulletEnabled val="1"/>
        </dgm:presLayoutVars>
      </dgm:prSet>
      <dgm:spPr/>
      <dgm:t>
        <a:bodyPr/>
        <a:lstStyle/>
        <a:p>
          <a:endParaRPr lang="en-US"/>
        </a:p>
      </dgm:t>
    </dgm:pt>
    <dgm:pt modelId="{D87F9B1A-F186-664B-BF23-81F6B1AECCE7}" type="pres">
      <dgm:prSet presAssocID="{40D98B32-E6C9-4943-895F-76A8D3F8A477}" presName="sibTrans" presStyleCnt="0"/>
      <dgm:spPr/>
    </dgm:pt>
    <dgm:pt modelId="{C1E87CE9-4A4B-1C42-B072-7C3971F3161F}" type="pres">
      <dgm:prSet presAssocID="{0779FBD9-A443-E841-9DE8-D6D7974515F2}" presName="textNode" presStyleLbl="node1" presStyleIdx="1" presStyleCnt="5">
        <dgm:presLayoutVars>
          <dgm:bulletEnabled val="1"/>
        </dgm:presLayoutVars>
      </dgm:prSet>
      <dgm:spPr/>
      <dgm:t>
        <a:bodyPr/>
        <a:lstStyle/>
        <a:p>
          <a:endParaRPr lang="en-US"/>
        </a:p>
      </dgm:t>
    </dgm:pt>
    <dgm:pt modelId="{31B83C51-FBF1-3E4B-89A0-BAF5B02F3B6D}" type="pres">
      <dgm:prSet presAssocID="{2CDAD251-F299-F84B-A831-D2D78986D099}" presName="sibTrans" presStyleCnt="0"/>
      <dgm:spPr/>
    </dgm:pt>
    <dgm:pt modelId="{F0E83DAD-8CEC-7045-B0BF-A70CA0752604}" type="pres">
      <dgm:prSet presAssocID="{E98F2838-0573-2846-B64C-D479A39355D8}" presName="textNode" presStyleLbl="node1" presStyleIdx="2" presStyleCnt="5">
        <dgm:presLayoutVars>
          <dgm:bulletEnabled val="1"/>
        </dgm:presLayoutVars>
      </dgm:prSet>
      <dgm:spPr/>
      <dgm:t>
        <a:bodyPr/>
        <a:lstStyle/>
        <a:p>
          <a:endParaRPr lang="en-US"/>
        </a:p>
      </dgm:t>
    </dgm:pt>
    <dgm:pt modelId="{674BAAA8-C096-F948-A5CF-DDBB4BC20471}" type="pres">
      <dgm:prSet presAssocID="{AB179B04-8C9B-2040-9BCB-231B8B2BB19B}" presName="sibTrans" presStyleCnt="0"/>
      <dgm:spPr/>
    </dgm:pt>
    <dgm:pt modelId="{72EC5522-FF92-F249-B7B1-35E30E6C6F80}" type="pres">
      <dgm:prSet presAssocID="{D5D7739B-1F6D-CE45-A69D-7106B7E71FFC}" presName="textNode" presStyleLbl="node1" presStyleIdx="3" presStyleCnt="5">
        <dgm:presLayoutVars>
          <dgm:bulletEnabled val="1"/>
        </dgm:presLayoutVars>
      </dgm:prSet>
      <dgm:spPr/>
      <dgm:t>
        <a:bodyPr/>
        <a:lstStyle/>
        <a:p>
          <a:endParaRPr lang="en-US"/>
        </a:p>
      </dgm:t>
    </dgm:pt>
    <dgm:pt modelId="{53971AAB-7031-C24E-B3BF-38EE33631A05}" type="pres">
      <dgm:prSet presAssocID="{3A9926B6-606C-7949-9057-1C3472B19691}" presName="sibTrans" presStyleCnt="0"/>
      <dgm:spPr/>
    </dgm:pt>
    <dgm:pt modelId="{84D5014E-01E3-2D4B-A384-2E764D139655}" type="pres">
      <dgm:prSet presAssocID="{FCE87CE6-804A-6240-8C8A-CE7B3913D14A}" presName="textNode" presStyleLbl="node1" presStyleIdx="4" presStyleCnt="5">
        <dgm:presLayoutVars>
          <dgm:bulletEnabled val="1"/>
        </dgm:presLayoutVars>
      </dgm:prSet>
      <dgm:spPr/>
      <dgm:t>
        <a:bodyPr/>
        <a:lstStyle/>
        <a:p>
          <a:endParaRPr lang="en-US"/>
        </a:p>
      </dgm:t>
    </dgm:pt>
  </dgm:ptLst>
  <dgm:cxnLst>
    <dgm:cxn modelId="{105B2993-8CEB-4DDC-9216-F2431B27F658}" srcId="{B84A17A3-1193-9041-8845-4D6DC6A5487A}" destId="{24424339-1428-4DAE-A7CB-257F95DAA29C}" srcOrd="1" destOrd="0" parTransId="{2E741180-4B23-45D0-9E9F-A9121AED4797}" sibTransId="{1C055F5E-C258-47A7-868E-BDA1A9C2A953}"/>
    <dgm:cxn modelId="{71FADD2E-3E0D-1C4F-91F4-DB30DB3DCEDD}" type="presOf" srcId="{834068E0-1F98-EE4F-96BF-7767911A67B3}" destId="{72EC5522-FF92-F249-B7B1-35E30E6C6F80}" srcOrd="0" destOrd="1" presId="urn:microsoft.com/office/officeart/2005/8/layout/hProcess9"/>
    <dgm:cxn modelId="{4A6DC2A0-2375-3E48-96C9-75758A00F5C7}" srcId="{B84A17A3-1193-9041-8845-4D6DC6A5487A}" destId="{3AB6056F-C411-0D4F-8124-E33EBC98E105}" srcOrd="0" destOrd="0" parTransId="{B0B7465A-BAB0-5F43-ADC3-FC2D2660063D}" sibTransId="{CD814FF3-9C13-C241-B67B-8D9DA6E0AA95}"/>
    <dgm:cxn modelId="{C6736177-DCEC-C04D-A19C-F66E7DDC6086}" type="presOf" srcId="{FCE87CE6-804A-6240-8C8A-CE7B3913D14A}" destId="{84D5014E-01E3-2D4B-A384-2E764D139655}" srcOrd="0" destOrd="0" presId="urn:microsoft.com/office/officeart/2005/8/layout/hProcess9"/>
    <dgm:cxn modelId="{F875792E-7DF3-6746-B222-B7494675A7D2}" srcId="{1492183D-CC76-A94F-B581-BD2DA37EC63F}" destId="{E98F2838-0573-2846-B64C-D479A39355D8}" srcOrd="2" destOrd="0" parTransId="{6C34A51F-1D56-064A-9621-41BDDB39FAA8}" sibTransId="{AB179B04-8C9B-2040-9BCB-231B8B2BB19B}"/>
    <dgm:cxn modelId="{AF84E028-DF38-0944-A876-15B61FBB9B69}" srcId="{0779FBD9-A443-E841-9DE8-D6D7974515F2}" destId="{8CAF6DE2-1BCC-C447-B1FE-D5D29B6D3081}" srcOrd="0" destOrd="0" parTransId="{50E207A7-68E6-C046-AE08-C4326595D7CA}" sibTransId="{79A084F3-B2C4-B94B-9EFF-F219B4C360BE}"/>
    <dgm:cxn modelId="{FF796FC5-8965-304E-BC4D-478A5565B1A0}" srcId="{D5D7739B-1F6D-CE45-A69D-7106B7E71FFC}" destId="{834068E0-1F98-EE4F-96BF-7767911A67B3}" srcOrd="0" destOrd="0" parTransId="{7A2898BA-A772-914D-BBA2-F96C55B7E3C9}" sibTransId="{2E4385A9-2F5D-6B44-8382-199ECB1E2D39}"/>
    <dgm:cxn modelId="{3A8A23A8-C994-1A49-A9AF-6946D9E59710}" srcId="{1492183D-CC76-A94F-B581-BD2DA37EC63F}" destId="{0779FBD9-A443-E841-9DE8-D6D7974515F2}" srcOrd="1" destOrd="0" parTransId="{C1AE2750-BEA0-364C-A9E6-ACD583B6FDCF}" sibTransId="{2CDAD251-F299-F84B-A831-D2D78986D099}"/>
    <dgm:cxn modelId="{31C43141-EF50-4C7E-AC43-F6810D6F2AAD}" type="presOf" srcId="{19476961-A1D3-4C0B-B191-5CBBF640BBC7}" destId="{C1E87CE9-4A4B-1C42-B072-7C3971F3161F}" srcOrd="0" destOrd="2" presId="urn:microsoft.com/office/officeart/2005/8/layout/hProcess9"/>
    <dgm:cxn modelId="{A7315D8A-117B-C44A-A26E-95ADCC6B5429}" srcId="{1492183D-CC76-A94F-B581-BD2DA37EC63F}" destId="{FCE87CE6-804A-6240-8C8A-CE7B3913D14A}" srcOrd="4" destOrd="0" parTransId="{3DDB20AF-3D55-B44A-AC92-FF80D42F08C6}" sibTransId="{9549E37F-23FC-694D-90FD-607B96DED7EA}"/>
    <dgm:cxn modelId="{DBC342D9-7311-B747-BC2C-927A23525922}" type="presOf" srcId="{8CAF6DE2-1BCC-C447-B1FE-D5D29B6D3081}" destId="{C1E87CE9-4A4B-1C42-B072-7C3971F3161F}" srcOrd="0" destOrd="1" presId="urn:microsoft.com/office/officeart/2005/8/layout/hProcess9"/>
    <dgm:cxn modelId="{E3343891-816B-CB40-8DCF-C5609252E601}" srcId="{E98F2838-0573-2846-B64C-D479A39355D8}" destId="{2FA4087D-7464-3242-9E91-F1D9DD44D6E4}" srcOrd="0" destOrd="0" parTransId="{07895ABF-CA25-3240-9188-E1D60B570BD3}" sibTransId="{50E7DA56-7A72-1848-A124-FAB4FCE748B2}"/>
    <dgm:cxn modelId="{700D43DC-A88E-40E3-9D2F-2927DAF957C8}" type="presOf" srcId="{24424339-1428-4DAE-A7CB-257F95DAA29C}" destId="{23F8D85B-A629-BD4F-9326-C6EEB31D4402}" srcOrd="0" destOrd="2" presId="urn:microsoft.com/office/officeart/2005/8/layout/hProcess9"/>
    <dgm:cxn modelId="{A9F32BB7-66AE-A34B-9D60-7F5F41D0AA35}" type="presOf" srcId="{D5D7739B-1F6D-CE45-A69D-7106B7E71FFC}" destId="{72EC5522-FF92-F249-B7B1-35E30E6C6F80}" srcOrd="0" destOrd="0" presId="urn:microsoft.com/office/officeart/2005/8/layout/hProcess9"/>
    <dgm:cxn modelId="{13C69DA6-C74F-C24B-A0F6-6D020AB1FAAF}" type="presOf" srcId="{B84A17A3-1193-9041-8845-4D6DC6A5487A}" destId="{23F8D85B-A629-BD4F-9326-C6EEB31D4402}" srcOrd="0" destOrd="0" presId="urn:microsoft.com/office/officeart/2005/8/layout/hProcess9"/>
    <dgm:cxn modelId="{44A629C5-96A5-9D4F-9C70-462EA73F555D}" type="presOf" srcId="{E98F2838-0573-2846-B64C-D479A39355D8}" destId="{F0E83DAD-8CEC-7045-B0BF-A70CA0752604}" srcOrd="0" destOrd="0" presId="urn:microsoft.com/office/officeart/2005/8/layout/hProcess9"/>
    <dgm:cxn modelId="{0B88A9CB-7752-D642-91FF-F7CCDE5F32F8}" type="presOf" srcId="{3AB6056F-C411-0D4F-8124-E33EBC98E105}" destId="{23F8D85B-A629-BD4F-9326-C6EEB31D4402}" srcOrd="0" destOrd="1" presId="urn:microsoft.com/office/officeart/2005/8/layout/hProcess9"/>
    <dgm:cxn modelId="{1F345BF6-4C49-8A4C-9F6D-4ECB648B5ED3}" type="presOf" srcId="{0779FBD9-A443-E841-9DE8-D6D7974515F2}" destId="{C1E87CE9-4A4B-1C42-B072-7C3971F3161F}" srcOrd="0" destOrd="0" presId="urn:microsoft.com/office/officeart/2005/8/layout/hProcess9"/>
    <dgm:cxn modelId="{E0A86366-73F7-9C4F-935D-0496972CB725}" type="presOf" srcId="{1492183D-CC76-A94F-B581-BD2DA37EC63F}" destId="{11C8C2E1-372F-3A43-BBF6-D3E28C2260F7}" srcOrd="0" destOrd="0" presId="urn:microsoft.com/office/officeart/2005/8/layout/hProcess9"/>
    <dgm:cxn modelId="{301D90C9-8560-4459-8E6C-D4C8D95E0C2D}" srcId="{0779FBD9-A443-E841-9DE8-D6D7974515F2}" destId="{19476961-A1D3-4C0B-B191-5CBBF640BBC7}" srcOrd="1" destOrd="0" parTransId="{21A92AE0-DA73-433C-AB51-0D232E0BF2BB}" sibTransId="{7F106892-5D93-4200-81E9-2FF6DE1DCE7F}"/>
    <dgm:cxn modelId="{151191A9-89B3-6343-B4F1-DD3F270AF25A}" type="presOf" srcId="{2FA4087D-7464-3242-9E91-F1D9DD44D6E4}" destId="{F0E83DAD-8CEC-7045-B0BF-A70CA0752604}" srcOrd="0" destOrd="1" presId="urn:microsoft.com/office/officeart/2005/8/layout/hProcess9"/>
    <dgm:cxn modelId="{7BA408FC-46D1-A74D-B88D-5B1DCB427551}" srcId="{1492183D-CC76-A94F-B581-BD2DA37EC63F}" destId="{B84A17A3-1193-9041-8845-4D6DC6A5487A}" srcOrd="0" destOrd="0" parTransId="{7DEEE2A8-81D2-5A44-94BC-9FF4ABF29AD0}" sibTransId="{40D98B32-E6C9-4943-895F-76A8D3F8A477}"/>
    <dgm:cxn modelId="{2C268F8A-E79D-EF44-8B5D-60C60CA70B62}" srcId="{1492183D-CC76-A94F-B581-BD2DA37EC63F}" destId="{D5D7739B-1F6D-CE45-A69D-7106B7E71FFC}" srcOrd="3" destOrd="0" parTransId="{930796C6-11BC-5740-8306-696EA92C1984}" sibTransId="{3A9926B6-606C-7949-9057-1C3472B19691}"/>
    <dgm:cxn modelId="{324F44E3-B4CC-5844-9BAB-F93C3E7A97C9}" type="presParOf" srcId="{11C8C2E1-372F-3A43-BBF6-D3E28C2260F7}" destId="{88919A43-EB75-DF45-9DB8-C5B0ABF9F91D}" srcOrd="0" destOrd="0" presId="urn:microsoft.com/office/officeart/2005/8/layout/hProcess9"/>
    <dgm:cxn modelId="{1F17198D-7DA1-C74A-AB93-940589C4115F}" type="presParOf" srcId="{11C8C2E1-372F-3A43-BBF6-D3E28C2260F7}" destId="{6BC88A4A-493D-B842-BE80-811D9F12957E}" srcOrd="1" destOrd="0" presId="urn:microsoft.com/office/officeart/2005/8/layout/hProcess9"/>
    <dgm:cxn modelId="{C7F521A0-7EB0-5B49-9473-2F9122D85EAE}" type="presParOf" srcId="{6BC88A4A-493D-B842-BE80-811D9F12957E}" destId="{23F8D85B-A629-BD4F-9326-C6EEB31D4402}" srcOrd="0" destOrd="0" presId="urn:microsoft.com/office/officeart/2005/8/layout/hProcess9"/>
    <dgm:cxn modelId="{E23DA691-A8F6-D64D-9D61-E9A43F7E4631}" type="presParOf" srcId="{6BC88A4A-493D-B842-BE80-811D9F12957E}" destId="{D87F9B1A-F186-664B-BF23-81F6B1AECCE7}" srcOrd="1" destOrd="0" presId="urn:microsoft.com/office/officeart/2005/8/layout/hProcess9"/>
    <dgm:cxn modelId="{84A7A7A7-8214-5949-8F14-8A8566B6321C}" type="presParOf" srcId="{6BC88A4A-493D-B842-BE80-811D9F12957E}" destId="{C1E87CE9-4A4B-1C42-B072-7C3971F3161F}" srcOrd="2" destOrd="0" presId="urn:microsoft.com/office/officeart/2005/8/layout/hProcess9"/>
    <dgm:cxn modelId="{68ABC272-021A-EE48-926F-E878BEED8A41}" type="presParOf" srcId="{6BC88A4A-493D-B842-BE80-811D9F12957E}" destId="{31B83C51-FBF1-3E4B-89A0-BAF5B02F3B6D}" srcOrd="3" destOrd="0" presId="urn:microsoft.com/office/officeart/2005/8/layout/hProcess9"/>
    <dgm:cxn modelId="{913E80FA-03BF-B745-B344-43CBEDD84F71}" type="presParOf" srcId="{6BC88A4A-493D-B842-BE80-811D9F12957E}" destId="{F0E83DAD-8CEC-7045-B0BF-A70CA0752604}" srcOrd="4" destOrd="0" presId="urn:microsoft.com/office/officeart/2005/8/layout/hProcess9"/>
    <dgm:cxn modelId="{D6E2A255-A46E-A545-A92C-2038C9CAE1BA}" type="presParOf" srcId="{6BC88A4A-493D-B842-BE80-811D9F12957E}" destId="{674BAAA8-C096-F948-A5CF-DDBB4BC20471}" srcOrd="5" destOrd="0" presId="urn:microsoft.com/office/officeart/2005/8/layout/hProcess9"/>
    <dgm:cxn modelId="{27599168-1FA0-9B4F-A5D6-4500C389F1DF}" type="presParOf" srcId="{6BC88A4A-493D-B842-BE80-811D9F12957E}" destId="{72EC5522-FF92-F249-B7B1-35E30E6C6F80}" srcOrd="6" destOrd="0" presId="urn:microsoft.com/office/officeart/2005/8/layout/hProcess9"/>
    <dgm:cxn modelId="{22BD5A8D-C17C-5141-9F12-B5415921334D}" type="presParOf" srcId="{6BC88A4A-493D-B842-BE80-811D9F12957E}" destId="{53971AAB-7031-C24E-B3BF-38EE33631A05}" srcOrd="7" destOrd="0" presId="urn:microsoft.com/office/officeart/2005/8/layout/hProcess9"/>
    <dgm:cxn modelId="{731C6F77-2F5F-C145-AEBD-65F5002E0D89}" type="presParOf" srcId="{6BC88A4A-493D-B842-BE80-811D9F12957E}" destId="{84D5014E-01E3-2D4B-A384-2E764D139655}"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304035-9B0A-41D6-A073-A7F66E777E1A}"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hr-HR"/>
        </a:p>
      </dgm:t>
    </dgm:pt>
    <dgm:pt modelId="{3E1DF380-3BE0-4E14-8B25-1BE5003023E8}">
      <dgm:prSet/>
      <dgm:spPr>
        <a:xfrm>
          <a:off x="0" y="229412"/>
          <a:ext cx="8153399" cy="743534"/>
        </a:xfrm>
        <a:solidFill>
          <a:srgbClr val="0033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rtl="0"/>
          <a:r>
            <a:rPr lang="hr-HR" dirty="0">
              <a:solidFill>
                <a:sysClr val="window" lastClr="FFFFFF"/>
              </a:solidFill>
              <a:latin typeface="Calibri"/>
              <a:ea typeface="+mn-ea"/>
              <a:cs typeface="+mn-cs"/>
            </a:rPr>
            <a:t>Lean: vitak, bez nepotrebnih dodataka</a:t>
          </a:r>
        </a:p>
      </dgm:t>
    </dgm:pt>
    <dgm:pt modelId="{1508C0FC-C252-4F68-8D6B-8A5917858D72}" type="parTrans" cxnId="{F5AA569E-6D7C-47D6-AA09-6CE6B28A0E4A}">
      <dgm:prSet/>
      <dgm:spPr/>
      <dgm:t>
        <a:bodyPr/>
        <a:lstStyle/>
        <a:p>
          <a:endParaRPr lang="hr-HR"/>
        </a:p>
      </dgm:t>
    </dgm:pt>
    <dgm:pt modelId="{4F479E8B-2141-4A9A-8034-2DFD5A328434}" type="sibTrans" cxnId="{F5AA569E-6D7C-47D6-AA09-6CE6B28A0E4A}">
      <dgm:prSet/>
      <dgm:spPr/>
      <dgm:t>
        <a:bodyPr/>
        <a:lstStyle/>
        <a:p>
          <a:endParaRPr lang="hr-HR"/>
        </a:p>
      </dgm:t>
    </dgm:pt>
    <dgm:pt modelId="{D4693D90-D37F-4889-97F9-08AFCDF10D83}">
      <dgm:prSet/>
      <dgm:spPr>
        <a:xfrm>
          <a:off x="0" y="1062227"/>
          <a:ext cx="8153399" cy="743534"/>
        </a:xfrm>
        <a:gradFill rotWithShape="0">
          <a:gsLst>
            <a:gs pos="0">
              <a:srgbClr val="4BACC6">
                <a:hueOff val="-9933876"/>
                <a:satOff val="39811"/>
                <a:lumOff val="8628"/>
                <a:alphaOff val="0"/>
                <a:shade val="51000"/>
                <a:satMod val="130000"/>
              </a:srgbClr>
            </a:gs>
            <a:gs pos="80000">
              <a:srgbClr val="4BACC6">
                <a:hueOff val="-9933876"/>
                <a:satOff val="39811"/>
                <a:lumOff val="8628"/>
                <a:alphaOff val="0"/>
                <a:shade val="93000"/>
                <a:satMod val="130000"/>
              </a:srgbClr>
            </a:gs>
            <a:gs pos="100000">
              <a:srgbClr val="4BACC6">
                <a:hueOff val="-9933876"/>
                <a:satOff val="39811"/>
                <a:lumOff val="862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rtl="0"/>
          <a:r>
            <a:rPr lang="hr-HR" dirty="0">
              <a:solidFill>
                <a:sysClr val="window" lastClr="FFFFFF"/>
              </a:solidFill>
              <a:latin typeface="Calibri"/>
              <a:ea typeface="+mn-ea"/>
              <a:cs typeface="+mn-cs"/>
            </a:rPr>
            <a:t>Agile: agilan, brz, okretan</a:t>
          </a:r>
        </a:p>
      </dgm:t>
    </dgm:pt>
    <dgm:pt modelId="{9308B12B-4AB5-4565-8FA6-72057149A3A7}" type="parTrans" cxnId="{8800FF90-B44F-4DBA-A4C0-C91C27090333}">
      <dgm:prSet/>
      <dgm:spPr/>
      <dgm:t>
        <a:bodyPr/>
        <a:lstStyle/>
        <a:p>
          <a:endParaRPr lang="hr-HR"/>
        </a:p>
      </dgm:t>
    </dgm:pt>
    <dgm:pt modelId="{08187DEE-25CF-4021-84A8-05C33887CD8A}" type="sibTrans" cxnId="{8800FF90-B44F-4DBA-A4C0-C91C27090333}">
      <dgm:prSet/>
      <dgm:spPr/>
      <dgm:t>
        <a:bodyPr/>
        <a:lstStyle/>
        <a:p>
          <a:endParaRPr lang="hr-HR"/>
        </a:p>
      </dgm:t>
    </dgm:pt>
    <dgm:pt modelId="{D3C0A9CF-C3DC-49C4-8D74-5C428A6C7B30}" type="pres">
      <dgm:prSet presAssocID="{69304035-9B0A-41D6-A073-A7F66E777E1A}" presName="linear" presStyleCnt="0">
        <dgm:presLayoutVars>
          <dgm:animLvl val="lvl"/>
          <dgm:resizeHandles val="exact"/>
        </dgm:presLayoutVars>
      </dgm:prSet>
      <dgm:spPr/>
      <dgm:t>
        <a:bodyPr/>
        <a:lstStyle/>
        <a:p>
          <a:endParaRPr lang="en-US"/>
        </a:p>
      </dgm:t>
    </dgm:pt>
    <dgm:pt modelId="{8F81BB03-581E-426D-9AE9-35C389E83F62}" type="pres">
      <dgm:prSet presAssocID="{3E1DF380-3BE0-4E14-8B25-1BE5003023E8}" presName="parentText" presStyleLbl="node1" presStyleIdx="0" presStyleCnt="2">
        <dgm:presLayoutVars>
          <dgm:chMax val="0"/>
          <dgm:bulletEnabled val="1"/>
        </dgm:presLayoutVars>
      </dgm:prSet>
      <dgm:spPr>
        <a:prstGeom prst="roundRect">
          <a:avLst/>
        </a:prstGeom>
      </dgm:spPr>
      <dgm:t>
        <a:bodyPr/>
        <a:lstStyle/>
        <a:p>
          <a:endParaRPr lang="en-US"/>
        </a:p>
      </dgm:t>
    </dgm:pt>
    <dgm:pt modelId="{4713BFEA-8216-4706-A9A0-528BCFFA6E5C}" type="pres">
      <dgm:prSet presAssocID="{4F479E8B-2141-4A9A-8034-2DFD5A328434}" presName="spacer" presStyleCnt="0"/>
      <dgm:spPr/>
    </dgm:pt>
    <dgm:pt modelId="{7E23DFC2-27E9-47C4-812C-2CAF21FCC4BE}" type="pres">
      <dgm:prSet presAssocID="{D4693D90-D37F-4889-97F9-08AFCDF10D83}" presName="parentText" presStyleLbl="node1" presStyleIdx="1" presStyleCnt="2" custLinFactNeighborX="387">
        <dgm:presLayoutVars>
          <dgm:chMax val="0"/>
          <dgm:bulletEnabled val="1"/>
        </dgm:presLayoutVars>
      </dgm:prSet>
      <dgm:spPr>
        <a:prstGeom prst="roundRect">
          <a:avLst/>
        </a:prstGeom>
      </dgm:spPr>
      <dgm:t>
        <a:bodyPr/>
        <a:lstStyle/>
        <a:p>
          <a:endParaRPr lang="en-US"/>
        </a:p>
      </dgm:t>
    </dgm:pt>
  </dgm:ptLst>
  <dgm:cxnLst>
    <dgm:cxn modelId="{F5AA569E-6D7C-47D6-AA09-6CE6B28A0E4A}" srcId="{69304035-9B0A-41D6-A073-A7F66E777E1A}" destId="{3E1DF380-3BE0-4E14-8B25-1BE5003023E8}" srcOrd="0" destOrd="0" parTransId="{1508C0FC-C252-4F68-8D6B-8A5917858D72}" sibTransId="{4F479E8B-2141-4A9A-8034-2DFD5A328434}"/>
    <dgm:cxn modelId="{3ACD51B2-6774-074C-B65F-8BFFBDE98609}" type="presOf" srcId="{69304035-9B0A-41D6-A073-A7F66E777E1A}" destId="{D3C0A9CF-C3DC-49C4-8D74-5C428A6C7B30}" srcOrd="0" destOrd="0" presId="urn:microsoft.com/office/officeart/2005/8/layout/vList2"/>
    <dgm:cxn modelId="{A4DE058C-0DBA-AD4A-8CFC-5B835BD8C5BF}" type="presOf" srcId="{D4693D90-D37F-4889-97F9-08AFCDF10D83}" destId="{7E23DFC2-27E9-47C4-812C-2CAF21FCC4BE}" srcOrd="0" destOrd="0" presId="urn:microsoft.com/office/officeart/2005/8/layout/vList2"/>
    <dgm:cxn modelId="{8800FF90-B44F-4DBA-A4C0-C91C27090333}" srcId="{69304035-9B0A-41D6-A073-A7F66E777E1A}" destId="{D4693D90-D37F-4889-97F9-08AFCDF10D83}" srcOrd="1" destOrd="0" parTransId="{9308B12B-4AB5-4565-8FA6-72057149A3A7}" sibTransId="{08187DEE-25CF-4021-84A8-05C33887CD8A}"/>
    <dgm:cxn modelId="{8D6B015F-3C37-0A45-AAD6-FF919F9210F6}" type="presOf" srcId="{3E1DF380-3BE0-4E14-8B25-1BE5003023E8}" destId="{8F81BB03-581E-426D-9AE9-35C389E83F62}" srcOrd="0" destOrd="0" presId="urn:microsoft.com/office/officeart/2005/8/layout/vList2"/>
    <dgm:cxn modelId="{86594D7A-0CB5-CB4D-A73A-B7E1B1BF0CE4}" type="presParOf" srcId="{D3C0A9CF-C3DC-49C4-8D74-5C428A6C7B30}" destId="{8F81BB03-581E-426D-9AE9-35C389E83F62}" srcOrd="0" destOrd="0" presId="urn:microsoft.com/office/officeart/2005/8/layout/vList2"/>
    <dgm:cxn modelId="{77EB1944-34CC-174B-ABA0-962FFAF24709}" type="presParOf" srcId="{D3C0A9CF-C3DC-49C4-8D74-5C428A6C7B30}" destId="{4713BFEA-8216-4706-A9A0-528BCFFA6E5C}" srcOrd="1" destOrd="0" presId="urn:microsoft.com/office/officeart/2005/8/layout/vList2"/>
    <dgm:cxn modelId="{A15D9246-36AB-EE47-A964-D7508C8A9E25}" type="presParOf" srcId="{D3C0A9CF-C3DC-49C4-8D74-5C428A6C7B30}" destId="{7E23DFC2-27E9-47C4-812C-2CAF21FCC4BE}"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B41AAC-7382-E64C-B90C-078D59B450A7}" type="doc">
      <dgm:prSet loTypeId="urn:microsoft.com/office/officeart/2005/8/layout/bProcess2" loCatId="cycle" qsTypeId="urn:microsoft.com/office/officeart/2005/8/quickstyle/3D1" qsCatId="3D" csTypeId="urn:microsoft.com/office/officeart/2005/8/colors/accent2_3" csCatId="accent2" phldr="1"/>
      <dgm:spPr/>
      <dgm:t>
        <a:bodyPr/>
        <a:lstStyle/>
        <a:p>
          <a:endParaRPr lang="en-US"/>
        </a:p>
      </dgm:t>
    </dgm:pt>
    <dgm:pt modelId="{E5C15FB3-9098-0B4D-8175-F660EF34DDED}">
      <dgm:prSet custT="1"/>
      <dgm:spPr/>
      <dgm:t>
        <a:bodyPr/>
        <a:lstStyle/>
        <a:p>
          <a:pPr rtl="0"/>
          <a:r>
            <a:rPr lang="en-US" sz="1800" dirty="0"/>
            <a:t>12 </a:t>
          </a:r>
          <a:r>
            <a:rPr lang="en-US" sz="1800" dirty="0" err="1"/>
            <a:t>mjeseci</a:t>
          </a:r>
          <a:r>
            <a:rPr lang="en-US" sz="1800" dirty="0"/>
            <a:t> s LOGIKO CONSULTINGOM</a:t>
          </a:r>
        </a:p>
      </dgm:t>
    </dgm:pt>
    <dgm:pt modelId="{29ACA722-D918-6644-A093-938E42F7FC8C}" type="parTrans" cxnId="{046C2BD6-643E-0440-A28A-4E602B88D8F2}">
      <dgm:prSet/>
      <dgm:spPr/>
      <dgm:t>
        <a:bodyPr/>
        <a:lstStyle/>
        <a:p>
          <a:endParaRPr lang="en-US" sz="2000"/>
        </a:p>
      </dgm:t>
    </dgm:pt>
    <dgm:pt modelId="{D13C21F5-15E6-7E44-8C5D-33E2473B9394}" type="sibTrans" cxnId="{046C2BD6-643E-0440-A28A-4E602B88D8F2}">
      <dgm:prSet/>
      <dgm:spPr/>
      <dgm:t>
        <a:bodyPr/>
        <a:lstStyle/>
        <a:p>
          <a:endParaRPr lang="en-US" sz="2000"/>
        </a:p>
      </dgm:t>
    </dgm:pt>
    <dgm:pt modelId="{B71226AA-8B26-0748-ADC6-752A3DD1589E}">
      <dgm:prSet custT="1"/>
      <dgm:spPr/>
      <dgm:t>
        <a:bodyPr/>
        <a:lstStyle/>
        <a:p>
          <a:pPr rtl="0"/>
          <a:r>
            <a:rPr lang="hr-HR" sz="1800" b="1" dirty="0"/>
            <a:t>Logistika i strategija</a:t>
          </a:r>
          <a:endParaRPr lang="en-US" sz="1800" dirty="0"/>
        </a:p>
      </dgm:t>
    </dgm:pt>
    <dgm:pt modelId="{ACD884AD-73D9-9849-A886-5786ADEEAF99}" type="parTrans" cxnId="{09944B7E-6A68-4640-9FAF-29BB3281E78C}">
      <dgm:prSet/>
      <dgm:spPr/>
      <dgm:t>
        <a:bodyPr/>
        <a:lstStyle/>
        <a:p>
          <a:endParaRPr lang="en-US" sz="2000"/>
        </a:p>
      </dgm:t>
    </dgm:pt>
    <dgm:pt modelId="{8F47EE53-C21C-3F4A-8954-50A8EF42AC86}" type="sibTrans" cxnId="{09944B7E-6A68-4640-9FAF-29BB3281E78C}">
      <dgm:prSet/>
      <dgm:spPr/>
      <dgm:t>
        <a:bodyPr/>
        <a:lstStyle/>
        <a:p>
          <a:endParaRPr lang="en-US" sz="2000"/>
        </a:p>
      </dgm:t>
    </dgm:pt>
    <dgm:pt modelId="{4145CBBE-A9C4-434E-B532-7BDAAA90B81E}">
      <dgm:prSet custT="1"/>
      <dgm:spPr/>
      <dgm:t>
        <a:bodyPr/>
        <a:lstStyle/>
        <a:p>
          <a:pPr rtl="0"/>
          <a:r>
            <a:rPr lang="en-US" sz="1800" dirty="0" err="1"/>
            <a:t>Što</a:t>
          </a:r>
          <a:r>
            <a:rPr lang="en-US" sz="1800" dirty="0"/>
            <a:t> </a:t>
          </a:r>
          <a:r>
            <a:rPr lang="en-US" sz="1800" dirty="0" err="1"/>
            <a:t>dalje</a:t>
          </a:r>
          <a:r>
            <a:rPr lang="en-US" sz="1800" dirty="0"/>
            <a:t>?</a:t>
          </a:r>
        </a:p>
      </dgm:t>
    </dgm:pt>
    <dgm:pt modelId="{C9E94935-ECF1-B24A-84CA-17F342F6CCE4}" type="parTrans" cxnId="{44270489-6B5C-184A-B553-684698210E70}">
      <dgm:prSet/>
      <dgm:spPr/>
      <dgm:t>
        <a:bodyPr/>
        <a:lstStyle/>
        <a:p>
          <a:endParaRPr lang="en-US" sz="2000"/>
        </a:p>
      </dgm:t>
    </dgm:pt>
    <dgm:pt modelId="{1D76C046-48E5-1A4F-8064-8FDC2CC8868B}" type="sibTrans" cxnId="{44270489-6B5C-184A-B553-684698210E70}">
      <dgm:prSet/>
      <dgm:spPr/>
      <dgm:t>
        <a:bodyPr/>
        <a:lstStyle/>
        <a:p>
          <a:endParaRPr lang="en-US" sz="2000"/>
        </a:p>
      </dgm:t>
    </dgm:pt>
    <dgm:pt modelId="{5F8C1019-6F8C-CE47-BCE6-CFD0ECBC38F2}">
      <dgm:prSet custT="1"/>
      <dgm:spPr>
        <a:solidFill>
          <a:srgbClr val="0070C0"/>
        </a:solidFill>
      </dgm:spPr>
      <dgm:t>
        <a:bodyPr/>
        <a:lstStyle/>
        <a:p>
          <a:r>
            <a:rPr lang="hr-HR" sz="1800" dirty="0"/>
            <a:t>Stručnjaci za prognoze</a:t>
          </a:r>
        </a:p>
      </dgm:t>
    </dgm:pt>
    <dgm:pt modelId="{6B5E6971-3C2E-2E4C-8D54-B6A0C95D220A}" type="parTrans" cxnId="{D6C46710-7FD7-8C4A-80F5-448E22D7CA39}">
      <dgm:prSet/>
      <dgm:spPr/>
      <dgm:t>
        <a:bodyPr/>
        <a:lstStyle/>
        <a:p>
          <a:endParaRPr lang="en-US"/>
        </a:p>
      </dgm:t>
    </dgm:pt>
    <dgm:pt modelId="{00F13CEB-B2EA-0941-B3B1-B73F9A044B5E}" type="sibTrans" cxnId="{D6C46710-7FD7-8C4A-80F5-448E22D7CA39}">
      <dgm:prSet/>
      <dgm:spPr/>
      <dgm:t>
        <a:bodyPr/>
        <a:lstStyle/>
        <a:p>
          <a:endParaRPr lang="en-US"/>
        </a:p>
      </dgm:t>
    </dgm:pt>
    <dgm:pt modelId="{03977307-0596-434E-945D-BD61387F5023}">
      <dgm:prSet/>
      <dgm:spPr/>
      <dgm:t>
        <a:bodyPr/>
        <a:lstStyle/>
        <a:p>
          <a:r>
            <a:rPr lang="hr-HR" dirty="0"/>
            <a:t>Rast prihoda vs. Cash-flow</a:t>
          </a:r>
        </a:p>
      </dgm:t>
    </dgm:pt>
    <dgm:pt modelId="{77D70BD4-138C-3140-B26F-E9A63A0DA6F0}" type="parTrans" cxnId="{2C3D3A19-810A-AF40-9BC2-5FC241F8930B}">
      <dgm:prSet/>
      <dgm:spPr/>
      <dgm:t>
        <a:bodyPr/>
        <a:lstStyle/>
        <a:p>
          <a:endParaRPr lang="en-US"/>
        </a:p>
      </dgm:t>
    </dgm:pt>
    <dgm:pt modelId="{82736997-9150-2440-8FC1-D7559494DFDA}" type="sibTrans" cxnId="{2C3D3A19-810A-AF40-9BC2-5FC241F8930B}">
      <dgm:prSet/>
      <dgm:spPr/>
      <dgm:t>
        <a:bodyPr/>
        <a:lstStyle/>
        <a:p>
          <a:endParaRPr lang="en-US"/>
        </a:p>
      </dgm:t>
    </dgm:pt>
    <dgm:pt modelId="{3AA28E26-FA5E-194F-A5F6-D7908D6A2BC8}">
      <dgm:prSet custT="1"/>
      <dgm:spPr/>
      <dgm:t>
        <a:bodyPr/>
        <a:lstStyle/>
        <a:p>
          <a:r>
            <a:rPr lang="hr-HR" sz="1600" dirty="0"/>
            <a:t>Rast vs. troškovi i kako logistika može pomoći?</a:t>
          </a:r>
        </a:p>
      </dgm:t>
    </dgm:pt>
    <dgm:pt modelId="{5F3571F3-C1C7-174D-A0B5-0C0A69186E2F}" type="parTrans" cxnId="{27D4779B-ED83-EA4C-822B-9A4CA9ECBAB6}">
      <dgm:prSet/>
      <dgm:spPr/>
      <dgm:t>
        <a:bodyPr/>
        <a:lstStyle/>
        <a:p>
          <a:endParaRPr lang="en-US"/>
        </a:p>
      </dgm:t>
    </dgm:pt>
    <dgm:pt modelId="{9CFEDB15-37CB-624F-8D3E-9185CACED104}" type="sibTrans" cxnId="{27D4779B-ED83-EA4C-822B-9A4CA9ECBAB6}">
      <dgm:prSet/>
      <dgm:spPr/>
      <dgm:t>
        <a:bodyPr/>
        <a:lstStyle/>
        <a:p>
          <a:endParaRPr lang="en-US"/>
        </a:p>
      </dgm:t>
    </dgm:pt>
    <dgm:pt modelId="{8DB4FCE9-EBEF-424E-A9DD-8B09010B3EDE}" type="pres">
      <dgm:prSet presAssocID="{32B41AAC-7382-E64C-B90C-078D59B450A7}" presName="diagram" presStyleCnt="0">
        <dgm:presLayoutVars>
          <dgm:dir/>
          <dgm:resizeHandles/>
        </dgm:presLayoutVars>
      </dgm:prSet>
      <dgm:spPr/>
      <dgm:t>
        <a:bodyPr/>
        <a:lstStyle/>
        <a:p>
          <a:endParaRPr lang="en-US"/>
        </a:p>
      </dgm:t>
    </dgm:pt>
    <dgm:pt modelId="{4A4B7564-E9F9-B748-82BF-644BFE911BB6}" type="pres">
      <dgm:prSet presAssocID="{E5C15FB3-9098-0B4D-8175-F660EF34DDED}" presName="firstNode" presStyleLbl="node1" presStyleIdx="0" presStyleCnt="6">
        <dgm:presLayoutVars>
          <dgm:bulletEnabled val="1"/>
        </dgm:presLayoutVars>
      </dgm:prSet>
      <dgm:spPr/>
      <dgm:t>
        <a:bodyPr/>
        <a:lstStyle/>
        <a:p>
          <a:endParaRPr lang="en-US"/>
        </a:p>
      </dgm:t>
    </dgm:pt>
    <dgm:pt modelId="{60F96B83-5319-8443-8E74-DCBDD1FCC590}" type="pres">
      <dgm:prSet presAssocID="{D13C21F5-15E6-7E44-8C5D-33E2473B9394}" presName="sibTrans" presStyleLbl="sibTrans2D1" presStyleIdx="0" presStyleCnt="5"/>
      <dgm:spPr/>
      <dgm:t>
        <a:bodyPr/>
        <a:lstStyle/>
        <a:p>
          <a:endParaRPr lang="en-US"/>
        </a:p>
      </dgm:t>
    </dgm:pt>
    <dgm:pt modelId="{89904D76-883C-A342-9429-BAB5EFE2DB1A}" type="pres">
      <dgm:prSet presAssocID="{B71226AA-8B26-0748-ADC6-752A3DD1589E}" presName="middleNode" presStyleCnt="0"/>
      <dgm:spPr/>
    </dgm:pt>
    <dgm:pt modelId="{777BABB0-5EE5-1441-AE23-F46C5ED6FBA9}" type="pres">
      <dgm:prSet presAssocID="{B71226AA-8B26-0748-ADC6-752A3DD1589E}" presName="padding" presStyleLbl="node1" presStyleIdx="0" presStyleCnt="6"/>
      <dgm:spPr/>
    </dgm:pt>
    <dgm:pt modelId="{E691B030-D215-1148-AEF5-5F551DA01770}" type="pres">
      <dgm:prSet presAssocID="{B71226AA-8B26-0748-ADC6-752A3DD1589E}" presName="shape" presStyleLbl="node1" presStyleIdx="1" presStyleCnt="6">
        <dgm:presLayoutVars>
          <dgm:bulletEnabled val="1"/>
        </dgm:presLayoutVars>
      </dgm:prSet>
      <dgm:spPr/>
      <dgm:t>
        <a:bodyPr/>
        <a:lstStyle/>
        <a:p>
          <a:endParaRPr lang="en-US"/>
        </a:p>
      </dgm:t>
    </dgm:pt>
    <dgm:pt modelId="{EFF057EB-9D54-994B-AEC8-22D7C0408104}" type="pres">
      <dgm:prSet presAssocID="{8F47EE53-C21C-3F4A-8954-50A8EF42AC86}" presName="sibTrans" presStyleLbl="sibTrans2D1" presStyleIdx="1" presStyleCnt="5"/>
      <dgm:spPr/>
      <dgm:t>
        <a:bodyPr/>
        <a:lstStyle/>
        <a:p>
          <a:endParaRPr lang="en-US"/>
        </a:p>
      </dgm:t>
    </dgm:pt>
    <dgm:pt modelId="{3C9FEF33-DB59-3D40-A136-7FA2BF8EB77A}" type="pres">
      <dgm:prSet presAssocID="{5F8C1019-6F8C-CE47-BCE6-CFD0ECBC38F2}" presName="middleNode" presStyleCnt="0"/>
      <dgm:spPr/>
    </dgm:pt>
    <dgm:pt modelId="{E097058C-824B-C541-881D-08D3831BBD61}" type="pres">
      <dgm:prSet presAssocID="{5F8C1019-6F8C-CE47-BCE6-CFD0ECBC38F2}" presName="padding" presStyleLbl="node1" presStyleIdx="1" presStyleCnt="6"/>
      <dgm:spPr/>
    </dgm:pt>
    <dgm:pt modelId="{3A066D6A-7981-7D43-9048-AD3B230A9CAE}" type="pres">
      <dgm:prSet presAssocID="{5F8C1019-6F8C-CE47-BCE6-CFD0ECBC38F2}" presName="shape" presStyleLbl="node1" presStyleIdx="2" presStyleCnt="6" custScaleX="116464">
        <dgm:presLayoutVars>
          <dgm:bulletEnabled val="1"/>
        </dgm:presLayoutVars>
      </dgm:prSet>
      <dgm:spPr/>
      <dgm:t>
        <a:bodyPr/>
        <a:lstStyle/>
        <a:p>
          <a:endParaRPr lang="en-US"/>
        </a:p>
      </dgm:t>
    </dgm:pt>
    <dgm:pt modelId="{5A3640BF-0D69-8845-8A76-FF8AEFD775F7}" type="pres">
      <dgm:prSet presAssocID="{00F13CEB-B2EA-0941-B3B1-B73F9A044B5E}" presName="sibTrans" presStyleLbl="sibTrans2D1" presStyleIdx="2" presStyleCnt="5"/>
      <dgm:spPr/>
      <dgm:t>
        <a:bodyPr/>
        <a:lstStyle/>
        <a:p>
          <a:endParaRPr lang="en-US"/>
        </a:p>
      </dgm:t>
    </dgm:pt>
    <dgm:pt modelId="{321453E9-53E1-174F-B83D-61E157C737F1}" type="pres">
      <dgm:prSet presAssocID="{3AA28E26-FA5E-194F-A5F6-D7908D6A2BC8}" presName="middleNode" presStyleCnt="0"/>
      <dgm:spPr/>
    </dgm:pt>
    <dgm:pt modelId="{A94A7DDF-AA42-4B47-8BD4-1D6D53BB5313}" type="pres">
      <dgm:prSet presAssocID="{3AA28E26-FA5E-194F-A5F6-D7908D6A2BC8}" presName="padding" presStyleLbl="node1" presStyleIdx="2" presStyleCnt="6"/>
      <dgm:spPr/>
    </dgm:pt>
    <dgm:pt modelId="{D7014356-885B-7346-BB67-AC06880B7925}" type="pres">
      <dgm:prSet presAssocID="{3AA28E26-FA5E-194F-A5F6-D7908D6A2BC8}" presName="shape" presStyleLbl="node1" presStyleIdx="3" presStyleCnt="6" custScaleX="119089">
        <dgm:presLayoutVars>
          <dgm:bulletEnabled val="1"/>
        </dgm:presLayoutVars>
      </dgm:prSet>
      <dgm:spPr/>
      <dgm:t>
        <a:bodyPr/>
        <a:lstStyle/>
        <a:p>
          <a:endParaRPr lang="en-US"/>
        </a:p>
      </dgm:t>
    </dgm:pt>
    <dgm:pt modelId="{FD64C33A-6E1D-AC4E-9A60-755E6A2FB7D0}" type="pres">
      <dgm:prSet presAssocID="{9CFEDB15-37CB-624F-8D3E-9185CACED104}" presName="sibTrans" presStyleLbl="sibTrans2D1" presStyleIdx="3" presStyleCnt="5"/>
      <dgm:spPr/>
      <dgm:t>
        <a:bodyPr/>
        <a:lstStyle/>
        <a:p>
          <a:endParaRPr lang="en-US"/>
        </a:p>
      </dgm:t>
    </dgm:pt>
    <dgm:pt modelId="{7C39483D-A1F0-6448-B9A0-504492EB4C6E}" type="pres">
      <dgm:prSet presAssocID="{03977307-0596-434E-945D-BD61387F5023}" presName="middleNode" presStyleCnt="0"/>
      <dgm:spPr/>
    </dgm:pt>
    <dgm:pt modelId="{D6AB9DD6-EC15-B948-9B0F-8AD36135177C}" type="pres">
      <dgm:prSet presAssocID="{03977307-0596-434E-945D-BD61387F5023}" presName="padding" presStyleLbl="node1" presStyleIdx="3" presStyleCnt="6"/>
      <dgm:spPr/>
    </dgm:pt>
    <dgm:pt modelId="{A07D638B-7780-B944-8FB0-676249BFBCCD}" type="pres">
      <dgm:prSet presAssocID="{03977307-0596-434E-945D-BD61387F5023}" presName="shape" presStyleLbl="node1" presStyleIdx="4" presStyleCnt="6">
        <dgm:presLayoutVars>
          <dgm:bulletEnabled val="1"/>
        </dgm:presLayoutVars>
      </dgm:prSet>
      <dgm:spPr/>
      <dgm:t>
        <a:bodyPr/>
        <a:lstStyle/>
        <a:p>
          <a:endParaRPr lang="en-US"/>
        </a:p>
      </dgm:t>
    </dgm:pt>
    <dgm:pt modelId="{EEED91BC-0A2A-B14C-AB3B-3B22578CE4D6}" type="pres">
      <dgm:prSet presAssocID="{82736997-9150-2440-8FC1-D7559494DFDA}" presName="sibTrans" presStyleLbl="sibTrans2D1" presStyleIdx="4" presStyleCnt="5"/>
      <dgm:spPr/>
      <dgm:t>
        <a:bodyPr/>
        <a:lstStyle/>
        <a:p>
          <a:endParaRPr lang="en-US"/>
        </a:p>
      </dgm:t>
    </dgm:pt>
    <dgm:pt modelId="{B61238E4-F605-6748-A558-4012FB42FB7A}" type="pres">
      <dgm:prSet presAssocID="{4145CBBE-A9C4-434E-B532-7BDAAA90B81E}" presName="lastNode" presStyleLbl="node1" presStyleIdx="5" presStyleCnt="6">
        <dgm:presLayoutVars>
          <dgm:bulletEnabled val="1"/>
        </dgm:presLayoutVars>
      </dgm:prSet>
      <dgm:spPr/>
      <dgm:t>
        <a:bodyPr/>
        <a:lstStyle/>
        <a:p>
          <a:endParaRPr lang="en-US"/>
        </a:p>
      </dgm:t>
    </dgm:pt>
  </dgm:ptLst>
  <dgm:cxnLst>
    <dgm:cxn modelId="{D6C46710-7FD7-8C4A-80F5-448E22D7CA39}" srcId="{32B41AAC-7382-E64C-B90C-078D59B450A7}" destId="{5F8C1019-6F8C-CE47-BCE6-CFD0ECBC38F2}" srcOrd="2" destOrd="0" parTransId="{6B5E6971-3C2E-2E4C-8D54-B6A0C95D220A}" sibTransId="{00F13CEB-B2EA-0941-B3B1-B73F9A044B5E}"/>
    <dgm:cxn modelId="{CDC562EA-F42B-ED4E-BD3B-AA04FE7C1905}" type="presOf" srcId="{32B41AAC-7382-E64C-B90C-078D59B450A7}" destId="{8DB4FCE9-EBEF-424E-A9DD-8B09010B3EDE}" srcOrd="0" destOrd="0" presId="urn:microsoft.com/office/officeart/2005/8/layout/bProcess2"/>
    <dgm:cxn modelId="{DDDAF690-9511-1348-826F-0FCC00A94EF6}" type="presOf" srcId="{9CFEDB15-37CB-624F-8D3E-9185CACED104}" destId="{FD64C33A-6E1D-AC4E-9A60-755E6A2FB7D0}" srcOrd="0" destOrd="0" presId="urn:microsoft.com/office/officeart/2005/8/layout/bProcess2"/>
    <dgm:cxn modelId="{F941C2C1-1D6F-F344-9E6F-F6487F477A3F}" type="presOf" srcId="{D13C21F5-15E6-7E44-8C5D-33E2473B9394}" destId="{60F96B83-5319-8443-8E74-DCBDD1FCC590}" srcOrd="0" destOrd="0" presId="urn:microsoft.com/office/officeart/2005/8/layout/bProcess2"/>
    <dgm:cxn modelId="{C64478E4-A70F-DF40-AC31-F25592F62889}" type="presOf" srcId="{4145CBBE-A9C4-434E-B532-7BDAAA90B81E}" destId="{B61238E4-F605-6748-A558-4012FB42FB7A}" srcOrd="0" destOrd="0" presId="urn:microsoft.com/office/officeart/2005/8/layout/bProcess2"/>
    <dgm:cxn modelId="{046C2BD6-643E-0440-A28A-4E602B88D8F2}" srcId="{32B41AAC-7382-E64C-B90C-078D59B450A7}" destId="{E5C15FB3-9098-0B4D-8175-F660EF34DDED}" srcOrd="0" destOrd="0" parTransId="{29ACA722-D918-6644-A093-938E42F7FC8C}" sibTransId="{D13C21F5-15E6-7E44-8C5D-33E2473B9394}"/>
    <dgm:cxn modelId="{950E5F33-F5A7-2F46-8E29-8986A83338EA}" type="presOf" srcId="{8F47EE53-C21C-3F4A-8954-50A8EF42AC86}" destId="{EFF057EB-9D54-994B-AEC8-22D7C0408104}" srcOrd="0" destOrd="0" presId="urn:microsoft.com/office/officeart/2005/8/layout/bProcess2"/>
    <dgm:cxn modelId="{2C3D3A19-810A-AF40-9BC2-5FC241F8930B}" srcId="{32B41AAC-7382-E64C-B90C-078D59B450A7}" destId="{03977307-0596-434E-945D-BD61387F5023}" srcOrd="4" destOrd="0" parTransId="{77D70BD4-138C-3140-B26F-E9A63A0DA6F0}" sibTransId="{82736997-9150-2440-8FC1-D7559494DFDA}"/>
    <dgm:cxn modelId="{143D2305-79BC-A646-B2D8-EA786B5987DC}" type="presOf" srcId="{03977307-0596-434E-945D-BD61387F5023}" destId="{A07D638B-7780-B944-8FB0-676249BFBCCD}" srcOrd="0" destOrd="0" presId="urn:microsoft.com/office/officeart/2005/8/layout/bProcess2"/>
    <dgm:cxn modelId="{A8450394-B750-9E4A-B8B4-BBE2F0F0E9FE}" type="presOf" srcId="{E5C15FB3-9098-0B4D-8175-F660EF34DDED}" destId="{4A4B7564-E9F9-B748-82BF-644BFE911BB6}" srcOrd="0" destOrd="0" presId="urn:microsoft.com/office/officeart/2005/8/layout/bProcess2"/>
    <dgm:cxn modelId="{09944B7E-6A68-4640-9FAF-29BB3281E78C}" srcId="{32B41AAC-7382-E64C-B90C-078D59B450A7}" destId="{B71226AA-8B26-0748-ADC6-752A3DD1589E}" srcOrd="1" destOrd="0" parTransId="{ACD884AD-73D9-9849-A886-5786ADEEAF99}" sibTransId="{8F47EE53-C21C-3F4A-8954-50A8EF42AC86}"/>
    <dgm:cxn modelId="{27D4779B-ED83-EA4C-822B-9A4CA9ECBAB6}" srcId="{32B41AAC-7382-E64C-B90C-078D59B450A7}" destId="{3AA28E26-FA5E-194F-A5F6-D7908D6A2BC8}" srcOrd="3" destOrd="0" parTransId="{5F3571F3-C1C7-174D-A0B5-0C0A69186E2F}" sibTransId="{9CFEDB15-37CB-624F-8D3E-9185CACED104}"/>
    <dgm:cxn modelId="{5594DC24-6A22-AA46-9E39-9859C9170131}" type="presOf" srcId="{3AA28E26-FA5E-194F-A5F6-D7908D6A2BC8}" destId="{D7014356-885B-7346-BB67-AC06880B7925}" srcOrd="0" destOrd="0" presId="urn:microsoft.com/office/officeart/2005/8/layout/bProcess2"/>
    <dgm:cxn modelId="{CD185BF5-0FFB-4747-8E9D-B38FD284C210}" type="presOf" srcId="{00F13CEB-B2EA-0941-B3B1-B73F9A044B5E}" destId="{5A3640BF-0D69-8845-8A76-FF8AEFD775F7}" srcOrd="0" destOrd="0" presId="urn:microsoft.com/office/officeart/2005/8/layout/bProcess2"/>
    <dgm:cxn modelId="{7A3341C6-DBED-BF44-A19D-12CEA7EB469C}" type="presOf" srcId="{B71226AA-8B26-0748-ADC6-752A3DD1589E}" destId="{E691B030-D215-1148-AEF5-5F551DA01770}" srcOrd="0" destOrd="0" presId="urn:microsoft.com/office/officeart/2005/8/layout/bProcess2"/>
    <dgm:cxn modelId="{96BD3AFC-044C-CA4D-BED3-42C24FE9A384}" type="presOf" srcId="{5F8C1019-6F8C-CE47-BCE6-CFD0ECBC38F2}" destId="{3A066D6A-7981-7D43-9048-AD3B230A9CAE}" srcOrd="0" destOrd="0" presId="urn:microsoft.com/office/officeart/2005/8/layout/bProcess2"/>
    <dgm:cxn modelId="{EFF60D02-6FC2-1041-93B3-4997B7FBB4B0}" type="presOf" srcId="{82736997-9150-2440-8FC1-D7559494DFDA}" destId="{EEED91BC-0A2A-B14C-AB3B-3B22578CE4D6}" srcOrd="0" destOrd="0" presId="urn:microsoft.com/office/officeart/2005/8/layout/bProcess2"/>
    <dgm:cxn modelId="{44270489-6B5C-184A-B553-684698210E70}" srcId="{32B41AAC-7382-E64C-B90C-078D59B450A7}" destId="{4145CBBE-A9C4-434E-B532-7BDAAA90B81E}" srcOrd="5" destOrd="0" parTransId="{C9E94935-ECF1-B24A-84CA-17F342F6CCE4}" sibTransId="{1D76C046-48E5-1A4F-8064-8FDC2CC8868B}"/>
    <dgm:cxn modelId="{0C336C2C-BCD6-A947-9AC4-C18D43101CE6}" type="presParOf" srcId="{8DB4FCE9-EBEF-424E-A9DD-8B09010B3EDE}" destId="{4A4B7564-E9F9-B748-82BF-644BFE911BB6}" srcOrd="0" destOrd="0" presId="urn:microsoft.com/office/officeart/2005/8/layout/bProcess2"/>
    <dgm:cxn modelId="{8069D9DD-8BA7-3449-B289-8CD330D7D678}" type="presParOf" srcId="{8DB4FCE9-EBEF-424E-A9DD-8B09010B3EDE}" destId="{60F96B83-5319-8443-8E74-DCBDD1FCC590}" srcOrd="1" destOrd="0" presId="urn:microsoft.com/office/officeart/2005/8/layout/bProcess2"/>
    <dgm:cxn modelId="{65FFABA7-3418-9E42-955C-14CC88467D00}" type="presParOf" srcId="{8DB4FCE9-EBEF-424E-A9DD-8B09010B3EDE}" destId="{89904D76-883C-A342-9429-BAB5EFE2DB1A}" srcOrd="2" destOrd="0" presId="urn:microsoft.com/office/officeart/2005/8/layout/bProcess2"/>
    <dgm:cxn modelId="{62BD48C4-3D5D-EB4B-BA05-7D31F2106CBB}" type="presParOf" srcId="{89904D76-883C-A342-9429-BAB5EFE2DB1A}" destId="{777BABB0-5EE5-1441-AE23-F46C5ED6FBA9}" srcOrd="0" destOrd="0" presId="urn:microsoft.com/office/officeart/2005/8/layout/bProcess2"/>
    <dgm:cxn modelId="{00670401-E66F-334D-BC75-DA89CC21EF65}" type="presParOf" srcId="{89904D76-883C-A342-9429-BAB5EFE2DB1A}" destId="{E691B030-D215-1148-AEF5-5F551DA01770}" srcOrd="1" destOrd="0" presId="urn:microsoft.com/office/officeart/2005/8/layout/bProcess2"/>
    <dgm:cxn modelId="{52E5B7DD-6C28-D746-BD8E-339CFDD306CD}" type="presParOf" srcId="{8DB4FCE9-EBEF-424E-A9DD-8B09010B3EDE}" destId="{EFF057EB-9D54-994B-AEC8-22D7C0408104}" srcOrd="3" destOrd="0" presId="urn:microsoft.com/office/officeart/2005/8/layout/bProcess2"/>
    <dgm:cxn modelId="{C0DDA199-2A15-DB43-8178-6D5578A9EA23}" type="presParOf" srcId="{8DB4FCE9-EBEF-424E-A9DD-8B09010B3EDE}" destId="{3C9FEF33-DB59-3D40-A136-7FA2BF8EB77A}" srcOrd="4" destOrd="0" presId="urn:microsoft.com/office/officeart/2005/8/layout/bProcess2"/>
    <dgm:cxn modelId="{0CDC11AA-71AA-F648-A20E-A4B7ACE89B80}" type="presParOf" srcId="{3C9FEF33-DB59-3D40-A136-7FA2BF8EB77A}" destId="{E097058C-824B-C541-881D-08D3831BBD61}" srcOrd="0" destOrd="0" presId="urn:microsoft.com/office/officeart/2005/8/layout/bProcess2"/>
    <dgm:cxn modelId="{9ED993EF-1315-284C-8260-AB059A1318FE}" type="presParOf" srcId="{3C9FEF33-DB59-3D40-A136-7FA2BF8EB77A}" destId="{3A066D6A-7981-7D43-9048-AD3B230A9CAE}" srcOrd="1" destOrd="0" presId="urn:microsoft.com/office/officeart/2005/8/layout/bProcess2"/>
    <dgm:cxn modelId="{274CCA4A-0FB6-D747-BB9E-F07B2A797BB9}" type="presParOf" srcId="{8DB4FCE9-EBEF-424E-A9DD-8B09010B3EDE}" destId="{5A3640BF-0D69-8845-8A76-FF8AEFD775F7}" srcOrd="5" destOrd="0" presId="urn:microsoft.com/office/officeart/2005/8/layout/bProcess2"/>
    <dgm:cxn modelId="{3714ACD0-1CCD-AA41-92E0-D4D63546BA4F}" type="presParOf" srcId="{8DB4FCE9-EBEF-424E-A9DD-8B09010B3EDE}" destId="{321453E9-53E1-174F-B83D-61E157C737F1}" srcOrd="6" destOrd="0" presId="urn:microsoft.com/office/officeart/2005/8/layout/bProcess2"/>
    <dgm:cxn modelId="{73886AAE-72CE-0F49-B535-0E8270D20074}" type="presParOf" srcId="{321453E9-53E1-174F-B83D-61E157C737F1}" destId="{A94A7DDF-AA42-4B47-8BD4-1D6D53BB5313}" srcOrd="0" destOrd="0" presId="urn:microsoft.com/office/officeart/2005/8/layout/bProcess2"/>
    <dgm:cxn modelId="{A4A8AFF8-A334-2647-9437-C04416248459}" type="presParOf" srcId="{321453E9-53E1-174F-B83D-61E157C737F1}" destId="{D7014356-885B-7346-BB67-AC06880B7925}" srcOrd="1" destOrd="0" presId="urn:microsoft.com/office/officeart/2005/8/layout/bProcess2"/>
    <dgm:cxn modelId="{9E5BEBEE-2170-2841-B8AD-18F358C0509B}" type="presParOf" srcId="{8DB4FCE9-EBEF-424E-A9DD-8B09010B3EDE}" destId="{FD64C33A-6E1D-AC4E-9A60-755E6A2FB7D0}" srcOrd="7" destOrd="0" presId="urn:microsoft.com/office/officeart/2005/8/layout/bProcess2"/>
    <dgm:cxn modelId="{6A5BCFB2-3CAE-CF40-BE8F-A9453185ED18}" type="presParOf" srcId="{8DB4FCE9-EBEF-424E-A9DD-8B09010B3EDE}" destId="{7C39483D-A1F0-6448-B9A0-504492EB4C6E}" srcOrd="8" destOrd="0" presId="urn:microsoft.com/office/officeart/2005/8/layout/bProcess2"/>
    <dgm:cxn modelId="{0CF7F089-A94E-FB48-8DC4-B45E981A861F}" type="presParOf" srcId="{7C39483D-A1F0-6448-B9A0-504492EB4C6E}" destId="{D6AB9DD6-EC15-B948-9B0F-8AD36135177C}" srcOrd="0" destOrd="0" presId="urn:microsoft.com/office/officeart/2005/8/layout/bProcess2"/>
    <dgm:cxn modelId="{04935747-515E-D941-BD67-77BA72D14D3D}" type="presParOf" srcId="{7C39483D-A1F0-6448-B9A0-504492EB4C6E}" destId="{A07D638B-7780-B944-8FB0-676249BFBCCD}" srcOrd="1" destOrd="0" presId="urn:microsoft.com/office/officeart/2005/8/layout/bProcess2"/>
    <dgm:cxn modelId="{93839B49-7E0B-F145-A1A9-71A13EEE0204}" type="presParOf" srcId="{8DB4FCE9-EBEF-424E-A9DD-8B09010B3EDE}" destId="{EEED91BC-0A2A-B14C-AB3B-3B22578CE4D6}" srcOrd="9" destOrd="0" presId="urn:microsoft.com/office/officeart/2005/8/layout/bProcess2"/>
    <dgm:cxn modelId="{864CFC84-E009-DC49-9C65-A63A533351EC}" type="presParOf" srcId="{8DB4FCE9-EBEF-424E-A9DD-8B09010B3EDE}" destId="{B61238E4-F605-6748-A558-4012FB42FB7A}"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993640-7D68-4BBF-AB14-4A900623BB1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hr-HR"/>
        </a:p>
      </dgm:t>
    </dgm:pt>
    <dgm:pt modelId="{19B41549-A635-41DD-ACC4-010F05F9D91C}">
      <dgm:prSet/>
      <dgm:spPr/>
      <dgm:t>
        <a:bodyPr/>
        <a:lstStyle/>
        <a:p>
          <a:pPr rtl="0"/>
          <a:r>
            <a:rPr lang="hr-HR" dirty="0"/>
            <a:t>Dekompozicija</a:t>
          </a:r>
        </a:p>
      </dgm:t>
    </dgm:pt>
    <dgm:pt modelId="{DAE60177-172E-4003-B9FA-4D93D161D282}" type="parTrans" cxnId="{8E057060-A136-4DD3-921E-682EE199B662}">
      <dgm:prSet/>
      <dgm:spPr/>
      <dgm:t>
        <a:bodyPr/>
        <a:lstStyle/>
        <a:p>
          <a:endParaRPr lang="hr-HR"/>
        </a:p>
      </dgm:t>
    </dgm:pt>
    <dgm:pt modelId="{0DEDEBA0-14BB-474F-8D86-2962B0EA7255}" type="sibTrans" cxnId="{8E057060-A136-4DD3-921E-682EE199B662}">
      <dgm:prSet/>
      <dgm:spPr/>
      <dgm:t>
        <a:bodyPr/>
        <a:lstStyle/>
        <a:p>
          <a:endParaRPr lang="hr-HR"/>
        </a:p>
      </dgm:t>
    </dgm:pt>
    <dgm:pt modelId="{37B0E0BD-33C8-41EF-ABC2-5894E2CF3E68}">
      <dgm:prSet/>
      <dgm:spPr/>
      <dgm:t>
        <a:bodyPr/>
        <a:lstStyle/>
        <a:p>
          <a:pPr rtl="0"/>
          <a:r>
            <a:rPr lang="vi-VN" dirty="0"/>
            <a:t>Sezonski ciklus</a:t>
          </a:r>
          <a:endParaRPr lang="hr-HR" dirty="0"/>
        </a:p>
      </dgm:t>
    </dgm:pt>
    <dgm:pt modelId="{577C8EB5-177B-46C6-9D9C-A71188F83AD2}" type="parTrans" cxnId="{7A1827CE-EFE6-4BFD-BED2-39B862793C2A}">
      <dgm:prSet/>
      <dgm:spPr/>
      <dgm:t>
        <a:bodyPr/>
        <a:lstStyle/>
        <a:p>
          <a:endParaRPr lang="hr-HR"/>
        </a:p>
      </dgm:t>
    </dgm:pt>
    <dgm:pt modelId="{55B68B2B-258D-43EB-9C7A-AFECFEA961E0}" type="sibTrans" cxnId="{7A1827CE-EFE6-4BFD-BED2-39B862793C2A}">
      <dgm:prSet/>
      <dgm:spPr/>
      <dgm:t>
        <a:bodyPr/>
        <a:lstStyle/>
        <a:p>
          <a:endParaRPr lang="hr-HR"/>
        </a:p>
      </dgm:t>
    </dgm:pt>
    <dgm:pt modelId="{9B87A709-999C-4117-ABDA-7AE0E28CEC24}">
      <dgm:prSet/>
      <dgm:spPr/>
      <dgm:t>
        <a:bodyPr/>
        <a:lstStyle/>
        <a:p>
          <a:pPr rtl="0"/>
          <a:r>
            <a:rPr lang="vi-VN" dirty="0"/>
            <a:t>Trend model</a:t>
          </a:r>
          <a:endParaRPr lang="hr-HR" dirty="0"/>
        </a:p>
      </dgm:t>
    </dgm:pt>
    <dgm:pt modelId="{92EB7270-4D86-490B-8B45-CEF15383E1EF}" type="parTrans" cxnId="{E278B193-BC18-4CDF-82EA-076CE39F7F9F}">
      <dgm:prSet/>
      <dgm:spPr/>
      <dgm:t>
        <a:bodyPr/>
        <a:lstStyle/>
        <a:p>
          <a:endParaRPr lang="hr-HR"/>
        </a:p>
      </dgm:t>
    </dgm:pt>
    <dgm:pt modelId="{D5DCD41E-5D43-4B71-BEC7-C8E21023B535}" type="sibTrans" cxnId="{E278B193-BC18-4CDF-82EA-076CE39F7F9F}">
      <dgm:prSet/>
      <dgm:spPr/>
      <dgm:t>
        <a:bodyPr/>
        <a:lstStyle/>
        <a:p>
          <a:endParaRPr lang="hr-HR"/>
        </a:p>
      </dgm:t>
    </dgm:pt>
    <dgm:pt modelId="{BB346059-26BA-4AB6-A314-C15A9F9A4916}">
      <dgm:prSet/>
      <dgm:spPr/>
      <dgm:t>
        <a:bodyPr/>
        <a:lstStyle/>
        <a:p>
          <a:pPr rtl="0"/>
          <a:r>
            <a:rPr lang="vi-VN" dirty="0"/>
            <a:t>Srednje vrijednosti</a:t>
          </a:r>
          <a:endParaRPr lang="hr-HR" dirty="0"/>
        </a:p>
      </dgm:t>
    </dgm:pt>
    <dgm:pt modelId="{E3714FBE-2A4F-437C-B20F-8921B8894EA1}" type="parTrans" cxnId="{A269E4EC-D589-49CD-B796-AB0FB87F27DC}">
      <dgm:prSet/>
      <dgm:spPr/>
      <dgm:t>
        <a:bodyPr/>
        <a:lstStyle/>
        <a:p>
          <a:endParaRPr lang="hr-HR"/>
        </a:p>
      </dgm:t>
    </dgm:pt>
    <dgm:pt modelId="{0E159A88-C058-409D-BC52-868C9B981AC5}" type="sibTrans" cxnId="{A269E4EC-D589-49CD-B796-AB0FB87F27DC}">
      <dgm:prSet/>
      <dgm:spPr/>
      <dgm:t>
        <a:bodyPr/>
        <a:lstStyle/>
        <a:p>
          <a:endParaRPr lang="hr-HR"/>
        </a:p>
      </dgm:t>
    </dgm:pt>
    <dgm:pt modelId="{59F4EDBE-90C7-4075-A1AB-518F117D7C7B}">
      <dgm:prSet/>
      <dgm:spPr/>
      <dgm:t>
        <a:bodyPr/>
        <a:lstStyle/>
        <a:p>
          <a:pPr rtl="0"/>
          <a:r>
            <a:rPr lang="vi-VN" dirty="0"/>
            <a:t>Naivna metoda</a:t>
          </a:r>
          <a:endParaRPr lang="hr-HR" dirty="0"/>
        </a:p>
      </dgm:t>
    </dgm:pt>
    <dgm:pt modelId="{240B6A69-9EA0-4158-91A6-A4559F986465}" type="parTrans" cxnId="{D1B589FC-634A-4AFB-9670-3EC0D4897310}">
      <dgm:prSet/>
      <dgm:spPr/>
      <dgm:t>
        <a:bodyPr/>
        <a:lstStyle/>
        <a:p>
          <a:endParaRPr lang="hr-HR"/>
        </a:p>
      </dgm:t>
    </dgm:pt>
    <dgm:pt modelId="{68530C1E-084E-4867-A69F-C166101AAEA1}" type="sibTrans" cxnId="{D1B589FC-634A-4AFB-9670-3EC0D4897310}">
      <dgm:prSet/>
      <dgm:spPr/>
      <dgm:t>
        <a:bodyPr/>
        <a:lstStyle/>
        <a:p>
          <a:endParaRPr lang="hr-HR"/>
        </a:p>
      </dgm:t>
    </dgm:pt>
    <dgm:pt modelId="{718574AB-3891-430D-9B1B-A9128FC90FB0}">
      <dgm:prSet/>
      <dgm:spPr/>
      <dgm:t>
        <a:bodyPr/>
        <a:lstStyle/>
        <a:p>
          <a:pPr rtl="0"/>
          <a:r>
            <a:rPr lang="vi-VN" dirty="0"/>
            <a:t>Pomični prosjeci</a:t>
          </a:r>
          <a:endParaRPr lang="hr-HR" dirty="0"/>
        </a:p>
      </dgm:t>
    </dgm:pt>
    <dgm:pt modelId="{E35B4DB8-17FB-4810-B719-DD50103BEBA7}" type="parTrans" cxnId="{7C1EFB62-17D8-4C4E-8929-918751F847C0}">
      <dgm:prSet/>
      <dgm:spPr/>
      <dgm:t>
        <a:bodyPr/>
        <a:lstStyle/>
        <a:p>
          <a:endParaRPr lang="hr-HR"/>
        </a:p>
      </dgm:t>
    </dgm:pt>
    <dgm:pt modelId="{8EEEC8D7-E049-4C7E-A173-9EC742791323}" type="sibTrans" cxnId="{7C1EFB62-17D8-4C4E-8929-918751F847C0}">
      <dgm:prSet/>
      <dgm:spPr/>
      <dgm:t>
        <a:bodyPr/>
        <a:lstStyle/>
        <a:p>
          <a:endParaRPr lang="hr-HR"/>
        </a:p>
      </dgm:t>
    </dgm:pt>
    <dgm:pt modelId="{8F800A8B-5C0F-4F7C-9F2C-604FBA7BA3F7}">
      <dgm:prSet/>
      <dgm:spPr/>
      <dgm:t>
        <a:bodyPr/>
        <a:lstStyle/>
        <a:p>
          <a:pPr rtl="0"/>
          <a:r>
            <a:rPr lang="vi-VN" dirty="0"/>
            <a:t>Eksponencijalno izglađivanje</a:t>
          </a:r>
          <a:endParaRPr lang="hr-HR" dirty="0"/>
        </a:p>
      </dgm:t>
    </dgm:pt>
    <dgm:pt modelId="{377B15B5-BAE7-4EB5-BC7C-025FC2950CAE}" type="parTrans" cxnId="{CC0A9713-FF8D-4F65-8C0F-71357C005BCE}">
      <dgm:prSet/>
      <dgm:spPr/>
      <dgm:t>
        <a:bodyPr/>
        <a:lstStyle/>
        <a:p>
          <a:endParaRPr lang="hr-HR"/>
        </a:p>
      </dgm:t>
    </dgm:pt>
    <dgm:pt modelId="{D7B34BB9-B567-4729-9603-AF31CFD2F41B}" type="sibTrans" cxnId="{CC0A9713-FF8D-4F65-8C0F-71357C005BCE}">
      <dgm:prSet/>
      <dgm:spPr/>
      <dgm:t>
        <a:bodyPr/>
        <a:lstStyle/>
        <a:p>
          <a:endParaRPr lang="hr-HR"/>
        </a:p>
      </dgm:t>
    </dgm:pt>
    <dgm:pt modelId="{2E50AB49-7BCF-418D-98DC-37F7F6553620}">
      <dgm:prSet/>
      <dgm:spPr/>
      <dgm:t>
        <a:bodyPr/>
        <a:lstStyle/>
        <a:p>
          <a:pPr rtl="0"/>
          <a:r>
            <a:rPr lang="sr-Latn-CS" dirty="0">
              <a:cs typeface="Arial" pitchFamily="34" charset="0"/>
            </a:rPr>
            <a:t>Jednostruki eksponencijalni </a:t>
          </a:r>
          <a:r>
            <a:rPr lang="hr-HR" dirty="0">
              <a:cs typeface="Arial" pitchFamily="34" charset="0"/>
            </a:rPr>
            <a:t>model</a:t>
          </a:r>
          <a:endParaRPr lang="hr-HR" dirty="0"/>
        </a:p>
      </dgm:t>
    </dgm:pt>
    <dgm:pt modelId="{B36D1CD3-754B-41D0-BA95-E2DB3DD0284E}" type="parTrans" cxnId="{2F84E6D4-A4A5-4557-8DF0-6AD1E21587CF}">
      <dgm:prSet/>
      <dgm:spPr/>
      <dgm:t>
        <a:bodyPr/>
        <a:lstStyle/>
        <a:p>
          <a:endParaRPr lang="hr-HR"/>
        </a:p>
      </dgm:t>
    </dgm:pt>
    <dgm:pt modelId="{8D76EF76-B70E-4B02-9F07-DD464C66DED4}" type="sibTrans" cxnId="{2F84E6D4-A4A5-4557-8DF0-6AD1E21587CF}">
      <dgm:prSet/>
      <dgm:spPr/>
      <dgm:t>
        <a:bodyPr/>
        <a:lstStyle/>
        <a:p>
          <a:endParaRPr lang="hr-HR"/>
        </a:p>
      </dgm:t>
    </dgm:pt>
    <dgm:pt modelId="{E9B67AC4-2B70-4713-A7E1-16A11156C796}">
      <dgm:prSet/>
      <dgm:spPr/>
      <dgm:t>
        <a:bodyPr/>
        <a:lstStyle/>
        <a:p>
          <a:pPr rtl="0"/>
          <a:r>
            <a:rPr lang="vi-VN" dirty="0"/>
            <a:t>Regresijska analiza - Kauzalne metode</a:t>
          </a:r>
          <a:endParaRPr lang="hr-HR" dirty="0"/>
        </a:p>
      </dgm:t>
    </dgm:pt>
    <dgm:pt modelId="{3D811345-9CAE-4E1F-8A08-5DB167DBDD02}" type="parTrans" cxnId="{F0E28C20-1025-43BA-869B-0FDCF740ABD0}">
      <dgm:prSet/>
      <dgm:spPr/>
      <dgm:t>
        <a:bodyPr/>
        <a:lstStyle/>
        <a:p>
          <a:endParaRPr lang="hr-HR"/>
        </a:p>
      </dgm:t>
    </dgm:pt>
    <dgm:pt modelId="{B8113BC0-8C5D-462D-905D-9E6069D2DA18}" type="sibTrans" cxnId="{F0E28C20-1025-43BA-869B-0FDCF740ABD0}">
      <dgm:prSet/>
      <dgm:spPr/>
      <dgm:t>
        <a:bodyPr/>
        <a:lstStyle/>
        <a:p>
          <a:endParaRPr lang="hr-HR"/>
        </a:p>
      </dgm:t>
    </dgm:pt>
    <dgm:pt modelId="{2B69CD17-7FC8-4E2B-A08F-0EC92C1136C3}">
      <dgm:prSet/>
      <dgm:spPr/>
      <dgm:t>
        <a:bodyPr/>
        <a:lstStyle/>
        <a:p>
          <a:pPr rtl="0"/>
          <a:r>
            <a:rPr lang="vi-VN" dirty="0"/>
            <a:t>Jedostavna regresija </a:t>
          </a:r>
          <a:endParaRPr lang="hr-HR" dirty="0"/>
        </a:p>
      </dgm:t>
    </dgm:pt>
    <dgm:pt modelId="{4A869BCC-DB51-4B2F-B6B3-B3AD80A38FBC}" type="parTrans" cxnId="{173D48A2-773F-478C-B887-71D441F993C4}">
      <dgm:prSet/>
      <dgm:spPr/>
      <dgm:t>
        <a:bodyPr/>
        <a:lstStyle/>
        <a:p>
          <a:endParaRPr lang="hr-HR"/>
        </a:p>
      </dgm:t>
    </dgm:pt>
    <dgm:pt modelId="{C7D1F5F9-DFC5-4531-8560-88B0A4762CEC}" type="sibTrans" cxnId="{173D48A2-773F-478C-B887-71D441F993C4}">
      <dgm:prSet/>
      <dgm:spPr/>
      <dgm:t>
        <a:bodyPr/>
        <a:lstStyle/>
        <a:p>
          <a:endParaRPr lang="hr-HR"/>
        </a:p>
      </dgm:t>
    </dgm:pt>
    <dgm:pt modelId="{6A0940C9-ABEB-419A-A41A-E25D8008B671}">
      <dgm:prSet/>
      <dgm:spPr/>
      <dgm:t>
        <a:bodyPr/>
        <a:lstStyle/>
        <a:p>
          <a:pPr rtl="0"/>
          <a:r>
            <a:rPr lang="vi-VN" dirty="0"/>
            <a:t>višestruka regresija</a:t>
          </a:r>
          <a:endParaRPr lang="hr-HR" dirty="0"/>
        </a:p>
      </dgm:t>
    </dgm:pt>
    <dgm:pt modelId="{22707BBD-2FD8-418F-B225-C7A6FFAB0C09}" type="parTrans" cxnId="{96CBD265-74DB-4C6F-B4A0-7885AF5B9E9C}">
      <dgm:prSet/>
      <dgm:spPr/>
      <dgm:t>
        <a:bodyPr/>
        <a:lstStyle/>
        <a:p>
          <a:endParaRPr lang="hr-HR"/>
        </a:p>
      </dgm:t>
    </dgm:pt>
    <dgm:pt modelId="{6E3CEC1F-32E7-48C4-9CF7-5C5AE2851568}" type="sibTrans" cxnId="{96CBD265-74DB-4C6F-B4A0-7885AF5B9E9C}">
      <dgm:prSet/>
      <dgm:spPr/>
      <dgm:t>
        <a:bodyPr/>
        <a:lstStyle/>
        <a:p>
          <a:endParaRPr lang="hr-HR"/>
        </a:p>
      </dgm:t>
    </dgm:pt>
    <dgm:pt modelId="{BC2E596D-7044-42D1-8A2D-0E3B748DDD7C}">
      <dgm:prSet/>
      <dgm:spPr/>
      <dgm:t>
        <a:bodyPr/>
        <a:lstStyle/>
        <a:p>
          <a:pPr rtl="0"/>
          <a:r>
            <a:rPr lang="vi-VN" dirty="0"/>
            <a:t>ARIMAX</a:t>
          </a:r>
          <a:endParaRPr lang="hr-HR" dirty="0"/>
        </a:p>
      </dgm:t>
    </dgm:pt>
    <dgm:pt modelId="{03A6F3CA-5210-496A-9899-878B758872B6}" type="parTrans" cxnId="{CB84C4DC-E36E-4A23-A623-27F9B017D735}">
      <dgm:prSet/>
      <dgm:spPr/>
      <dgm:t>
        <a:bodyPr/>
        <a:lstStyle/>
        <a:p>
          <a:endParaRPr lang="hr-HR"/>
        </a:p>
      </dgm:t>
    </dgm:pt>
    <dgm:pt modelId="{65089F72-4A7C-4C0F-B028-58D87902437B}" type="sibTrans" cxnId="{CB84C4DC-E36E-4A23-A623-27F9B017D735}">
      <dgm:prSet/>
      <dgm:spPr/>
      <dgm:t>
        <a:bodyPr/>
        <a:lstStyle/>
        <a:p>
          <a:endParaRPr lang="hr-HR"/>
        </a:p>
      </dgm:t>
    </dgm:pt>
    <dgm:pt modelId="{B1271735-0676-48EB-B382-8BF0B92836CB}">
      <dgm:prSet/>
      <dgm:spPr/>
      <dgm:t>
        <a:bodyPr/>
        <a:lstStyle/>
        <a:p>
          <a:pPr rtl="0"/>
          <a:r>
            <a:rPr lang="vi-VN" dirty="0"/>
            <a:t>Vremenske serije</a:t>
          </a:r>
          <a:endParaRPr lang="hr-HR" dirty="0"/>
        </a:p>
      </dgm:t>
    </dgm:pt>
    <dgm:pt modelId="{B39C9F6B-94CB-4EA5-9C4A-D2488DA6434D}" type="parTrans" cxnId="{B2EF5258-782E-4983-BB9D-B129AC8BB9A7}">
      <dgm:prSet/>
      <dgm:spPr/>
      <dgm:t>
        <a:bodyPr/>
        <a:lstStyle/>
        <a:p>
          <a:endParaRPr lang="hr-HR"/>
        </a:p>
      </dgm:t>
    </dgm:pt>
    <dgm:pt modelId="{596EFF2F-05DC-4D7A-9027-1CB5586CA1CD}" type="sibTrans" cxnId="{B2EF5258-782E-4983-BB9D-B129AC8BB9A7}">
      <dgm:prSet/>
      <dgm:spPr/>
      <dgm:t>
        <a:bodyPr/>
        <a:lstStyle/>
        <a:p>
          <a:endParaRPr lang="hr-HR"/>
        </a:p>
      </dgm:t>
    </dgm:pt>
    <dgm:pt modelId="{4D9924F5-B906-4D98-90FC-E8A1FA613525}">
      <dgm:prSet/>
      <dgm:spPr/>
      <dgm:t>
        <a:bodyPr/>
        <a:lstStyle/>
        <a:p>
          <a:r>
            <a:rPr lang="sr-Latn-CS" dirty="0" err="1">
              <a:cs typeface="Arial" pitchFamily="34" charset="0"/>
            </a:rPr>
            <a:t>Holtov</a:t>
          </a:r>
          <a:r>
            <a:rPr lang="sr-Latn-CS" dirty="0">
              <a:cs typeface="Arial" pitchFamily="34" charset="0"/>
            </a:rPr>
            <a:t> dvo-parametarski </a:t>
          </a:r>
          <a:r>
            <a:rPr lang="hr-HR" dirty="0">
              <a:cs typeface="Arial" pitchFamily="34" charset="0"/>
            </a:rPr>
            <a:t>model</a:t>
          </a:r>
          <a:endParaRPr lang="en-US" dirty="0">
            <a:cs typeface="Arial" pitchFamily="34" charset="0"/>
          </a:endParaRPr>
        </a:p>
      </dgm:t>
    </dgm:pt>
    <dgm:pt modelId="{65DEB5E9-FB3C-4980-B83E-B9566472E57E}" type="parTrans" cxnId="{C8344ABE-EC60-49C9-9AD0-05F423BA087C}">
      <dgm:prSet/>
      <dgm:spPr/>
      <dgm:t>
        <a:bodyPr/>
        <a:lstStyle/>
        <a:p>
          <a:endParaRPr lang="hr-HR"/>
        </a:p>
      </dgm:t>
    </dgm:pt>
    <dgm:pt modelId="{2C1BC9FB-0886-498F-BAC2-3D60789560E0}" type="sibTrans" cxnId="{C8344ABE-EC60-49C9-9AD0-05F423BA087C}">
      <dgm:prSet/>
      <dgm:spPr/>
      <dgm:t>
        <a:bodyPr/>
        <a:lstStyle/>
        <a:p>
          <a:endParaRPr lang="hr-HR"/>
        </a:p>
      </dgm:t>
    </dgm:pt>
    <dgm:pt modelId="{063460AB-6088-40EE-97E5-5E7C5933B956}">
      <dgm:prSet/>
      <dgm:spPr/>
      <dgm:t>
        <a:bodyPr/>
        <a:lstStyle/>
        <a:p>
          <a:r>
            <a:rPr lang="sr-Latn-CS" dirty="0" err="1">
              <a:cs typeface="Arial" pitchFamily="34" charset="0"/>
            </a:rPr>
            <a:t>Wintersov</a:t>
          </a:r>
          <a:r>
            <a:rPr lang="sr-Latn-CS" dirty="0">
              <a:cs typeface="Arial" pitchFamily="34" charset="0"/>
            </a:rPr>
            <a:t> </a:t>
          </a:r>
          <a:r>
            <a:rPr lang="sr-Latn-CS" dirty="0" err="1">
              <a:cs typeface="Arial" pitchFamily="34" charset="0"/>
            </a:rPr>
            <a:t>troparametarski</a:t>
          </a:r>
          <a:r>
            <a:rPr lang="sr-Latn-CS" dirty="0">
              <a:cs typeface="Arial" pitchFamily="34" charset="0"/>
            </a:rPr>
            <a:t> model</a:t>
          </a:r>
          <a:endParaRPr lang="hr-HR" dirty="0"/>
        </a:p>
      </dgm:t>
    </dgm:pt>
    <dgm:pt modelId="{EA6F903B-7C67-41AC-9400-7065BC36DA83}" type="parTrans" cxnId="{EE03A063-81AD-4D83-BC79-C8A09AD9C8C1}">
      <dgm:prSet/>
      <dgm:spPr/>
      <dgm:t>
        <a:bodyPr/>
        <a:lstStyle/>
        <a:p>
          <a:endParaRPr lang="hr-HR"/>
        </a:p>
      </dgm:t>
    </dgm:pt>
    <dgm:pt modelId="{998F122B-F29E-4F9E-8430-64159FB63A8C}" type="sibTrans" cxnId="{EE03A063-81AD-4D83-BC79-C8A09AD9C8C1}">
      <dgm:prSet/>
      <dgm:spPr/>
      <dgm:t>
        <a:bodyPr/>
        <a:lstStyle/>
        <a:p>
          <a:endParaRPr lang="hr-HR"/>
        </a:p>
      </dgm:t>
    </dgm:pt>
    <dgm:pt modelId="{F5F60727-CBC2-4181-8F01-22919B8F5A47}" type="pres">
      <dgm:prSet presAssocID="{B6993640-7D68-4BBF-AB14-4A900623BB14}" presName="Name0" presStyleCnt="0">
        <dgm:presLayoutVars>
          <dgm:dir/>
          <dgm:animLvl val="lvl"/>
          <dgm:resizeHandles val="exact"/>
        </dgm:presLayoutVars>
      </dgm:prSet>
      <dgm:spPr/>
      <dgm:t>
        <a:bodyPr/>
        <a:lstStyle/>
        <a:p>
          <a:endParaRPr lang="en-US"/>
        </a:p>
      </dgm:t>
    </dgm:pt>
    <dgm:pt modelId="{1C584152-D9A6-4B7B-A959-774484AD3B17}" type="pres">
      <dgm:prSet presAssocID="{19B41549-A635-41DD-ACC4-010F05F9D91C}" presName="vertFlow" presStyleCnt="0"/>
      <dgm:spPr/>
    </dgm:pt>
    <dgm:pt modelId="{D5953535-1389-42C2-900A-6DED262FA830}" type="pres">
      <dgm:prSet presAssocID="{19B41549-A635-41DD-ACC4-010F05F9D91C}" presName="header" presStyleLbl="node1" presStyleIdx="0" presStyleCnt="5"/>
      <dgm:spPr/>
      <dgm:t>
        <a:bodyPr/>
        <a:lstStyle/>
        <a:p>
          <a:endParaRPr lang="en-US"/>
        </a:p>
      </dgm:t>
    </dgm:pt>
    <dgm:pt modelId="{440D815E-A9D3-48A0-B201-EFDED7AE80AF}" type="pres">
      <dgm:prSet presAssocID="{19B41549-A635-41DD-ACC4-010F05F9D91C}" presName="hSp" presStyleCnt="0"/>
      <dgm:spPr/>
    </dgm:pt>
    <dgm:pt modelId="{1572B208-407A-4F4A-BC56-B5D9094A8796}" type="pres">
      <dgm:prSet presAssocID="{B1271735-0676-48EB-B382-8BF0B92836CB}" presName="vertFlow" presStyleCnt="0"/>
      <dgm:spPr/>
    </dgm:pt>
    <dgm:pt modelId="{A9A2C84F-D92D-415F-9138-BCECD2BCDEA8}" type="pres">
      <dgm:prSet presAssocID="{B1271735-0676-48EB-B382-8BF0B92836CB}" presName="header" presStyleLbl="node1" presStyleIdx="1" presStyleCnt="5"/>
      <dgm:spPr/>
      <dgm:t>
        <a:bodyPr/>
        <a:lstStyle/>
        <a:p>
          <a:endParaRPr lang="en-US"/>
        </a:p>
      </dgm:t>
    </dgm:pt>
    <dgm:pt modelId="{D4E53206-3BC9-4DA4-910F-7DE812B96847}" type="pres">
      <dgm:prSet presAssocID="{577C8EB5-177B-46C6-9D9C-A71188F83AD2}" presName="parTrans" presStyleLbl="sibTrans2D1" presStyleIdx="0" presStyleCnt="10"/>
      <dgm:spPr/>
      <dgm:t>
        <a:bodyPr/>
        <a:lstStyle/>
        <a:p>
          <a:endParaRPr lang="en-US"/>
        </a:p>
      </dgm:t>
    </dgm:pt>
    <dgm:pt modelId="{9515CE48-C7C1-43BF-8D14-16B92AB42EE0}" type="pres">
      <dgm:prSet presAssocID="{37B0E0BD-33C8-41EF-ABC2-5894E2CF3E68}" presName="child" presStyleLbl="alignAccFollowNode1" presStyleIdx="0" presStyleCnt="10">
        <dgm:presLayoutVars>
          <dgm:chMax val="0"/>
          <dgm:bulletEnabled val="1"/>
        </dgm:presLayoutVars>
      </dgm:prSet>
      <dgm:spPr/>
      <dgm:t>
        <a:bodyPr/>
        <a:lstStyle/>
        <a:p>
          <a:endParaRPr lang="en-US"/>
        </a:p>
      </dgm:t>
    </dgm:pt>
    <dgm:pt modelId="{C9C63658-9989-4B34-9C77-2DB0C63A1882}" type="pres">
      <dgm:prSet presAssocID="{55B68B2B-258D-43EB-9C7A-AFECFEA961E0}" presName="sibTrans" presStyleLbl="sibTrans2D1" presStyleIdx="1" presStyleCnt="10"/>
      <dgm:spPr/>
      <dgm:t>
        <a:bodyPr/>
        <a:lstStyle/>
        <a:p>
          <a:endParaRPr lang="en-US"/>
        </a:p>
      </dgm:t>
    </dgm:pt>
    <dgm:pt modelId="{E2C65A2F-6485-41F1-B9AD-C6D1EC530477}" type="pres">
      <dgm:prSet presAssocID="{9B87A709-999C-4117-ABDA-7AE0E28CEC24}" presName="child" presStyleLbl="alignAccFollowNode1" presStyleIdx="1" presStyleCnt="10">
        <dgm:presLayoutVars>
          <dgm:chMax val="0"/>
          <dgm:bulletEnabled val="1"/>
        </dgm:presLayoutVars>
      </dgm:prSet>
      <dgm:spPr/>
      <dgm:t>
        <a:bodyPr/>
        <a:lstStyle/>
        <a:p>
          <a:endParaRPr lang="en-US"/>
        </a:p>
      </dgm:t>
    </dgm:pt>
    <dgm:pt modelId="{8967A9F7-3118-4FBF-ADC5-F2DA203263DC}" type="pres">
      <dgm:prSet presAssocID="{B1271735-0676-48EB-B382-8BF0B92836CB}" presName="hSp" presStyleCnt="0"/>
      <dgm:spPr/>
    </dgm:pt>
    <dgm:pt modelId="{FBEE2936-CC86-4EB9-9419-F49E3377DFDD}" type="pres">
      <dgm:prSet presAssocID="{BB346059-26BA-4AB6-A314-C15A9F9A4916}" presName="vertFlow" presStyleCnt="0"/>
      <dgm:spPr/>
    </dgm:pt>
    <dgm:pt modelId="{BC11C5ED-38F1-4466-840B-667AE715AD01}" type="pres">
      <dgm:prSet presAssocID="{BB346059-26BA-4AB6-A314-C15A9F9A4916}" presName="header" presStyleLbl="node1" presStyleIdx="2" presStyleCnt="5"/>
      <dgm:spPr/>
      <dgm:t>
        <a:bodyPr/>
        <a:lstStyle/>
        <a:p>
          <a:endParaRPr lang="en-US"/>
        </a:p>
      </dgm:t>
    </dgm:pt>
    <dgm:pt modelId="{163AA1FF-FD08-48C1-B127-634F8341F765}" type="pres">
      <dgm:prSet presAssocID="{240B6A69-9EA0-4158-91A6-A4559F986465}" presName="parTrans" presStyleLbl="sibTrans2D1" presStyleIdx="2" presStyleCnt="10"/>
      <dgm:spPr/>
      <dgm:t>
        <a:bodyPr/>
        <a:lstStyle/>
        <a:p>
          <a:endParaRPr lang="en-US"/>
        </a:p>
      </dgm:t>
    </dgm:pt>
    <dgm:pt modelId="{E60B97F4-9B8E-4A8D-B792-E16BF0658845}" type="pres">
      <dgm:prSet presAssocID="{59F4EDBE-90C7-4075-A1AB-518F117D7C7B}" presName="child" presStyleLbl="alignAccFollowNode1" presStyleIdx="2" presStyleCnt="10">
        <dgm:presLayoutVars>
          <dgm:chMax val="0"/>
          <dgm:bulletEnabled val="1"/>
        </dgm:presLayoutVars>
      </dgm:prSet>
      <dgm:spPr/>
      <dgm:t>
        <a:bodyPr/>
        <a:lstStyle/>
        <a:p>
          <a:endParaRPr lang="en-US"/>
        </a:p>
      </dgm:t>
    </dgm:pt>
    <dgm:pt modelId="{E62B1F05-679E-4CE7-911D-162EF31637F0}" type="pres">
      <dgm:prSet presAssocID="{68530C1E-084E-4867-A69F-C166101AAEA1}" presName="sibTrans" presStyleLbl="sibTrans2D1" presStyleIdx="3" presStyleCnt="10"/>
      <dgm:spPr/>
      <dgm:t>
        <a:bodyPr/>
        <a:lstStyle/>
        <a:p>
          <a:endParaRPr lang="en-US"/>
        </a:p>
      </dgm:t>
    </dgm:pt>
    <dgm:pt modelId="{C75B35DB-B0F1-4141-985F-8C822AD408FA}" type="pres">
      <dgm:prSet presAssocID="{718574AB-3891-430D-9B1B-A9128FC90FB0}" presName="child" presStyleLbl="alignAccFollowNode1" presStyleIdx="3" presStyleCnt="10">
        <dgm:presLayoutVars>
          <dgm:chMax val="0"/>
          <dgm:bulletEnabled val="1"/>
        </dgm:presLayoutVars>
      </dgm:prSet>
      <dgm:spPr/>
      <dgm:t>
        <a:bodyPr/>
        <a:lstStyle/>
        <a:p>
          <a:endParaRPr lang="en-US"/>
        </a:p>
      </dgm:t>
    </dgm:pt>
    <dgm:pt modelId="{1B014333-8E97-4D4B-8FE6-3CFEDC663D15}" type="pres">
      <dgm:prSet presAssocID="{BB346059-26BA-4AB6-A314-C15A9F9A4916}" presName="hSp" presStyleCnt="0"/>
      <dgm:spPr/>
    </dgm:pt>
    <dgm:pt modelId="{4B9EACBB-47B8-4760-9C8D-720D624548F5}" type="pres">
      <dgm:prSet presAssocID="{8F800A8B-5C0F-4F7C-9F2C-604FBA7BA3F7}" presName="vertFlow" presStyleCnt="0"/>
      <dgm:spPr/>
    </dgm:pt>
    <dgm:pt modelId="{8C549319-30BD-4B8B-987D-6DA2CD59F85C}" type="pres">
      <dgm:prSet presAssocID="{8F800A8B-5C0F-4F7C-9F2C-604FBA7BA3F7}" presName="header" presStyleLbl="node1" presStyleIdx="3" presStyleCnt="5"/>
      <dgm:spPr/>
      <dgm:t>
        <a:bodyPr/>
        <a:lstStyle/>
        <a:p>
          <a:endParaRPr lang="en-US"/>
        </a:p>
      </dgm:t>
    </dgm:pt>
    <dgm:pt modelId="{C8B4B051-AA1F-4DFB-8EF5-E0CD3DE9D732}" type="pres">
      <dgm:prSet presAssocID="{B36D1CD3-754B-41D0-BA95-E2DB3DD0284E}" presName="parTrans" presStyleLbl="sibTrans2D1" presStyleIdx="4" presStyleCnt="10"/>
      <dgm:spPr/>
      <dgm:t>
        <a:bodyPr/>
        <a:lstStyle/>
        <a:p>
          <a:endParaRPr lang="en-US"/>
        </a:p>
      </dgm:t>
    </dgm:pt>
    <dgm:pt modelId="{F0AE7479-2D45-44CE-B8C3-488E8E11E147}" type="pres">
      <dgm:prSet presAssocID="{2E50AB49-7BCF-418D-98DC-37F7F6553620}" presName="child" presStyleLbl="alignAccFollowNode1" presStyleIdx="4" presStyleCnt="10">
        <dgm:presLayoutVars>
          <dgm:chMax val="0"/>
          <dgm:bulletEnabled val="1"/>
        </dgm:presLayoutVars>
      </dgm:prSet>
      <dgm:spPr/>
      <dgm:t>
        <a:bodyPr/>
        <a:lstStyle/>
        <a:p>
          <a:endParaRPr lang="en-US"/>
        </a:p>
      </dgm:t>
    </dgm:pt>
    <dgm:pt modelId="{D1E23B40-0D15-48B4-9A4A-1D1668FB7931}" type="pres">
      <dgm:prSet presAssocID="{8D76EF76-B70E-4B02-9F07-DD464C66DED4}" presName="sibTrans" presStyleLbl="sibTrans2D1" presStyleIdx="5" presStyleCnt="10"/>
      <dgm:spPr/>
      <dgm:t>
        <a:bodyPr/>
        <a:lstStyle/>
        <a:p>
          <a:endParaRPr lang="en-US"/>
        </a:p>
      </dgm:t>
    </dgm:pt>
    <dgm:pt modelId="{6166A019-AE3E-4DFA-A921-757D584545A6}" type="pres">
      <dgm:prSet presAssocID="{4D9924F5-B906-4D98-90FC-E8A1FA613525}" presName="child" presStyleLbl="alignAccFollowNode1" presStyleIdx="5" presStyleCnt="10">
        <dgm:presLayoutVars>
          <dgm:chMax val="0"/>
          <dgm:bulletEnabled val="1"/>
        </dgm:presLayoutVars>
      </dgm:prSet>
      <dgm:spPr/>
      <dgm:t>
        <a:bodyPr/>
        <a:lstStyle/>
        <a:p>
          <a:endParaRPr lang="en-US"/>
        </a:p>
      </dgm:t>
    </dgm:pt>
    <dgm:pt modelId="{D8527785-7F9A-45CA-96C1-1D99B4CC738A}" type="pres">
      <dgm:prSet presAssocID="{2C1BC9FB-0886-498F-BAC2-3D60789560E0}" presName="sibTrans" presStyleLbl="sibTrans2D1" presStyleIdx="6" presStyleCnt="10"/>
      <dgm:spPr/>
      <dgm:t>
        <a:bodyPr/>
        <a:lstStyle/>
        <a:p>
          <a:endParaRPr lang="en-US"/>
        </a:p>
      </dgm:t>
    </dgm:pt>
    <dgm:pt modelId="{1263C9A9-F008-40E0-8677-610F556AA544}" type="pres">
      <dgm:prSet presAssocID="{063460AB-6088-40EE-97E5-5E7C5933B956}" presName="child" presStyleLbl="alignAccFollowNode1" presStyleIdx="6" presStyleCnt="10">
        <dgm:presLayoutVars>
          <dgm:chMax val="0"/>
          <dgm:bulletEnabled val="1"/>
        </dgm:presLayoutVars>
      </dgm:prSet>
      <dgm:spPr/>
      <dgm:t>
        <a:bodyPr/>
        <a:lstStyle/>
        <a:p>
          <a:endParaRPr lang="en-US"/>
        </a:p>
      </dgm:t>
    </dgm:pt>
    <dgm:pt modelId="{1E498BCE-3075-46EF-A57E-35F91665D547}" type="pres">
      <dgm:prSet presAssocID="{8F800A8B-5C0F-4F7C-9F2C-604FBA7BA3F7}" presName="hSp" presStyleCnt="0"/>
      <dgm:spPr/>
    </dgm:pt>
    <dgm:pt modelId="{01349DD9-9233-48E8-942C-10CE93C03189}" type="pres">
      <dgm:prSet presAssocID="{E9B67AC4-2B70-4713-A7E1-16A11156C796}" presName="vertFlow" presStyleCnt="0"/>
      <dgm:spPr/>
    </dgm:pt>
    <dgm:pt modelId="{E564CE42-6C1D-48F0-B839-D7008C83D360}" type="pres">
      <dgm:prSet presAssocID="{E9B67AC4-2B70-4713-A7E1-16A11156C796}" presName="header" presStyleLbl="node1" presStyleIdx="4" presStyleCnt="5"/>
      <dgm:spPr/>
      <dgm:t>
        <a:bodyPr/>
        <a:lstStyle/>
        <a:p>
          <a:endParaRPr lang="en-US"/>
        </a:p>
      </dgm:t>
    </dgm:pt>
    <dgm:pt modelId="{6BB26B41-F86B-45E8-B0DE-E3457B3C0EE3}" type="pres">
      <dgm:prSet presAssocID="{4A869BCC-DB51-4B2F-B6B3-B3AD80A38FBC}" presName="parTrans" presStyleLbl="sibTrans2D1" presStyleIdx="7" presStyleCnt="10"/>
      <dgm:spPr/>
      <dgm:t>
        <a:bodyPr/>
        <a:lstStyle/>
        <a:p>
          <a:endParaRPr lang="en-US"/>
        </a:p>
      </dgm:t>
    </dgm:pt>
    <dgm:pt modelId="{864CD2D7-A81F-460A-96C1-DD367799605D}" type="pres">
      <dgm:prSet presAssocID="{2B69CD17-7FC8-4E2B-A08F-0EC92C1136C3}" presName="child" presStyleLbl="alignAccFollowNode1" presStyleIdx="7" presStyleCnt="10">
        <dgm:presLayoutVars>
          <dgm:chMax val="0"/>
          <dgm:bulletEnabled val="1"/>
        </dgm:presLayoutVars>
      </dgm:prSet>
      <dgm:spPr/>
      <dgm:t>
        <a:bodyPr/>
        <a:lstStyle/>
        <a:p>
          <a:endParaRPr lang="en-US"/>
        </a:p>
      </dgm:t>
    </dgm:pt>
    <dgm:pt modelId="{8E84275B-6BC0-4067-B8FA-B676CC4C1954}" type="pres">
      <dgm:prSet presAssocID="{C7D1F5F9-DFC5-4531-8560-88B0A4762CEC}" presName="sibTrans" presStyleLbl="sibTrans2D1" presStyleIdx="8" presStyleCnt="10"/>
      <dgm:spPr/>
      <dgm:t>
        <a:bodyPr/>
        <a:lstStyle/>
        <a:p>
          <a:endParaRPr lang="en-US"/>
        </a:p>
      </dgm:t>
    </dgm:pt>
    <dgm:pt modelId="{D84EDFB9-EB8D-4099-B087-E672B05DE077}" type="pres">
      <dgm:prSet presAssocID="{6A0940C9-ABEB-419A-A41A-E25D8008B671}" presName="child" presStyleLbl="alignAccFollowNode1" presStyleIdx="8" presStyleCnt="10">
        <dgm:presLayoutVars>
          <dgm:chMax val="0"/>
          <dgm:bulletEnabled val="1"/>
        </dgm:presLayoutVars>
      </dgm:prSet>
      <dgm:spPr/>
      <dgm:t>
        <a:bodyPr/>
        <a:lstStyle/>
        <a:p>
          <a:endParaRPr lang="en-US"/>
        </a:p>
      </dgm:t>
    </dgm:pt>
    <dgm:pt modelId="{3D12268D-8CF3-499B-A27A-9FA22244749F}" type="pres">
      <dgm:prSet presAssocID="{6E3CEC1F-32E7-48C4-9CF7-5C5AE2851568}" presName="sibTrans" presStyleLbl="sibTrans2D1" presStyleIdx="9" presStyleCnt="10"/>
      <dgm:spPr/>
      <dgm:t>
        <a:bodyPr/>
        <a:lstStyle/>
        <a:p>
          <a:endParaRPr lang="en-US"/>
        </a:p>
      </dgm:t>
    </dgm:pt>
    <dgm:pt modelId="{5992128F-F0A1-4CC6-8E23-D3186AFD1DF7}" type="pres">
      <dgm:prSet presAssocID="{BC2E596D-7044-42D1-8A2D-0E3B748DDD7C}" presName="child" presStyleLbl="alignAccFollowNode1" presStyleIdx="9" presStyleCnt="10">
        <dgm:presLayoutVars>
          <dgm:chMax val="0"/>
          <dgm:bulletEnabled val="1"/>
        </dgm:presLayoutVars>
      </dgm:prSet>
      <dgm:spPr/>
      <dgm:t>
        <a:bodyPr/>
        <a:lstStyle/>
        <a:p>
          <a:endParaRPr lang="en-US"/>
        </a:p>
      </dgm:t>
    </dgm:pt>
  </dgm:ptLst>
  <dgm:cxnLst>
    <dgm:cxn modelId="{7C1EFB62-17D8-4C4E-8929-918751F847C0}" srcId="{BB346059-26BA-4AB6-A314-C15A9F9A4916}" destId="{718574AB-3891-430D-9B1B-A9128FC90FB0}" srcOrd="1" destOrd="0" parTransId="{E35B4DB8-17FB-4810-B719-DD50103BEBA7}" sibTransId="{8EEEC8D7-E049-4C7E-A173-9EC742791323}"/>
    <dgm:cxn modelId="{1AFC48AA-0DAD-4CE5-86B1-190B71A5CF13}" type="presOf" srcId="{4A869BCC-DB51-4B2F-B6B3-B3AD80A38FBC}" destId="{6BB26B41-F86B-45E8-B0DE-E3457B3C0EE3}" srcOrd="0" destOrd="0" presId="urn:microsoft.com/office/officeart/2005/8/layout/lProcess1"/>
    <dgm:cxn modelId="{190895FD-56B6-4377-A47E-27A07D5DC004}" type="presOf" srcId="{577C8EB5-177B-46C6-9D9C-A71188F83AD2}" destId="{D4E53206-3BC9-4DA4-910F-7DE812B96847}" srcOrd="0" destOrd="0" presId="urn:microsoft.com/office/officeart/2005/8/layout/lProcess1"/>
    <dgm:cxn modelId="{D1B589FC-634A-4AFB-9670-3EC0D4897310}" srcId="{BB346059-26BA-4AB6-A314-C15A9F9A4916}" destId="{59F4EDBE-90C7-4075-A1AB-518F117D7C7B}" srcOrd="0" destOrd="0" parTransId="{240B6A69-9EA0-4158-91A6-A4559F986465}" sibTransId="{68530C1E-084E-4867-A69F-C166101AAEA1}"/>
    <dgm:cxn modelId="{EE03A063-81AD-4D83-BC79-C8A09AD9C8C1}" srcId="{8F800A8B-5C0F-4F7C-9F2C-604FBA7BA3F7}" destId="{063460AB-6088-40EE-97E5-5E7C5933B956}" srcOrd="2" destOrd="0" parTransId="{EA6F903B-7C67-41AC-9400-7065BC36DA83}" sibTransId="{998F122B-F29E-4F9E-8430-64159FB63A8C}"/>
    <dgm:cxn modelId="{7A1827CE-EFE6-4BFD-BED2-39B862793C2A}" srcId="{B1271735-0676-48EB-B382-8BF0B92836CB}" destId="{37B0E0BD-33C8-41EF-ABC2-5894E2CF3E68}" srcOrd="0" destOrd="0" parTransId="{577C8EB5-177B-46C6-9D9C-A71188F83AD2}" sibTransId="{55B68B2B-258D-43EB-9C7A-AFECFEA961E0}"/>
    <dgm:cxn modelId="{84DEA93D-6BFD-44A3-997F-A9B3155E0023}" type="presOf" srcId="{2E50AB49-7BCF-418D-98DC-37F7F6553620}" destId="{F0AE7479-2D45-44CE-B8C3-488E8E11E147}" srcOrd="0" destOrd="0" presId="urn:microsoft.com/office/officeart/2005/8/layout/lProcess1"/>
    <dgm:cxn modelId="{2850CF37-B741-4404-A630-D7B9C51F76E2}" type="presOf" srcId="{B36D1CD3-754B-41D0-BA95-E2DB3DD0284E}" destId="{C8B4B051-AA1F-4DFB-8EF5-E0CD3DE9D732}" srcOrd="0" destOrd="0" presId="urn:microsoft.com/office/officeart/2005/8/layout/lProcess1"/>
    <dgm:cxn modelId="{E278B193-BC18-4CDF-82EA-076CE39F7F9F}" srcId="{B1271735-0676-48EB-B382-8BF0B92836CB}" destId="{9B87A709-999C-4117-ABDA-7AE0E28CEC24}" srcOrd="1" destOrd="0" parTransId="{92EB7270-4D86-490B-8B45-CEF15383E1EF}" sibTransId="{D5DCD41E-5D43-4B71-BEC7-C8E21023B535}"/>
    <dgm:cxn modelId="{CC0A9713-FF8D-4F65-8C0F-71357C005BCE}" srcId="{B6993640-7D68-4BBF-AB14-4A900623BB14}" destId="{8F800A8B-5C0F-4F7C-9F2C-604FBA7BA3F7}" srcOrd="3" destOrd="0" parTransId="{377B15B5-BAE7-4EB5-BC7C-025FC2950CAE}" sibTransId="{D7B34BB9-B567-4729-9603-AF31CFD2F41B}"/>
    <dgm:cxn modelId="{1C3510BA-616F-47C0-8112-10C7683EFEF5}" type="presOf" srcId="{E9B67AC4-2B70-4713-A7E1-16A11156C796}" destId="{E564CE42-6C1D-48F0-B839-D7008C83D360}" srcOrd="0" destOrd="0" presId="urn:microsoft.com/office/officeart/2005/8/layout/lProcess1"/>
    <dgm:cxn modelId="{3AFBFDE9-2221-4F61-AF9D-410D6E2B7AB9}" type="presOf" srcId="{B6993640-7D68-4BBF-AB14-4A900623BB14}" destId="{F5F60727-CBC2-4181-8F01-22919B8F5A47}" srcOrd="0" destOrd="0" presId="urn:microsoft.com/office/officeart/2005/8/layout/lProcess1"/>
    <dgm:cxn modelId="{B115A96B-4951-4F01-B8E4-0ECE983059A4}" type="presOf" srcId="{55B68B2B-258D-43EB-9C7A-AFECFEA961E0}" destId="{C9C63658-9989-4B34-9C77-2DB0C63A1882}" srcOrd="0" destOrd="0" presId="urn:microsoft.com/office/officeart/2005/8/layout/lProcess1"/>
    <dgm:cxn modelId="{C8344ABE-EC60-49C9-9AD0-05F423BA087C}" srcId="{8F800A8B-5C0F-4F7C-9F2C-604FBA7BA3F7}" destId="{4D9924F5-B906-4D98-90FC-E8A1FA613525}" srcOrd="1" destOrd="0" parTransId="{65DEB5E9-FB3C-4980-B83E-B9566472E57E}" sibTransId="{2C1BC9FB-0886-498F-BAC2-3D60789560E0}"/>
    <dgm:cxn modelId="{A269E4EC-D589-49CD-B796-AB0FB87F27DC}" srcId="{B6993640-7D68-4BBF-AB14-4A900623BB14}" destId="{BB346059-26BA-4AB6-A314-C15A9F9A4916}" srcOrd="2" destOrd="0" parTransId="{E3714FBE-2A4F-437C-B20F-8921B8894EA1}" sibTransId="{0E159A88-C058-409D-BC52-868C9B981AC5}"/>
    <dgm:cxn modelId="{B2EF5258-782E-4983-BB9D-B129AC8BB9A7}" srcId="{B6993640-7D68-4BBF-AB14-4A900623BB14}" destId="{B1271735-0676-48EB-B382-8BF0B92836CB}" srcOrd="1" destOrd="0" parTransId="{B39C9F6B-94CB-4EA5-9C4A-D2488DA6434D}" sibTransId="{596EFF2F-05DC-4D7A-9027-1CB5586CA1CD}"/>
    <dgm:cxn modelId="{EBBD64AF-8261-49F5-8E13-407BC3261BAA}" type="presOf" srcId="{718574AB-3891-430D-9B1B-A9128FC90FB0}" destId="{C75B35DB-B0F1-4141-985F-8C822AD408FA}" srcOrd="0" destOrd="0" presId="urn:microsoft.com/office/officeart/2005/8/layout/lProcess1"/>
    <dgm:cxn modelId="{D86CA4B6-5FA9-4BDD-A28C-2F83E4309690}" type="presOf" srcId="{BC2E596D-7044-42D1-8A2D-0E3B748DDD7C}" destId="{5992128F-F0A1-4CC6-8E23-D3186AFD1DF7}" srcOrd="0" destOrd="0" presId="urn:microsoft.com/office/officeart/2005/8/layout/lProcess1"/>
    <dgm:cxn modelId="{4700F99C-FEBD-45BA-AC47-6F08161264DD}" type="presOf" srcId="{2B69CD17-7FC8-4E2B-A08F-0EC92C1136C3}" destId="{864CD2D7-A81F-460A-96C1-DD367799605D}" srcOrd="0" destOrd="0" presId="urn:microsoft.com/office/officeart/2005/8/layout/lProcess1"/>
    <dgm:cxn modelId="{67617E30-6B52-4089-B546-A864C3B696A4}" type="presOf" srcId="{9B87A709-999C-4117-ABDA-7AE0E28CEC24}" destId="{E2C65A2F-6485-41F1-B9AD-C6D1EC530477}" srcOrd="0" destOrd="0" presId="urn:microsoft.com/office/officeart/2005/8/layout/lProcess1"/>
    <dgm:cxn modelId="{B3EECA5C-0B78-4287-BB52-4FAAC8787B2D}" type="presOf" srcId="{6A0940C9-ABEB-419A-A41A-E25D8008B671}" destId="{D84EDFB9-EB8D-4099-B087-E672B05DE077}" srcOrd="0" destOrd="0" presId="urn:microsoft.com/office/officeart/2005/8/layout/lProcess1"/>
    <dgm:cxn modelId="{1320A662-2295-475F-931A-56710131D82D}" type="presOf" srcId="{68530C1E-084E-4867-A69F-C166101AAEA1}" destId="{E62B1F05-679E-4CE7-911D-162EF31637F0}" srcOrd="0" destOrd="0" presId="urn:microsoft.com/office/officeart/2005/8/layout/lProcess1"/>
    <dgm:cxn modelId="{12E601CA-480D-4DA3-A262-8022F0073B4D}" type="presOf" srcId="{C7D1F5F9-DFC5-4531-8560-88B0A4762CEC}" destId="{8E84275B-6BC0-4067-B8FA-B676CC4C1954}" srcOrd="0" destOrd="0" presId="urn:microsoft.com/office/officeart/2005/8/layout/lProcess1"/>
    <dgm:cxn modelId="{1BCE01C9-F3AF-48E5-801F-73091AF20499}" type="presOf" srcId="{37B0E0BD-33C8-41EF-ABC2-5894E2CF3E68}" destId="{9515CE48-C7C1-43BF-8D14-16B92AB42EE0}" srcOrd="0" destOrd="0" presId="urn:microsoft.com/office/officeart/2005/8/layout/lProcess1"/>
    <dgm:cxn modelId="{74F0B941-9BE3-4F13-BBAA-5DFA0C144FBA}" type="presOf" srcId="{4D9924F5-B906-4D98-90FC-E8A1FA613525}" destId="{6166A019-AE3E-4DFA-A921-757D584545A6}" srcOrd="0" destOrd="0" presId="urn:microsoft.com/office/officeart/2005/8/layout/lProcess1"/>
    <dgm:cxn modelId="{16EC6A88-6346-4061-B660-52905CD4844C}" type="presOf" srcId="{B1271735-0676-48EB-B382-8BF0B92836CB}" destId="{A9A2C84F-D92D-415F-9138-BCECD2BCDEA8}" srcOrd="0" destOrd="0" presId="urn:microsoft.com/office/officeart/2005/8/layout/lProcess1"/>
    <dgm:cxn modelId="{CB84C4DC-E36E-4A23-A623-27F9B017D735}" srcId="{E9B67AC4-2B70-4713-A7E1-16A11156C796}" destId="{BC2E596D-7044-42D1-8A2D-0E3B748DDD7C}" srcOrd="2" destOrd="0" parTransId="{03A6F3CA-5210-496A-9899-878B758872B6}" sibTransId="{65089F72-4A7C-4C0F-B028-58D87902437B}"/>
    <dgm:cxn modelId="{4508A117-F05F-4DA1-BB05-A7EC66BEFFE6}" type="presOf" srcId="{2C1BC9FB-0886-498F-BAC2-3D60789560E0}" destId="{D8527785-7F9A-45CA-96C1-1D99B4CC738A}" srcOrd="0" destOrd="0" presId="urn:microsoft.com/office/officeart/2005/8/layout/lProcess1"/>
    <dgm:cxn modelId="{8E057060-A136-4DD3-921E-682EE199B662}" srcId="{B6993640-7D68-4BBF-AB14-4A900623BB14}" destId="{19B41549-A635-41DD-ACC4-010F05F9D91C}" srcOrd="0" destOrd="0" parTransId="{DAE60177-172E-4003-B9FA-4D93D161D282}" sibTransId="{0DEDEBA0-14BB-474F-8D86-2962B0EA7255}"/>
    <dgm:cxn modelId="{96CBD265-74DB-4C6F-B4A0-7885AF5B9E9C}" srcId="{E9B67AC4-2B70-4713-A7E1-16A11156C796}" destId="{6A0940C9-ABEB-419A-A41A-E25D8008B671}" srcOrd="1" destOrd="0" parTransId="{22707BBD-2FD8-418F-B225-C7A6FFAB0C09}" sibTransId="{6E3CEC1F-32E7-48C4-9CF7-5C5AE2851568}"/>
    <dgm:cxn modelId="{24AD5FA7-F287-48F8-BC36-FDE1E28F3515}" type="presOf" srcId="{6E3CEC1F-32E7-48C4-9CF7-5C5AE2851568}" destId="{3D12268D-8CF3-499B-A27A-9FA22244749F}" srcOrd="0" destOrd="0" presId="urn:microsoft.com/office/officeart/2005/8/layout/lProcess1"/>
    <dgm:cxn modelId="{2F84E6D4-A4A5-4557-8DF0-6AD1E21587CF}" srcId="{8F800A8B-5C0F-4F7C-9F2C-604FBA7BA3F7}" destId="{2E50AB49-7BCF-418D-98DC-37F7F6553620}" srcOrd="0" destOrd="0" parTransId="{B36D1CD3-754B-41D0-BA95-E2DB3DD0284E}" sibTransId="{8D76EF76-B70E-4B02-9F07-DD464C66DED4}"/>
    <dgm:cxn modelId="{BB2E03F8-1AA5-43FB-8F5E-900EAF616B50}" type="presOf" srcId="{19B41549-A635-41DD-ACC4-010F05F9D91C}" destId="{D5953535-1389-42C2-900A-6DED262FA830}" srcOrd="0" destOrd="0" presId="urn:microsoft.com/office/officeart/2005/8/layout/lProcess1"/>
    <dgm:cxn modelId="{A7E8D0B4-5D84-4F2B-92D8-42C282931952}" type="presOf" srcId="{8F800A8B-5C0F-4F7C-9F2C-604FBA7BA3F7}" destId="{8C549319-30BD-4B8B-987D-6DA2CD59F85C}" srcOrd="0" destOrd="0" presId="urn:microsoft.com/office/officeart/2005/8/layout/lProcess1"/>
    <dgm:cxn modelId="{F0E28C20-1025-43BA-869B-0FDCF740ABD0}" srcId="{B6993640-7D68-4BBF-AB14-4A900623BB14}" destId="{E9B67AC4-2B70-4713-A7E1-16A11156C796}" srcOrd="4" destOrd="0" parTransId="{3D811345-9CAE-4E1F-8A08-5DB167DBDD02}" sibTransId="{B8113BC0-8C5D-462D-905D-9E6069D2DA18}"/>
    <dgm:cxn modelId="{986A483B-AA34-4721-857E-90C54B32387F}" type="presOf" srcId="{59F4EDBE-90C7-4075-A1AB-518F117D7C7B}" destId="{E60B97F4-9B8E-4A8D-B792-E16BF0658845}" srcOrd="0" destOrd="0" presId="urn:microsoft.com/office/officeart/2005/8/layout/lProcess1"/>
    <dgm:cxn modelId="{10B6E9FB-A18C-4DB4-8585-6E0808F11A39}" type="presOf" srcId="{240B6A69-9EA0-4158-91A6-A4559F986465}" destId="{163AA1FF-FD08-48C1-B127-634F8341F765}" srcOrd="0" destOrd="0" presId="urn:microsoft.com/office/officeart/2005/8/layout/lProcess1"/>
    <dgm:cxn modelId="{173D48A2-773F-478C-B887-71D441F993C4}" srcId="{E9B67AC4-2B70-4713-A7E1-16A11156C796}" destId="{2B69CD17-7FC8-4E2B-A08F-0EC92C1136C3}" srcOrd="0" destOrd="0" parTransId="{4A869BCC-DB51-4B2F-B6B3-B3AD80A38FBC}" sibTransId="{C7D1F5F9-DFC5-4531-8560-88B0A4762CEC}"/>
    <dgm:cxn modelId="{B7DBC19B-D1BB-4EA6-925F-F04F6590A921}" type="presOf" srcId="{BB346059-26BA-4AB6-A314-C15A9F9A4916}" destId="{BC11C5ED-38F1-4466-840B-667AE715AD01}" srcOrd="0" destOrd="0" presId="urn:microsoft.com/office/officeart/2005/8/layout/lProcess1"/>
    <dgm:cxn modelId="{9B5665BE-B020-480C-9D10-28FF52BC70F0}" type="presOf" srcId="{8D76EF76-B70E-4B02-9F07-DD464C66DED4}" destId="{D1E23B40-0D15-48B4-9A4A-1D1668FB7931}" srcOrd="0" destOrd="0" presId="urn:microsoft.com/office/officeart/2005/8/layout/lProcess1"/>
    <dgm:cxn modelId="{90E94D8D-780C-474F-BBD3-8520D08EC3FB}" type="presOf" srcId="{063460AB-6088-40EE-97E5-5E7C5933B956}" destId="{1263C9A9-F008-40E0-8677-610F556AA544}" srcOrd="0" destOrd="0" presId="urn:microsoft.com/office/officeart/2005/8/layout/lProcess1"/>
    <dgm:cxn modelId="{006C6486-B044-460C-A479-EAB91AD3254F}" type="presParOf" srcId="{F5F60727-CBC2-4181-8F01-22919B8F5A47}" destId="{1C584152-D9A6-4B7B-A959-774484AD3B17}" srcOrd="0" destOrd="0" presId="urn:microsoft.com/office/officeart/2005/8/layout/lProcess1"/>
    <dgm:cxn modelId="{356F7022-BD8C-4359-B69F-4A4431AC6F16}" type="presParOf" srcId="{1C584152-D9A6-4B7B-A959-774484AD3B17}" destId="{D5953535-1389-42C2-900A-6DED262FA830}" srcOrd="0" destOrd="0" presId="urn:microsoft.com/office/officeart/2005/8/layout/lProcess1"/>
    <dgm:cxn modelId="{225AD455-891D-467B-AF67-733DBA9A57F1}" type="presParOf" srcId="{F5F60727-CBC2-4181-8F01-22919B8F5A47}" destId="{440D815E-A9D3-48A0-B201-EFDED7AE80AF}" srcOrd="1" destOrd="0" presId="urn:microsoft.com/office/officeart/2005/8/layout/lProcess1"/>
    <dgm:cxn modelId="{A8A9A086-97FD-4165-AA49-4DF6BDC6F52B}" type="presParOf" srcId="{F5F60727-CBC2-4181-8F01-22919B8F5A47}" destId="{1572B208-407A-4F4A-BC56-B5D9094A8796}" srcOrd="2" destOrd="0" presId="urn:microsoft.com/office/officeart/2005/8/layout/lProcess1"/>
    <dgm:cxn modelId="{B059CC03-6347-479C-8D83-BE6D23A5A491}" type="presParOf" srcId="{1572B208-407A-4F4A-BC56-B5D9094A8796}" destId="{A9A2C84F-D92D-415F-9138-BCECD2BCDEA8}" srcOrd="0" destOrd="0" presId="urn:microsoft.com/office/officeart/2005/8/layout/lProcess1"/>
    <dgm:cxn modelId="{1CF889A5-26F8-4D22-AB4D-F89836ECA3A5}" type="presParOf" srcId="{1572B208-407A-4F4A-BC56-B5D9094A8796}" destId="{D4E53206-3BC9-4DA4-910F-7DE812B96847}" srcOrd="1" destOrd="0" presId="urn:microsoft.com/office/officeart/2005/8/layout/lProcess1"/>
    <dgm:cxn modelId="{8D89A579-8BEF-4348-8D11-047D2C107111}" type="presParOf" srcId="{1572B208-407A-4F4A-BC56-B5D9094A8796}" destId="{9515CE48-C7C1-43BF-8D14-16B92AB42EE0}" srcOrd="2" destOrd="0" presId="urn:microsoft.com/office/officeart/2005/8/layout/lProcess1"/>
    <dgm:cxn modelId="{E2714B4C-90B8-4FEE-BD88-65EEBDE0B6AF}" type="presParOf" srcId="{1572B208-407A-4F4A-BC56-B5D9094A8796}" destId="{C9C63658-9989-4B34-9C77-2DB0C63A1882}" srcOrd="3" destOrd="0" presId="urn:microsoft.com/office/officeart/2005/8/layout/lProcess1"/>
    <dgm:cxn modelId="{091CA4E9-05CF-495D-9115-2A7F5AFDABE7}" type="presParOf" srcId="{1572B208-407A-4F4A-BC56-B5D9094A8796}" destId="{E2C65A2F-6485-41F1-B9AD-C6D1EC530477}" srcOrd="4" destOrd="0" presId="urn:microsoft.com/office/officeart/2005/8/layout/lProcess1"/>
    <dgm:cxn modelId="{CA0A4B7C-B324-4EEE-B146-04F7B8AFCD96}" type="presParOf" srcId="{F5F60727-CBC2-4181-8F01-22919B8F5A47}" destId="{8967A9F7-3118-4FBF-ADC5-F2DA203263DC}" srcOrd="3" destOrd="0" presId="urn:microsoft.com/office/officeart/2005/8/layout/lProcess1"/>
    <dgm:cxn modelId="{766CF248-6B97-4254-B6D0-5B1FF6DCB0C4}" type="presParOf" srcId="{F5F60727-CBC2-4181-8F01-22919B8F5A47}" destId="{FBEE2936-CC86-4EB9-9419-F49E3377DFDD}" srcOrd="4" destOrd="0" presId="urn:microsoft.com/office/officeart/2005/8/layout/lProcess1"/>
    <dgm:cxn modelId="{0F232613-8EC2-4B66-800C-F6ED5DB01C47}" type="presParOf" srcId="{FBEE2936-CC86-4EB9-9419-F49E3377DFDD}" destId="{BC11C5ED-38F1-4466-840B-667AE715AD01}" srcOrd="0" destOrd="0" presId="urn:microsoft.com/office/officeart/2005/8/layout/lProcess1"/>
    <dgm:cxn modelId="{CABAA7EE-B9C6-41B9-881D-E8ACA37003EC}" type="presParOf" srcId="{FBEE2936-CC86-4EB9-9419-F49E3377DFDD}" destId="{163AA1FF-FD08-48C1-B127-634F8341F765}" srcOrd="1" destOrd="0" presId="urn:microsoft.com/office/officeart/2005/8/layout/lProcess1"/>
    <dgm:cxn modelId="{D7EC63E2-CF6A-4E30-9448-43E8E6FD387F}" type="presParOf" srcId="{FBEE2936-CC86-4EB9-9419-F49E3377DFDD}" destId="{E60B97F4-9B8E-4A8D-B792-E16BF0658845}" srcOrd="2" destOrd="0" presId="urn:microsoft.com/office/officeart/2005/8/layout/lProcess1"/>
    <dgm:cxn modelId="{5DE7B874-33FA-400A-9B80-7232ACAB3D9F}" type="presParOf" srcId="{FBEE2936-CC86-4EB9-9419-F49E3377DFDD}" destId="{E62B1F05-679E-4CE7-911D-162EF31637F0}" srcOrd="3" destOrd="0" presId="urn:microsoft.com/office/officeart/2005/8/layout/lProcess1"/>
    <dgm:cxn modelId="{F5BA0EB3-8D71-4802-90B4-C98C6FE21FBE}" type="presParOf" srcId="{FBEE2936-CC86-4EB9-9419-F49E3377DFDD}" destId="{C75B35DB-B0F1-4141-985F-8C822AD408FA}" srcOrd="4" destOrd="0" presId="urn:microsoft.com/office/officeart/2005/8/layout/lProcess1"/>
    <dgm:cxn modelId="{9FFABA39-F7C0-4B4B-9E2B-1932C527E0B4}" type="presParOf" srcId="{F5F60727-CBC2-4181-8F01-22919B8F5A47}" destId="{1B014333-8E97-4D4B-8FE6-3CFEDC663D15}" srcOrd="5" destOrd="0" presId="urn:microsoft.com/office/officeart/2005/8/layout/lProcess1"/>
    <dgm:cxn modelId="{4D4EF297-95F8-4C60-B560-DA3774FCFEDB}" type="presParOf" srcId="{F5F60727-CBC2-4181-8F01-22919B8F5A47}" destId="{4B9EACBB-47B8-4760-9C8D-720D624548F5}" srcOrd="6" destOrd="0" presId="urn:microsoft.com/office/officeart/2005/8/layout/lProcess1"/>
    <dgm:cxn modelId="{4FECCB9F-F9E0-4C09-B2E1-E84C7786CF71}" type="presParOf" srcId="{4B9EACBB-47B8-4760-9C8D-720D624548F5}" destId="{8C549319-30BD-4B8B-987D-6DA2CD59F85C}" srcOrd="0" destOrd="0" presId="urn:microsoft.com/office/officeart/2005/8/layout/lProcess1"/>
    <dgm:cxn modelId="{A6E42300-4936-4232-B419-7CBB3BCD626C}" type="presParOf" srcId="{4B9EACBB-47B8-4760-9C8D-720D624548F5}" destId="{C8B4B051-AA1F-4DFB-8EF5-E0CD3DE9D732}" srcOrd="1" destOrd="0" presId="urn:microsoft.com/office/officeart/2005/8/layout/lProcess1"/>
    <dgm:cxn modelId="{99622C1C-2901-41A3-A72D-EE7EAABEE3AA}" type="presParOf" srcId="{4B9EACBB-47B8-4760-9C8D-720D624548F5}" destId="{F0AE7479-2D45-44CE-B8C3-488E8E11E147}" srcOrd="2" destOrd="0" presId="urn:microsoft.com/office/officeart/2005/8/layout/lProcess1"/>
    <dgm:cxn modelId="{9FF94DCE-F32D-4A67-B4CE-25FF2AC4D841}" type="presParOf" srcId="{4B9EACBB-47B8-4760-9C8D-720D624548F5}" destId="{D1E23B40-0D15-48B4-9A4A-1D1668FB7931}" srcOrd="3" destOrd="0" presId="urn:microsoft.com/office/officeart/2005/8/layout/lProcess1"/>
    <dgm:cxn modelId="{171A7537-9162-4EB8-8C10-04D598C845A4}" type="presParOf" srcId="{4B9EACBB-47B8-4760-9C8D-720D624548F5}" destId="{6166A019-AE3E-4DFA-A921-757D584545A6}" srcOrd="4" destOrd="0" presId="urn:microsoft.com/office/officeart/2005/8/layout/lProcess1"/>
    <dgm:cxn modelId="{0E29A7A2-4D75-45D0-A1A3-91ED9B6CFB91}" type="presParOf" srcId="{4B9EACBB-47B8-4760-9C8D-720D624548F5}" destId="{D8527785-7F9A-45CA-96C1-1D99B4CC738A}" srcOrd="5" destOrd="0" presId="urn:microsoft.com/office/officeart/2005/8/layout/lProcess1"/>
    <dgm:cxn modelId="{35095080-3A60-4AC2-8566-97E6053BE142}" type="presParOf" srcId="{4B9EACBB-47B8-4760-9C8D-720D624548F5}" destId="{1263C9A9-F008-40E0-8677-610F556AA544}" srcOrd="6" destOrd="0" presId="urn:microsoft.com/office/officeart/2005/8/layout/lProcess1"/>
    <dgm:cxn modelId="{9AA7655E-36AA-4FF1-B755-6DED1887F37C}" type="presParOf" srcId="{F5F60727-CBC2-4181-8F01-22919B8F5A47}" destId="{1E498BCE-3075-46EF-A57E-35F91665D547}" srcOrd="7" destOrd="0" presId="urn:microsoft.com/office/officeart/2005/8/layout/lProcess1"/>
    <dgm:cxn modelId="{D5CC2D4A-C493-490F-A5AF-53332B965BA8}" type="presParOf" srcId="{F5F60727-CBC2-4181-8F01-22919B8F5A47}" destId="{01349DD9-9233-48E8-942C-10CE93C03189}" srcOrd="8" destOrd="0" presId="urn:microsoft.com/office/officeart/2005/8/layout/lProcess1"/>
    <dgm:cxn modelId="{5D8A85CA-56B7-4919-935A-2BD34B953A7C}" type="presParOf" srcId="{01349DD9-9233-48E8-942C-10CE93C03189}" destId="{E564CE42-6C1D-48F0-B839-D7008C83D360}" srcOrd="0" destOrd="0" presId="urn:microsoft.com/office/officeart/2005/8/layout/lProcess1"/>
    <dgm:cxn modelId="{8264A424-AEC4-4B07-8399-00936838DAF9}" type="presParOf" srcId="{01349DD9-9233-48E8-942C-10CE93C03189}" destId="{6BB26B41-F86B-45E8-B0DE-E3457B3C0EE3}" srcOrd="1" destOrd="0" presId="urn:microsoft.com/office/officeart/2005/8/layout/lProcess1"/>
    <dgm:cxn modelId="{D4B72CC1-0F96-4BF5-9A33-6E7542E1BE6E}" type="presParOf" srcId="{01349DD9-9233-48E8-942C-10CE93C03189}" destId="{864CD2D7-A81F-460A-96C1-DD367799605D}" srcOrd="2" destOrd="0" presId="urn:microsoft.com/office/officeart/2005/8/layout/lProcess1"/>
    <dgm:cxn modelId="{1B308522-4D68-454E-934F-681B510EC678}" type="presParOf" srcId="{01349DD9-9233-48E8-942C-10CE93C03189}" destId="{8E84275B-6BC0-4067-B8FA-B676CC4C1954}" srcOrd="3" destOrd="0" presId="urn:microsoft.com/office/officeart/2005/8/layout/lProcess1"/>
    <dgm:cxn modelId="{5254C41C-C028-4FBA-A28A-5EFFAA9977F6}" type="presParOf" srcId="{01349DD9-9233-48E8-942C-10CE93C03189}" destId="{D84EDFB9-EB8D-4099-B087-E672B05DE077}" srcOrd="4" destOrd="0" presId="urn:microsoft.com/office/officeart/2005/8/layout/lProcess1"/>
    <dgm:cxn modelId="{4DE9293A-FEB8-496C-BA58-376927A85765}" type="presParOf" srcId="{01349DD9-9233-48E8-942C-10CE93C03189}" destId="{3D12268D-8CF3-499B-A27A-9FA22244749F}" srcOrd="5" destOrd="0" presId="urn:microsoft.com/office/officeart/2005/8/layout/lProcess1"/>
    <dgm:cxn modelId="{5A1C0F14-3EF3-400B-B05C-0303AC055911}" type="presParOf" srcId="{01349DD9-9233-48E8-942C-10CE93C03189}" destId="{5992128F-F0A1-4CC6-8E23-D3186AFD1DF7}"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41E3-C5F1-5A46-B7EB-158E7217BED0}" type="datetimeFigureOut">
              <a:rPr lang="en-US" smtClean="0"/>
              <a:t>10/5/2017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413B6-9A91-AB4F-99C3-0997EB0325AB}" type="slidenum">
              <a:rPr lang="en-US" smtClean="0"/>
              <a:t>‹#›</a:t>
            </a:fld>
            <a:endParaRPr lang="en-US"/>
          </a:p>
        </p:txBody>
      </p:sp>
    </p:spTree>
    <p:extLst>
      <p:ext uri="{BB962C8B-B14F-4D97-AF65-F5344CB8AC3E}">
        <p14:creationId xmlns:p14="http://schemas.microsoft.com/office/powerpoint/2010/main" val="209776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doing our trainings and projects not only in Serbia, but also in Croatia, Bosnia and Herzegovina, Macedonia,</a:t>
            </a:r>
            <a:r>
              <a:rPr lang="en-US" baseline="0" dirty="0"/>
              <a:t> Kosovo and Albania. We hope we will expand our activities on the other countries in the region and that this project is our chance for this expansion. </a:t>
            </a:r>
            <a:endParaRPr lang="en-US" dirty="0"/>
          </a:p>
        </p:txBody>
      </p:sp>
      <p:sp>
        <p:nvSpPr>
          <p:cNvPr id="4" name="Slide Number Placeholder 3"/>
          <p:cNvSpPr>
            <a:spLocks noGrp="1"/>
          </p:cNvSpPr>
          <p:nvPr>
            <p:ph type="sldNum" sz="quarter" idx="10"/>
          </p:nvPr>
        </p:nvSpPr>
        <p:spPr/>
        <p:txBody>
          <a:bodyPr/>
          <a:lstStyle/>
          <a:p>
            <a:fld id="{179F1064-4F49-41D2-8FD4-2B45C7ABD94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83284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p>
            <a:fld id="{DD2FBDD9-1909-4A58-92E8-A26A0040F112}" type="slidenum">
              <a:rPr lang="hr-HR" smtClean="0"/>
              <a:pPr/>
              <a:t>17</a:t>
            </a:fld>
            <a:endParaRPr lang="hr-H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p:spPr>
        <p:txBody>
          <a:bodyPr/>
          <a:lstStyle/>
          <a:p>
            <a:pPr eaLnBrk="1" hangingPunct="1"/>
            <a:r>
              <a:rPr lang="sr-Latn-CS"/>
              <a:t>Primjer:</a:t>
            </a:r>
          </a:p>
          <a:p>
            <a:pPr eaLnBrk="1" hangingPunct="1"/>
            <a:r>
              <a:rPr lang="hr-HR" b="1"/>
              <a:t>Jedan strukturni problem:</a:t>
            </a:r>
            <a:r>
              <a:rPr lang="hr-HR"/>
              <a:t> </a:t>
            </a:r>
          </a:p>
          <a:p>
            <a:pPr eaLnBrk="1" hangingPunct="1"/>
            <a:r>
              <a:rPr lang="hr-HR" b="1"/>
              <a:t>MH</a:t>
            </a:r>
            <a:r>
              <a:rPr lang="hr-HR"/>
              <a:t> je kompanija koja se smatra fleksibilnom i dosta responsivnom (da može u relativno kratkom roku odgovoriti na zahtjeve kupaca) i djeluje na tržištu koje to zahtjeva. Ovo nije samo po sebi loše, međutim nezgodno je što nije usklađena politika (strategija) nabave i odnosa sa dobavljačima, s jedne strane, te politike prodaje, s druge strane. Dakle, logično je da ukoliko se </a:t>
            </a:r>
            <a:r>
              <a:rPr lang="hr-HR" b="1"/>
              <a:t>MH</a:t>
            </a:r>
            <a:r>
              <a:rPr lang="hr-HR"/>
              <a:t> nalazi na fleksibilnom tržištu na kojem je bitna brza reakcija na zahtjeve kupaca, da isto tako ima i dobavljače koji mogu jednako brzo i fleksibilno reagirati. To naravno isto tako znači da bi i nabavne cijene trebale biti nešto veće. Iz dostupnih informacija zaključio sam da se potpisuju ugovori sa dobavljačima na osnovu velikih količina što znači povoljnije cijena, ali isto tako i nefleksibilne rokove. Iz ovog razloga se dosta često </a:t>
            </a:r>
            <a:r>
              <a:rPr lang="hr-HR" b="1"/>
              <a:t>MH</a:t>
            </a:r>
            <a:r>
              <a:rPr lang="hr-HR"/>
              <a:t> nalazi u škarama (makazama) želje da ispoštuje kratke rokove i česte promjene planova kod kupaca, i dugih i nefleksibilnih rokova isporuke od dobavljača. Rješenje vidim u usklađivanju nabavne i prodajne strategije odnosno politike kupaca i politike dobavljača. To se može postići zajedničkim radom nabave i prodaje te poboljšanjem njihovih pregovaračkih vještina. </a:t>
            </a:r>
          </a:p>
          <a:p>
            <a:pPr eaLnBrk="1" hangingPunct="1"/>
            <a:endParaRPr lang="sr-Latn-CS"/>
          </a:p>
          <a:p>
            <a:pPr eaLnBrk="1" hangingPunct="1"/>
            <a:endParaRPr lang="sr-Latn-CS"/>
          </a:p>
        </p:txBody>
      </p:sp>
    </p:spTree>
    <p:extLst>
      <p:ext uri="{BB962C8B-B14F-4D97-AF65-F5344CB8AC3E}">
        <p14:creationId xmlns:p14="http://schemas.microsoft.com/office/powerpoint/2010/main" val="3068876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p>
            <a:fld id="{DD2FBDD9-1909-4A58-92E8-A26A0040F112}" type="slidenum">
              <a:rPr lang="hr-HR" smtClean="0"/>
              <a:pPr/>
              <a:t>18</a:t>
            </a:fld>
            <a:endParaRPr lang="hr-H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p:spPr>
        <p:txBody>
          <a:bodyPr/>
          <a:lstStyle/>
          <a:p>
            <a:pPr eaLnBrk="1" hangingPunct="1"/>
            <a:r>
              <a:rPr lang="sr-Latn-CS"/>
              <a:t>Primjer:</a:t>
            </a:r>
          </a:p>
          <a:p>
            <a:pPr eaLnBrk="1" hangingPunct="1"/>
            <a:r>
              <a:rPr lang="hr-HR" b="1"/>
              <a:t>Jedan strukturni problem:</a:t>
            </a:r>
            <a:r>
              <a:rPr lang="hr-HR"/>
              <a:t> </a:t>
            </a:r>
          </a:p>
          <a:p>
            <a:pPr eaLnBrk="1" hangingPunct="1"/>
            <a:r>
              <a:rPr lang="hr-HR" b="1"/>
              <a:t>MH</a:t>
            </a:r>
            <a:r>
              <a:rPr lang="hr-HR"/>
              <a:t> je kompanija koja se smatra fleksibilnom i dosta responsivnom (da može u relativno kratkom roku odgovoriti na zahtjeve kupaca) i djeluje na tržištu koje to zahtjeva. Ovo nije samo po sebi loše, međutim nezgodno je što nije usklađena politika (strategija) nabave i odnosa sa dobavljačima, s jedne strane, te politike prodaje, s druge strane. Dakle, logično je da ukoliko se </a:t>
            </a:r>
            <a:r>
              <a:rPr lang="hr-HR" b="1"/>
              <a:t>MH</a:t>
            </a:r>
            <a:r>
              <a:rPr lang="hr-HR"/>
              <a:t> nalazi na fleksibilnom tržištu na kojem je bitna brza reakcija na zahtjeve kupaca, da isto tako ima i dobavljače koji mogu jednako brzo i fleksibilno reagirati. To naravno isto tako znači da bi i nabavne cijene trebale biti nešto veće. Iz dostupnih informacija zaključio sam da se potpisuju ugovori sa dobavljačima na osnovu velikih količina što znači povoljnije cijena, ali isto tako i nefleksibilne rokove. Iz ovog razloga se dosta često </a:t>
            </a:r>
            <a:r>
              <a:rPr lang="hr-HR" b="1"/>
              <a:t>MH</a:t>
            </a:r>
            <a:r>
              <a:rPr lang="hr-HR"/>
              <a:t> nalazi u škarama (makazama) želje da ispoštuje kratke rokove i česte promjene planova kod kupaca, i dugih i nefleksibilnih rokova isporuke od dobavljača. Rješenje vidim u usklađivanju nabavne i prodajne strategije odnosno politike kupaca i politike dobavljača. To se može postići zajedničkim radom nabave i prodaje te poboljšanjem njihovih pregovaračkih vještina. </a:t>
            </a:r>
          </a:p>
          <a:p>
            <a:pPr eaLnBrk="1" hangingPunct="1"/>
            <a:endParaRPr lang="sr-Latn-CS"/>
          </a:p>
          <a:p>
            <a:pPr eaLnBrk="1" hangingPunct="1"/>
            <a:endParaRPr lang="sr-Latn-CS"/>
          </a:p>
        </p:txBody>
      </p:sp>
    </p:spTree>
    <p:extLst>
      <p:ext uri="{BB962C8B-B14F-4D97-AF65-F5344CB8AC3E}">
        <p14:creationId xmlns:p14="http://schemas.microsoft.com/office/powerpoint/2010/main" val="38896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p>
            <a:fld id="{F5273241-3171-4C7A-9521-D8BCA92E6E6E}" type="slidenum">
              <a:rPr lang="hr-HR" smtClean="0"/>
              <a:pPr/>
              <a:t>19</a:t>
            </a:fld>
            <a:endParaRPr lang="hr-H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p:spPr>
        <p:txBody>
          <a:bodyPr/>
          <a:lstStyle/>
          <a:p>
            <a:pPr eaLnBrk="1" hangingPunct="1"/>
            <a:endParaRPr lang="sr-Latn-CS"/>
          </a:p>
        </p:txBody>
      </p:sp>
    </p:spTree>
    <p:extLst>
      <p:ext uri="{BB962C8B-B14F-4D97-AF65-F5344CB8AC3E}">
        <p14:creationId xmlns:p14="http://schemas.microsoft.com/office/powerpoint/2010/main" val="38149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p:cNvSpPr txBox="1">
            <a:spLocks noGrp="1" noChangeArrowheads="1"/>
          </p:cNvSpPr>
          <p:nvPr/>
        </p:nvSpPr>
        <p:spPr bwMode="auto">
          <a:xfrm>
            <a:off x="3971635" y="8830319"/>
            <a:ext cx="3037131" cy="464597"/>
          </a:xfrm>
          <a:prstGeom prst="rect">
            <a:avLst/>
          </a:prstGeom>
          <a:noFill/>
          <a:ln w="9525">
            <a:noFill/>
            <a:miter lim="800000"/>
            <a:headEnd/>
            <a:tailEnd/>
          </a:ln>
        </p:spPr>
        <p:txBody>
          <a:bodyPr lIns="88984" tIns="44491" rIns="88984" bIns="44491" anchor="b"/>
          <a:lstStyle/>
          <a:p>
            <a:pPr algn="r"/>
            <a:fld id="{F7BFF295-B5E9-40AF-9C9B-CCE7110A32DE}" type="slidenum">
              <a:rPr lang="hr-HR" sz="1100"/>
              <a:pPr algn="r"/>
              <a:t>20</a:t>
            </a:fld>
            <a:endParaRPr lang="hr-HR" sz="1100"/>
          </a:p>
        </p:txBody>
      </p:sp>
      <p:sp>
        <p:nvSpPr>
          <p:cNvPr id="967683" name="Rectangle 2"/>
          <p:cNvSpPr>
            <a:spLocks noGrp="1" noRot="1" noChangeAspect="1" noChangeArrowheads="1" noTextEdit="1"/>
          </p:cNvSpPr>
          <p:nvPr>
            <p:ph type="sldImg"/>
          </p:nvPr>
        </p:nvSpPr>
        <p:spPr>
          <a:ln/>
        </p:spPr>
      </p:sp>
      <p:sp>
        <p:nvSpPr>
          <p:cNvPr id="967684" name="Rectangle 3"/>
          <p:cNvSpPr>
            <a:spLocks noGrp="1" noChangeArrowheads="1"/>
          </p:cNvSpPr>
          <p:nvPr>
            <p:ph type="body" idx="1"/>
          </p:nvPr>
        </p:nvSpPr>
        <p:spPr>
          <a:noFill/>
          <a:ln/>
        </p:spPr>
        <p:txBody>
          <a:bodyPr/>
          <a:lstStyle/>
          <a:p>
            <a:pPr eaLnBrk="1" hangingPunct="1"/>
            <a:endParaRPr lang="hr-HR"/>
          </a:p>
        </p:txBody>
      </p:sp>
    </p:spTree>
    <p:extLst>
      <p:ext uri="{BB962C8B-B14F-4D97-AF65-F5344CB8AC3E}">
        <p14:creationId xmlns:p14="http://schemas.microsoft.com/office/powerpoint/2010/main" val="1779050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noChangeArrowheads="1"/>
          </p:cNvSpPr>
          <p:nvPr/>
        </p:nvSpPr>
        <p:spPr bwMode="auto">
          <a:xfrm>
            <a:off x="3970000" y="8830319"/>
            <a:ext cx="3038766" cy="464597"/>
          </a:xfrm>
          <a:prstGeom prst="rect">
            <a:avLst/>
          </a:prstGeom>
          <a:noFill/>
          <a:ln w="9525">
            <a:noFill/>
            <a:miter lim="800000"/>
            <a:headEnd/>
            <a:tailEnd/>
          </a:ln>
        </p:spPr>
        <p:txBody>
          <a:bodyPr lIns="93139" tIns="46570" rIns="93139" bIns="46570" anchor="b"/>
          <a:lstStyle/>
          <a:p>
            <a:pPr algn="r" defTabSz="963988"/>
            <a:fld id="{E7066FD1-500A-412E-9F09-0D93A95F4BE1}" type="slidenum">
              <a:rPr lang="hr-HR" sz="1200"/>
              <a:pPr algn="r" defTabSz="963988"/>
              <a:t>21</a:t>
            </a:fld>
            <a:endParaRPr lang="hr-HR"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p:spPr>
        <p:txBody>
          <a:bodyPr/>
          <a:lstStyle/>
          <a:p>
            <a:pPr eaLnBrk="1" hangingPunct="1">
              <a:spcBef>
                <a:spcPct val="0"/>
              </a:spcBef>
            </a:pPr>
            <a:r>
              <a:rPr lang="hr-HR"/>
              <a:t>Outsourcing u nabavi možemo definirati kao </a:t>
            </a:r>
            <a:r>
              <a:rPr lang="hr-HR" b="1"/>
              <a:t>strateško</a:t>
            </a:r>
            <a:r>
              <a:rPr lang="hr-HR"/>
              <a:t> korištenje </a:t>
            </a:r>
            <a:r>
              <a:rPr lang="hr-HR" b="1"/>
              <a:t>vanjskog partnera</a:t>
            </a:r>
            <a:r>
              <a:rPr lang="hr-HR"/>
              <a:t> u svrhu obavljanja jedne ili više aktivnosti nabavnog procesa i pretpostavlja odgovornost pružatelja usluge nabave za određene procese i/ili kategorije materijala.</a:t>
            </a:r>
          </a:p>
        </p:txBody>
      </p:sp>
    </p:spTree>
    <p:extLst>
      <p:ext uri="{BB962C8B-B14F-4D97-AF65-F5344CB8AC3E}">
        <p14:creationId xmlns:p14="http://schemas.microsoft.com/office/powerpoint/2010/main" val="1677139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txBox="1">
            <a:spLocks noGrp="1" noChangeArrowheads="1"/>
          </p:cNvSpPr>
          <p:nvPr/>
        </p:nvSpPr>
        <p:spPr bwMode="auto">
          <a:xfrm>
            <a:off x="3970000" y="8830319"/>
            <a:ext cx="3038766" cy="464597"/>
          </a:xfrm>
          <a:prstGeom prst="rect">
            <a:avLst/>
          </a:prstGeom>
          <a:noFill/>
          <a:ln w="9525">
            <a:noFill/>
            <a:miter lim="800000"/>
            <a:headEnd/>
            <a:tailEnd/>
          </a:ln>
        </p:spPr>
        <p:txBody>
          <a:bodyPr lIns="93139" tIns="46570" rIns="93139" bIns="46570" anchor="b"/>
          <a:lstStyle/>
          <a:p>
            <a:pPr algn="r" defTabSz="963988"/>
            <a:fld id="{2CD829BD-35A2-4FA4-8920-D8FC8D3CB2FF}" type="slidenum">
              <a:rPr lang="hr-HR" sz="1200"/>
              <a:pPr algn="r" defTabSz="963988"/>
              <a:t>22</a:t>
            </a:fld>
            <a:endParaRPr lang="hr-HR"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p:spPr>
        <p:txBody>
          <a:bodyPr/>
          <a:lstStyle/>
          <a:p>
            <a:pPr lvl="1"/>
            <a:r>
              <a:rPr lang="hr-HR"/>
              <a:t>Kako kod outsourcinga općenito, a isto tako kod outsourcinga u nabavi, bitno je da budemo svjesni da je organizacija skup međuovisnih poslovnih procesa i da je ono što outsoursiramo ustvari proces ili dio procesa.</a:t>
            </a:r>
          </a:p>
          <a:p>
            <a:pPr lvl="1"/>
            <a:r>
              <a:rPr lang="hr-HR"/>
              <a:t>Glavni zadatak kod implementacije outsourcinga je da outsourcirani procesi budu neprimjetno integrirani u ostatak procesa.</a:t>
            </a:r>
          </a:p>
        </p:txBody>
      </p:sp>
    </p:spTree>
    <p:extLst>
      <p:ext uri="{BB962C8B-B14F-4D97-AF65-F5344CB8AC3E}">
        <p14:creationId xmlns:p14="http://schemas.microsoft.com/office/powerpoint/2010/main" val="1384400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Rot="1" noChangeAspect="1" noChangeArrowheads="1" noTextEdit="1"/>
          </p:cNvSpPr>
          <p:nvPr>
            <p:ph type="sldImg"/>
          </p:nvPr>
        </p:nvSpPr>
        <p:spPr>
          <a:xfrm>
            <a:off x="407988" y="696913"/>
            <a:ext cx="6196012" cy="3486150"/>
          </a:xfrm>
          <a:ln/>
        </p:spPr>
      </p:sp>
      <p:sp>
        <p:nvSpPr>
          <p:cNvPr id="894979" name="Rectangle 3"/>
          <p:cNvSpPr>
            <a:spLocks noGrp="1" noChangeArrowheads="1"/>
          </p:cNvSpPr>
          <p:nvPr>
            <p:ph type="body" idx="1"/>
          </p:nvPr>
        </p:nvSpPr>
        <p:spPr>
          <a:xfrm>
            <a:off x="700877" y="4415902"/>
            <a:ext cx="5608646" cy="4184344"/>
          </a:xfrm>
          <a:noFill/>
          <a:ln/>
        </p:spPr>
        <p:txBody>
          <a:bodyPr lIns="93139" tIns="46570" rIns="93139" bIns="46570"/>
          <a:lstStyle/>
          <a:p>
            <a:endParaRPr lang="sr-Latn-CS"/>
          </a:p>
        </p:txBody>
      </p:sp>
    </p:spTree>
    <p:extLst>
      <p:ext uri="{BB962C8B-B14F-4D97-AF65-F5344CB8AC3E}">
        <p14:creationId xmlns:p14="http://schemas.microsoft.com/office/powerpoint/2010/main" val="169082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ED24B650-739E-4942-9CC4-5C1EC68F44AB}" type="slidenum">
              <a:rPr lang="hr-HR" smtClean="0"/>
              <a:pPr/>
              <a:t>24</a:t>
            </a:fld>
            <a:endParaRPr lang="hr-HR"/>
          </a:p>
        </p:txBody>
      </p:sp>
    </p:spTree>
    <p:extLst>
      <p:ext uri="{BB962C8B-B14F-4D97-AF65-F5344CB8AC3E}">
        <p14:creationId xmlns:p14="http://schemas.microsoft.com/office/powerpoint/2010/main" val="193174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hr-HR" dirty="0" err="1"/>
              <a:t>With</a:t>
            </a:r>
            <a:r>
              <a:rPr lang="hr-HR" dirty="0"/>
              <a:t> </a:t>
            </a:r>
            <a:r>
              <a:rPr lang="hr-HR" dirty="0" err="1"/>
              <a:t>training</a:t>
            </a:r>
            <a:r>
              <a:rPr lang="hr-HR" dirty="0"/>
              <a:t> or </a:t>
            </a:r>
            <a:r>
              <a:rPr lang="hr-HR" dirty="0" err="1"/>
              <a:t>experience</a:t>
            </a:r>
            <a:r>
              <a:rPr lang="hr-HR" dirty="0"/>
              <a:t>, </a:t>
            </a:r>
            <a:r>
              <a:rPr lang="hr-HR" dirty="0" err="1"/>
              <a:t>people</a:t>
            </a:r>
            <a:r>
              <a:rPr lang="hr-HR" dirty="0"/>
              <a:t> </a:t>
            </a:r>
            <a:r>
              <a:rPr lang="hr-HR" dirty="0" err="1"/>
              <a:t>can</a:t>
            </a:r>
            <a:r>
              <a:rPr lang="hr-HR" dirty="0"/>
              <a:t> </a:t>
            </a:r>
            <a:r>
              <a:rPr lang="hr-HR" dirty="0" err="1"/>
              <a:t>encode</a:t>
            </a:r>
            <a:r>
              <a:rPr lang="hr-HR" dirty="0"/>
              <a:t> </a:t>
            </a:r>
            <a:r>
              <a:rPr lang="hr-HR" dirty="0" err="1"/>
              <a:t>patterns</a:t>
            </a:r>
            <a:r>
              <a:rPr lang="hr-HR" dirty="0"/>
              <a:t> </a:t>
            </a:r>
            <a:r>
              <a:rPr lang="hr-HR" dirty="0" err="1"/>
              <a:t>deep</a:t>
            </a:r>
            <a:r>
              <a:rPr lang="hr-HR" dirty="0"/>
              <a:t> </a:t>
            </a:r>
            <a:r>
              <a:rPr lang="hr-HR" dirty="0" err="1"/>
              <a:t>in</a:t>
            </a:r>
            <a:r>
              <a:rPr lang="hr-HR" dirty="0"/>
              <a:t> </a:t>
            </a:r>
            <a:r>
              <a:rPr lang="hr-HR" dirty="0" err="1"/>
              <a:t>their</a:t>
            </a:r>
            <a:r>
              <a:rPr lang="hr-HR" dirty="0"/>
              <a:t> </a:t>
            </a:r>
            <a:r>
              <a:rPr lang="hr-HR" dirty="0" err="1"/>
              <a:t>memories</a:t>
            </a:r>
            <a:r>
              <a:rPr lang="hr-HR" dirty="0"/>
              <a:t> </a:t>
            </a:r>
            <a:r>
              <a:rPr lang="hr-HR" dirty="0" err="1"/>
              <a:t>in</a:t>
            </a:r>
            <a:r>
              <a:rPr lang="hr-HR" dirty="0"/>
              <a:t> </a:t>
            </a:r>
            <a:r>
              <a:rPr lang="hr-HR" dirty="0" err="1"/>
              <a:t>vast</a:t>
            </a:r>
            <a:r>
              <a:rPr lang="hr-HR" dirty="0"/>
              <a:t> </a:t>
            </a:r>
            <a:r>
              <a:rPr lang="hr-HR" dirty="0" err="1"/>
              <a:t>number</a:t>
            </a:r>
            <a:r>
              <a:rPr lang="hr-HR" dirty="0"/>
              <a:t> </a:t>
            </a:r>
            <a:r>
              <a:rPr lang="hr-HR" dirty="0" err="1"/>
              <a:t>and</a:t>
            </a:r>
            <a:r>
              <a:rPr lang="hr-HR" dirty="0"/>
              <a:t> </a:t>
            </a:r>
            <a:r>
              <a:rPr lang="hr-HR" dirty="0" err="1"/>
              <a:t>intricate</a:t>
            </a:r>
            <a:r>
              <a:rPr lang="hr-HR" dirty="0"/>
              <a:t> </a:t>
            </a:r>
            <a:r>
              <a:rPr lang="hr-HR" dirty="0" err="1"/>
              <a:t>detail</a:t>
            </a:r>
            <a:r>
              <a:rPr lang="hr-HR" dirty="0"/>
              <a:t>—</a:t>
            </a:r>
            <a:r>
              <a:rPr lang="hr-HR" dirty="0" err="1"/>
              <a:t>such</a:t>
            </a:r>
            <a:r>
              <a:rPr lang="hr-HR" dirty="0"/>
              <a:t> as </a:t>
            </a:r>
            <a:r>
              <a:rPr lang="hr-HR" dirty="0" err="1"/>
              <a:t>the</a:t>
            </a:r>
            <a:r>
              <a:rPr lang="hr-HR" dirty="0"/>
              <a:t> </a:t>
            </a:r>
            <a:r>
              <a:rPr lang="hr-HR" dirty="0" err="1"/>
              <a:t>estimated</a:t>
            </a:r>
            <a:r>
              <a:rPr lang="hr-HR" dirty="0"/>
              <a:t> </a:t>
            </a:r>
            <a:r>
              <a:rPr lang="hr-HR" dirty="0" err="1"/>
              <a:t>fifty</a:t>
            </a:r>
            <a:r>
              <a:rPr lang="hr-HR" dirty="0"/>
              <a:t> </a:t>
            </a:r>
            <a:r>
              <a:rPr lang="hr-HR" dirty="0" err="1"/>
              <a:t>thousand</a:t>
            </a:r>
            <a:r>
              <a:rPr lang="hr-HR" dirty="0"/>
              <a:t> to one </a:t>
            </a:r>
            <a:r>
              <a:rPr lang="hr-HR" dirty="0" err="1"/>
              <a:t>hundred</a:t>
            </a:r>
            <a:r>
              <a:rPr lang="hr-HR" dirty="0"/>
              <a:t> </a:t>
            </a:r>
            <a:r>
              <a:rPr lang="hr-HR" dirty="0" err="1"/>
              <a:t>thousand</a:t>
            </a:r>
            <a:r>
              <a:rPr lang="hr-HR" dirty="0"/>
              <a:t> </a:t>
            </a:r>
            <a:r>
              <a:rPr lang="hr-HR" dirty="0" err="1"/>
              <a:t>chess</a:t>
            </a:r>
            <a:r>
              <a:rPr lang="hr-HR" dirty="0"/>
              <a:t> </a:t>
            </a:r>
            <a:r>
              <a:rPr lang="hr-HR" dirty="0" err="1"/>
              <a:t>positions</a:t>
            </a:r>
            <a:r>
              <a:rPr lang="hr-HR" dirty="0"/>
              <a:t> </a:t>
            </a:r>
            <a:r>
              <a:rPr lang="hr-HR" dirty="0" err="1"/>
              <a:t>that</a:t>
            </a:r>
            <a:r>
              <a:rPr lang="hr-HR" dirty="0"/>
              <a:t> top </a:t>
            </a:r>
            <a:r>
              <a:rPr lang="hr-HR" dirty="0" err="1"/>
              <a:t>players</a:t>
            </a:r>
            <a:r>
              <a:rPr lang="hr-HR" dirty="0"/>
              <a:t> </a:t>
            </a:r>
            <a:r>
              <a:rPr lang="hr-HR" dirty="0" err="1"/>
              <a:t>have</a:t>
            </a:r>
            <a:r>
              <a:rPr lang="hr-HR" dirty="0"/>
              <a:t> </a:t>
            </a:r>
            <a:r>
              <a:rPr lang="hr-HR" dirty="0" err="1"/>
              <a:t>in</a:t>
            </a:r>
            <a:r>
              <a:rPr lang="hr-HR" dirty="0"/>
              <a:t> </a:t>
            </a:r>
            <a:r>
              <a:rPr lang="hr-HR" dirty="0" err="1"/>
              <a:t>their</a:t>
            </a:r>
            <a:r>
              <a:rPr lang="hr-HR" dirty="0"/>
              <a:t> </a:t>
            </a:r>
            <a:r>
              <a:rPr lang="hr-HR" dirty="0" err="1"/>
              <a:t>repertoire</a:t>
            </a:r>
            <a:r>
              <a:rPr lang="hr-HR" dirty="0"/>
              <a:t>.</a:t>
            </a:r>
          </a:p>
          <a:p>
            <a:r>
              <a:rPr lang="hr-HR" dirty="0" err="1"/>
              <a:t>If</a:t>
            </a:r>
            <a:r>
              <a:rPr lang="hr-HR" dirty="0"/>
              <a:t> </a:t>
            </a:r>
            <a:r>
              <a:rPr lang="hr-HR" dirty="0" err="1"/>
              <a:t>something</a:t>
            </a:r>
            <a:r>
              <a:rPr lang="hr-HR" dirty="0"/>
              <a:t> </a:t>
            </a:r>
            <a:r>
              <a:rPr lang="hr-HR" dirty="0" err="1"/>
              <a:t>doesn</a:t>
            </a:r>
            <a:r>
              <a:rPr lang="hr-HR" dirty="0"/>
              <a:t>’t </a:t>
            </a:r>
            <a:r>
              <a:rPr lang="hr-HR" dirty="0" err="1"/>
              <a:t>fit</a:t>
            </a:r>
            <a:r>
              <a:rPr lang="hr-HR" dirty="0"/>
              <a:t> a </a:t>
            </a:r>
            <a:r>
              <a:rPr lang="hr-HR" dirty="0" err="1"/>
              <a:t>pattern</a:t>
            </a:r>
            <a:r>
              <a:rPr lang="hr-HR" dirty="0"/>
              <a:t>—</a:t>
            </a:r>
            <a:r>
              <a:rPr lang="hr-HR" dirty="0" err="1"/>
              <a:t>like</a:t>
            </a:r>
            <a:r>
              <a:rPr lang="hr-HR" dirty="0"/>
              <a:t> a </a:t>
            </a:r>
            <a:r>
              <a:rPr lang="hr-HR" dirty="0" err="1"/>
              <a:t>kitchen</a:t>
            </a:r>
            <a:r>
              <a:rPr lang="hr-HR" dirty="0"/>
              <a:t> </a:t>
            </a:r>
            <a:r>
              <a:rPr lang="hr-HR" dirty="0" err="1"/>
              <a:t>fire</a:t>
            </a:r>
            <a:r>
              <a:rPr lang="hr-HR" dirty="0"/>
              <a:t> </a:t>
            </a:r>
            <a:r>
              <a:rPr lang="hr-HR" dirty="0" err="1"/>
              <a:t>giving</a:t>
            </a:r>
            <a:r>
              <a:rPr lang="hr-HR" dirty="0"/>
              <a:t> </a:t>
            </a:r>
            <a:r>
              <a:rPr lang="hr-HR" dirty="0" err="1"/>
              <a:t>off</a:t>
            </a:r>
            <a:r>
              <a:rPr lang="hr-HR" dirty="0"/>
              <a:t> more </a:t>
            </a:r>
            <a:r>
              <a:rPr lang="hr-HR" dirty="0" err="1"/>
              <a:t>heat</a:t>
            </a:r>
            <a:r>
              <a:rPr lang="hr-HR" dirty="0"/>
              <a:t> </a:t>
            </a:r>
            <a:r>
              <a:rPr lang="hr-HR" dirty="0" err="1"/>
              <a:t>than</a:t>
            </a:r>
            <a:r>
              <a:rPr lang="hr-HR" dirty="0"/>
              <a:t> a </a:t>
            </a:r>
            <a:r>
              <a:rPr lang="hr-HR" dirty="0" err="1"/>
              <a:t>kitchen</a:t>
            </a:r>
            <a:r>
              <a:rPr lang="hr-HR" dirty="0"/>
              <a:t> </a:t>
            </a:r>
            <a:r>
              <a:rPr lang="hr-HR" dirty="0" err="1"/>
              <a:t>fire</a:t>
            </a:r>
            <a:r>
              <a:rPr lang="hr-HR" dirty="0"/>
              <a:t> </a:t>
            </a:r>
            <a:r>
              <a:rPr lang="hr-HR" dirty="0" err="1"/>
              <a:t>should</a:t>
            </a:r>
            <a:r>
              <a:rPr lang="hr-HR" dirty="0"/>
              <a:t>—a </a:t>
            </a:r>
            <a:r>
              <a:rPr lang="hr-HR" dirty="0" err="1"/>
              <a:t>competent</a:t>
            </a:r>
            <a:r>
              <a:rPr lang="hr-HR" dirty="0"/>
              <a:t> </a:t>
            </a:r>
            <a:r>
              <a:rPr lang="hr-HR" dirty="0" err="1"/>
              <a:t>expert</a:t>
            </a:r>
            <a:r>
              <a:rPr lang="hr-HR" dirty="0"/>
              <a:t> </a:t>
            </a:r>
            <a:r>
              <a:rPr lang="hr-HR" dirty="0" err="1"/>
              <a:t>senses</a:t>
            </a:r>
            <a:r>
              <a:rPr lang="hr-HR" dirty="0"/>
              <a:t> </a:t>
            </a:r>
            <a:r>
              <a:rPr lang="hr-HR" dirty="0" err="1"/>
              <a:t>it</a:t>
            </a:r>
            <a:r>
              <a:rPr lang="hr-HR" dirty="0"/>
              <a:t> </a:t>
            </a:r>
            <a:r>
              <a:rPr lang="hr-HR" dirty="0" err="1"/>
              <a:t>immediately</a:t>
            </a:r>
            <a:r>
              <a:rPr lang="hr-HR" dirty="0"/>
              <a:t>.</a:t>
            </a:r>
          </a:p>
          <a:p>
            <a:endParaRPr lang="hr-HR" dirty="0"/>
          </a:p>
          <a:p>
            <a:endParaRPr lang="hr-HR" dirty="0"/>
          </a:p>
          <a:p>
            <a:endParaRPr lang="hr-HR" dirty="0"/>
          </a:p>
        </p:txBody>
      </p:sp>
      <p:sp>
        <p:nvSpPr>
          <p:cNvPr id="4" name="Slide Number Placeholder 3"/>
          <p:cNvSpPr>
            <a:spLocks noGrp="1"/>
          </p:cNvSpPr>
          <p:nvPr>
            <p:ph type="sldNum" sz="quarter" idx="10"/>
          </p:nvPr>
        </p:nvSpPr>
        <p:spPr/>
        <p:txBody>
          <a:bodyPr/>
          <a:lstStyle/>
          <a:p>
            <a:pPr>
              <a:defRPr/>
            </a:pPr>
            <a:fld id="{8A85149F-C1DD-4C10-835B-49B35D845B8D}" type="slidenum">
              <a:rPr lang="hr-HR" smtClean="0"/>
              <a:pPr>
                <a:defRPr/>
              </a:pPr>
              <a:t>28</a:t>
            </a:fld>
            <a:endParaRPr lang="hr-HR"/>
          </a:p>
        </p:txBody>
      </p:sp>
    </p:spTree>
    <p:extLst>
      <p:ext uri="{BB962C8B-B14F-4D97-AF65-F5344CB8AC3E}">
        <p14:creationId xmlns:p14="http://schemas.microsoft.com/office/powerpoint/2010/main" val="1709183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p>
            <a:fld id="{373F9DC5-5EFA-4B38-919B-114EA10F5E1A}" type="slidenum">
              <a:rPr lang="hr-HR" smtClean="0"/>
              <a:pPr/>
              <a:t>29</a:t>
            </a:fld>
            <a:endParaRPr lang="hr-H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pPr eaLnBrk="1" hangingPunct="1"/>
            <a:endParaRPr lang="hr-HR"/>
          </a:p>
        </p:txBody>
      </p:sp>
    </p:spTree>
    <p:extLst>
      <p:ext uri="{BB962C8B-B14F-4D97-AF65-F5344CB8AC3E}">
        <p14:creationId xmlns:p14="http://schemas.microsoft.com/office/powerpoint/2010/main" val="6573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3850092" y="9430813"/>
            <a:ext cx="2946065" cy="495872"/>
          </a:xfrm>
          <a:prstGeom prst="rect">
            <a:avLst/>
          </a:prstGeom>
          <a:noFill/>
          <a:ln w="9525">
            <a:noFill/>
            <a:miter lim="800000"/>
            <a:headEnd/>
            <a:tailEnd/>
          </a:ln>
        </p:spPr>
        <p:txBody>
          <a:bodyPr lIns="95559" tIns="47781" rIns="95559" bIns="47781" anchor="b"/>
          <a:lstStyle/>
          <a:p>
            <a:pPr algn="r" defTabSz="955632"/>
            <a:fld id="{F66354CE-048B-4A80-9238-072CF34FA975}" type="slidenum">
              <a:rPr lang="hr-HR" sz="1300" u="none"/>
              <a:pPr algn="r" defTabSz="955632"/>
              <a:t>7</a:t>
            </a:fld>
            <a:endParaRPr lang="hr-HR" sz="1300" u="none"/>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8" name="Rectangle 3"/>
          <p:cNvSpPr>
            <a:spLocks noGrp="1" noChangeArrowheads="1"/>
          </p:cNvSpPr>
          <p:nvPr>
            <p:ph type="body" idx="1"/>
          </p:nvPr>
        </p:nvSpPr>
        <p:spPr bwMode="auto">
          <a:noFill/>
        </p:spPr>
        <p:txBody>
          <a:bodyPr wrap="square" lIns="95559" tIns="47781" rIns="95559" bIns="47781" numCol="1" anchor="t" anchorCtr="0" compatLnSpc="1">
            <a:prstTxWarp prst="textNoShape">
              <a:avLst/>
            </a:prstTxWarp>
          </a:bodyPr>
          <a:lstStyle/>
          <a:p>
            <a:pPr eaLnBrk="1" hangingPunct="1"/>
            <a:endParaRPr lang="hr-HR"/>
          </a:p>
        </p:txBody>
      </p:sp>
    </p:spTree>
    <p:extLst>
      <p:ext uri="{BB962C8B-B14F-4D97-AF65-F5344CB8AC3E}">
        <p14:creationId xmlns:p14="http://schemas.microsoft.com/office/powerpoint/2010/main" val="311480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659">
              <a:defRPr/>
            </a:pPr>
            <a:fld id="{3802DB34-3B9E-46AE-9C97-BE5114C3E661}" type="slidenum">
              <a:rPr lang="en-US" sz="1200">
                <a:solidFill>
                  <a:srgbClr val="000000"/>
                </a:solidFill>
                <a:latin typeface="Arial" pitchFamily="34" charset="0"/>
                <a:cs typeface="+mn-cs"/>
              </a:rPr>
              <a:pPr defTabSz="931659">
                <a:defRPr/>
              </a:pPr>
              <a:t>30</a:t>
            </a:fld>
            <a:endParaRPr lang="en-US" sz="1200">
              <a:solidFill>
                <a:srgbClr val="000000"/>
              </a:solidFill>
              <a:latin typeface="Arial" pitchFamily="34" charset="0"/>
              <a:cs typeface="+mn-cs"/>
            </a:endParaRPr>
          </a:p>
        </p:txBody>
      </p:sp>
    </p:spTree>
    <p:extLst>
      <p:ext uri="{BB962C8B-B14F-4D97-AF65-F5344CB8AC3E}">
        <p14:creationId xmlns:p14="http://schemas.microsoft.com/office/powerpoint/2010/main" val="1535000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p:cNvSpPr txBox="1">
            <a:spLocks noGrp="1" noChangeArrowheads="1"/>
          </p:cNvSpPr>
          <p:nvPr/>
        </p:nvSpPr>
        <p:spPr bwMode="auto">
          <a:xfrm>
            <a:off x="3970000" y="8830319"/>
            <a:ext cx="3038766" cy="464597"/>
          </a:xfrm>
          <a:prstGeom prst="rect">
            <a:avLst/>
          </a:prstGeom>
          <a:noFill/>
          <a:ln w="9525">
            <a:noFill/>
            <a:miter lim="800000"/>
            <a:headEnd/>
            <a:tailEnd/>
          </a:ln>
        </p:spPr>
        <p:txBody>
          <a:bodyPr lIns="93158" tIns="46579" rIns="93158" bIns="46579" anchor="b"/>
          <a:lstStyle/>
          <a:p>
            <a:pPr algn="r" defTabSz="931546"/>
            <a:fld id="{AECD2800-C0DF-4D9D-BB41-E52F576CB935}" type="slidenum">
              <a:rPr lang="hr-HR" sz="1200"/>
              <a:pPr algn="r" defTabSz="931546"/>
              <a:t>31</a:t>
            </a:fld>
            <a:endParaRPr lang="hr-HR" sz="1200"/>
          </a:p>
        </p:txBody>
      </p:sp>
      <p:sp>
        <p:nvSpPr>
          <p:cNvPr id="686083" name="Rectangle 2"/>
          <p:cNvSpPr>
            <a:spLocks noGrp="1" noRot="1" noChangeAspect="1" noChangeArrowheads="1" noTextEdit="1"/>
          </p:cNvSpPr>
          <p:nvPr>
            <p:ph type="sldImg"/>
          </p:nvPr>
        </p:nvSpPr>
        <p:spPr>
          <a:xfrm>
            <a:off x="407988" y="696913"/>
            <a:ext cx="6196012" cy="3486150"/>
          </a:xfrm>
          <a:ln/>
        </p:spPr>
      </p:sp>
      <p:sp>
        <p:nvSpPr>
          <p:cNvPr id="686084" name="Rectangle 3"/>
          <p:cNvSpPr>
            <a:spLocks noGrp="1" noChangeArrowheads="1"/>
          </p:cNvSpPr>
          <p:nvPr>
            <p:ph type="body" idx="1"/>
          </p:nvPr>
        </p:nvSpPr>
        <p:spPr>
          <a:xfrm>
            <a:off x="700877" y="4415902"/>
            <a:ext cx="5608646" cy="4184344"/>
          </a:xfrm>
          <a:noFill/>
          <a:ln/>
        </p:spPr>
        <p:txBody>
          <a:bodyPr lIns="93158" tIns="46579" rIns="93158" bIns="46579"/>
          <a:lstStyle/>
          <a:p>
            <a:pPr eaLnBrk="1" hangingPunct="1"/>
            <a:endParaRPr lang="sr-Latn-CS" dirty="0"/>
          </a:p>
        </p:txBody>
      </p:sp>
    </p:spTree>
    <p:extLst>
      <p:ext uri="{BB962C8B-B14F-4D97-AF65-F5344CB8AC3E}">
        <p14:creationId xmlns:p14="http://schemas.microsoft.com/office/powerpoint/2010/main" val="2917932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ED24B650-739E-4942-9CC4-5C1EC68F44AB}" type="slidenum">
              <a:rPr lang="hr-HR" smtClean="0"/>
              <a:pPr/>
              <a:t>33</a:t>
            </a:fld>
            <a:endParaRPr lang="hr-HR"/>
          </a:p>
        </p:txBody>
      </p:sp>
    </p:spTree>
    <p:extLst>
      <p:ext uri="{BB962C8B-B14F-4D97-AF65-F5344CB8AC3E}">
        <p14:creationId xmlns:p14="http://schemas.microsoft.com/office/powerpoint/2010/main" val="1352359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A62430E-CA06-4061-83E1-232701C295A5}" type="slidenum">
              <a:rPr lang="hr-HR" altLang="x-none" smtClean="0"/>
              <a:pPr eaLnBrk="1" hangingPunct="1"/>
              <a:t>34</a:t>
            </a:fld>
            <a:endParaRPr lang="hr-HR" altLang="x-none"/>
          </a:p>
        </p:txBody>
      </p:sp>
      <p:sp>
        <p:nvSpPr>
          <p:cNvPr id="2"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A558839E-0F18-4D26-B64D-DA6A1B7F566F}" type="slidenum">
              <a:rPr lang="hr-HR" sz="1200">
                <a:solidFill>
                  <a:srgbClr val="000000"/>
                </a:solidFill>
                <a:latin typeface="+mn-lt"/>
                <a:cs typeface="+mn-cs"/>
              </a:rPr>
              <a:pPr algn="r">
                <a:defRPr/>
              </a:pPr>
              <a:t>34</a:t>
            </a:fld>
            <a:endParaRPr lang="hr-HR" sz="1200">
              <a:solidFill>
                <a:srgbClr val="000000"/>
              </a:solidFill>
              <a:latin typeface="+mn-lt"/>
              <a:cs typeface="+mn-cs"/>
            </a:endParaRPr>
          </a:p>
        </p:txBody>
      </p:sp>
      <p:sp>
        <p:nvSpPr>
          <p:cNvPr id="200708" name="Rectangle 2"/>
          <p:cNvSpPr>
            <a:spLocks noGrp="1" noRot="1" noChangeAspect="1" noChangeArrowheads="1" noTextEdit="1"/>
          </p:cNvSpPr>
          <p:nvPr>
            <p:ph type="sldImg"/>
          </p:nvPr>
        </p:nvSpPr>
        <p:spPr>
          <a:xfrm>
            <a:off x="381000" y="685800"/>
            <a:ext cx="6096000" cy="3430588"/>
          </a:xfrm>
          <a:ln/>
        </p:spPr>
      </p:sp>
      <p:sp>
        <p:nvSpPr>
          <p:cNvPr id="200709" name="Rectangle 3"/>
          <p:cNvSpPr>
            <a:spLocks noGrp="1" noChangeArrowheads="1"/>
          </p:cNvSpPr>
          <p:nvPr>
            <p:ph type="body" idx="1"/>
          </p:nvPr>
        </p:nvSpPr>
        <p:spPr>
          <a:xfrm>
            <a:off x="687388" y="4344988"/>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sr-Latn-CS" altLang="x-none">
              <a:latin typeface="Arial" pitchFamily="34" charset="0"/>
              <a:cs typeface="Arial" pitchFamily="34" charset="0"/>
            </a:endParaRPr>
          </a:p>
        </p:txBody>
      </p:sp>
    </p:spTree>
    <p:extLst>
      <p:ext uri="{BB962C8B-B14F-4D97-AF65-F5344CB8AC3E}">
        <p14:creationId xmlns:p14="http://schemas.microsoft.com/office/powerpoint/2010/main" val="494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7318" tIns="43659" rIns="87318" bIns="43659" anchor="b"/>
          <a:lstStyle/>
          <a:p>
            <a:pPr algn="r" defTabSz="873125" fontAlgn="base">
              <a:spcBef>
                <a:spcPct val="0"/>
              </a:spcBef>
              <a:spcAft>
                <a:spcPct val="0"/>
              </a:spcAft>
            </a:pPr>
            <a:fld id="{DBCD4850-AADC-43A3-8305-97D23B6B60BE}" type="slidenum">
              <a:rPr lang="hr-HR" sz="1100">
                <a:solidFill>
                  <a:srgbClr val="000000"/>
                </a:solidFill>
                <a:latin typeface="Arial" pitchFamily="34" charset="0"/>
                <a:cs typeface="Arial" pitchFamily="34" charset="0"/>
              </a:rPr>
              <a:pPr algn="r" defTabSz="873125" fontAlgn="base">
                <a:spcBef>
                  <a:spcPct val="0"/>
                </a:spcBef>
                <a:spcAft>
                  <a:spcPct val="0"/>
                </a:spcAft>
              </a:pPr>
              <a:t>35</a:t>
            </a:fld>
            <a:endParaRPr lang="hr-HR" sz="1100">
              <a:solidFill>
                <a:srgbClr val="000000"/>
              </a:solidFill>
              <a:latin typeface="Arial" pitchFamily="34" charset="0"/>
              <a:cs typeface="Arial" pitchFamily="34" charset="0"/>
            </a:endParaRPr>
          </a:p>
        </p:txBody>
      </p:sp>
      <p:sp>
        <p:nvSpPr>
          <p:cNvPr id="299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9012" name="Rectangle 3"/>
          <p:cNvSpPr>
            <a:spLocks noGrp="1" noChangeArrowheads="1"/>
          </p:cNvSpPr>
          <p:nvPr>
            <p:ph type="body" idx="1"/>
          </p:nvPr>
        </p:nvSpPr>
        <p:spPr bwMode="auto">
          <a:xfrm>
            <a:off x="685800" y="4344988"/>
            <a:ext cx="5486400" cy="4114800"/>
          </a:xfrm>
          <a:noFill/>
        </p:spPr>
        <p:txBody>
          <a:bodyPr wrap="square" lIns="87318" tIns="43659" rIns="87318" bIns="43659" numCol="1" anchor="t" anchorCtr="0" compatLnSpc="1">
            <a:prstTxWarp prst="textNoShape">
              <a:avLst/>
            </a:prstTxWarp>
          </a:bodyPr>
          <a:lstStyle/>
          <a:p>
            <a:r>
              <a:rPr lang="hr-HR"/>
              <a:t>Kada govorimo o retailu odnosno maloprodaji ne možemo, a da ne spomenemo Wal Mart - carstvo zasnovano na diskontnoj maloprodaji, a istovremeno i najveća kompanija na svijetu. Ova kompanija je shvatila da transport i nadopunjavanje robe troši previše novca i vremena. </a:t>
            </a:r>
          </a:p>
          <a:p>
            <a:r>
              <a:rPr lang="hr-HR"/>
              <a:t>Sam Walton (osnivač Wal Marta) jednom je izjavio: “Ljudi misle da smo postali veliki tako što smo otvorili dućane u malim gradovima. U stvari mi smo postali veliki tako što smo zamijenili zalihe sa informacijama.”</a:t>
            </a:r>
          </a:p>
          <a:p>
            <a:r>
              <a:rPr lang="hr-HR"/>
              <a:t>Wal Marta je smislio novi i inovativni koncept raspoređivanja distributivnih centara po cijelom tržištu tako da je svaki DC pokrivao određeni broj dućana. Distribucijski centar je skladište kroz koje roba prolazi najvećom mogućom brzinom. </a:t>
            </a:r>
          </a:p>
        </p:txBody>
      </p:sp>
    </p:spTree>
    <p:extLst>
      <p:ext uri="{BB962C8B-B14F-4D97-AF65-F5344CB8AC3E}">
        <p14:creationId xmlns:p14="http://schemas.microsoft.com/office/powerpoint/2010/main" val="1550625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algn="r" eaLnBrk="1" hangingPunct="1"/>
            <a:fld id="{916756B0-AA64-4979-B398-6D5C914E3FB7}" type="slidenum">
              <a:rPr lang="hr-HR" sz="1200">
                <a:solidFill>
                  <a:srgbClr val="000000"/>
                </a:solidFill>
                <a:latin typeface="Calibri" pitchFamily="34" charset="0"/>
                <a:cs typeface="Arial" charset="0"/>
              </a:rPr>
              <a:pPr algn="r" eaLnBrk="1" hangingPunct="1"/>
              <a:t>36</a:t>
            </a:fld>
            <a:endParaRPr lang="hr-HR" sz="1200">
              <a:solidFill>
                <a:srgbClr val="000000"/>
              </a:solidFill>
              <a:latin typeface="Calibri" pitchFamily="34" charset="0"/>
              <a:cs typeface="Arial"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80" name="Rectangle 3"/>
          <p:cNvSpPr>
            <a:spLocks noGrp="1" noChangeArrowheads="1"/>
          </p:cNvSpPr>
          <p:nvPr>
            <p:ph type="body" idx="1"/>
          </p:nvPr>
        </p:nvSpPr>
        <p:spPr bwMode="auto"/>
        <p:txBody>
          <a:bodyPr wrap="square" numCol="1" anchor="t" anchorCtr="0" compatLnSpc="1">
            <a:prstTxWarp prst="textNoShape">
              <a:avLst/>
            </a:prstTxWarp>
          </a:bodyPr>
          <a:lstStyle/>
          <a:p>
            <a:pPr marL="527437" indent="-527437" eaLnBrk="1" fontAlgn="auto" hangingPunct="1">
              <a:spcBef>
                <a:spcPts val="0"/>
              </a:spcBef>
              <a:spcAft>
                <a:spcPts val="0"/>
              </a:spcAft>
              <a:buFont typeface="Wingdings" pitchFamily="2" charset="2"/>
              <a:buNone/>
              <a:defRPr/>
            </a:pPr>
            <a:r>
              <a:rPr lang="hr-HR" dirty="0"/>
              <a:t>95% aktivnosti ne donosi dodanu vrijednost, a samo 5% donosi dodanu vrijednost. Mi se međutim</a:t>
            </a:r>
          </a:p>
          <a:p>
            <a:pPr marL="527437" indent="-527437" eaLnBrk="1" fontAlgn="auto" hangingPunct="1">
              <a:spcBef>
                <a:spcPts val="0"/>
              </a:spcBef>
              <a:spcAft>
                <a:spcPts val="0"/>
              </a:spcAft>
              <a:buFont typeface="Wingdings" pitchFamily="2" charset="2"/>
              <a:buNone/>
              <a:defRPr/>
            </a:pPr>
            <a:r>
              <a:rPr lang="hr-HR" dirty="0"/>
              <a:t>koncentriramo na unapređenje onih 5% i zato ne postižemo velike rezultate.</a:t>
            </a:r>
          </a:p>
          <a:p>
            <a:pPr marL="527437" indent="-527437" eaLnBrk="1" fontAlgn="auto" hangingPunct="1">
              <a:spcBef>
                <a:spcPts val="0"/>
              </a:spcBef>
              <a:spcAft>
                <a:spcPts val="0"/>
              </a:spcAft>
              <a:buFont typeface="Wingdings" pitchFamily="2" charset="2"/>
              <a:buAutoNum type="arabicPeriod"/>
              <a:defRPr/>
            </a:pPr>
            <a:r>
              <a:rPr lang="hr-HR" dirty="0"/>
              <a:t>Prekomjeran rad</a:t>
            </a:r>
          </a:p>
          <a:p>
            <a:pPr marL="527437" indent="-527437" eaLnBrk="1" fontAlgn="auto" hangingPunct="1">
              <a:spcBef>
                <a:spcPts val="0"/>
              </a:spcBef>
              <a:spcAft>
                <a:spcPts val="0"/>
              </a:spcAft>
              <a:buFont typeface="Wingdings" pitchFamily="2" charset="2"/>
              <a:buAutoNum type="arabicPeriod"/>
              <a:defRPr/>
            </a:pPr>
            <a:r>
              <a:rPr lang="hr-HR" dirty="0">
                <a:solidFill>
                  <a:srgbClr val="003399"/>
                </a:solidFill>
              </a:rPr>
              <a:t>Zalihe</a:t>
            </a:r>
          </a:p>
          <a:p>
            <a:pPr marL="527437" indent="-527437" eaLnBrk="1" fontAlgn="auto" hangingPunct="1">
              <a:spcBef>
                <a:spcPts val="0"/>
              </a:spcBef>
              <a:spcAft>
                <a:spcPts val="0"/>
              </a:spcAft>
              <a:buFont typeface="Wingdings" pitchFamily="2" charset="2"/>
              <a:buAutoNum type="arabicPeriod"/>
              <a:defRPr/>
            </a:pPr>
            <a:r>
              <a:rPr lang="hr-HR" dirty="0"/>
              <a:t>Nepotrebno kretanje</a:t>
            </a:r>
          </a:p>
          <a:p>
            <a:pPr marL="527437" indent="-527437" eaLnBrk="1" fontAlgn="auto" hangingPunct="1">
              <a:spcBef>
                <a:spcPts val="0"/>
              </a:spcBef>
              <a:spcAft>
                <a:spcPts val="0"/>
              </a:spcAft>
              <a:buFont typeface="Wingdings" pitchFamily="2" charset="2"/>
              <a:buAutoNum type="arabicPeriod"/>
              <a:defRPr/>
            </a:pPr>
            <a:r>
              <a:rPr lang="hr-HR" dirty="0"/>
              <a:t>Prekomjerna preciznost</a:t>
            </a:r>
          </a:p>
          <a:p>
            <a:pPr marL="527437" indent="-527437" eaLnBrk="1" fontAlgn="auto" hangingPunct="1">
              <a:spcBef>
                <a:spcPts val="0"/>
              </a:spcBef>
              <a:spcAft>
                <a:spcPts val="0"/>
              </a:spcAft>
              <a:buFont typeface="Wingdings" pitchFamily="2" charset="2"/>
              <a:buAutoNum type="arabicPeriod"/>
              <a:defRPr/>
            </a:pPr>
            <a:r>
              <a:rPr lang="hr-HR" dirty="0">
                <a:solidFill>
                  <a:schemeClr val="folHlink"/>
                </a:solidFill>
              </a:rPr>
              <a:t>Čekanje</a:t>
            </a:r>
          </a:p>
          <a:p>
            <a:pPr marL="527437" indent="-527437" eaLnBrk="1" fontAlgn="auto" hangingPunct="1">
              <a:spcBef>
                <a:spcPts val="0"/>
              </a:spcBef>
              <a:spcAft>
                <a:spcPts val="0"/>
              </a:spcAft>
              <a:buFont typeface="Wingdings" pitchFamily="2" charset="2"/>
              <a:buAutoNum type="arabicPeriod"/>
              <a:defRPr/>
            </a:pPr>
            <a:r>
              <a:rPr lang="hr-HR" dirty="0"/>
              <a:t>Transport</a:t>
            </a:r>
          </a:p>
          <a:p>
            <a:pPr marL="527437" indent="-527437" eaLnBrk="1" fontAlgn="auto" hangingPunct="1">
              <a:spcBef>
                <a:spcPts val="0"/>
              </a:spcBef>
              <a:spcAft>
                <a:spcPts val="0"/>
              </a:spcAft>
              <a:buFont typeface="Wingdings" pitchFamily="2" charset="2"/>
              <a:buAutoNum type="arabicPeriod"/>
              <a:defRPr/>
            </a:pPr>
            <a:r>
              <a:rPr lang="hr-HR" dirty="0"/>
              <a:t>Defekti </a:t>
            </a:r>
          </a:p>
          <a:p>
            <a:pPr eaLnBrk="1" fontAlgn="auto" hangingPunct="1">
              <a:spcBef>
                <a:spcPct val="0"/>
              </a:spcBef>
              <a:spcAft>
                <a:spcPts val="0"/>
              </a:spcAft>
              <a:defRPr/>
            </a:pPr>
            <a:endParaRPr lang="hr-HR" dirty="0"/>
          </a:p>
          <a:p>
            <a:pPr eaLnBrk="1" fontAlgn="auto" hangingPunct="1">
              <a:spcBef>
                <a:spcPct val="0"/>
              </a:spcBef>
              <a:spcAft>
                <a:spcPts val="0"/>
              </a:spcAft>
              <a:defRPr/>
            </a:pPr>
            <a:r>
              <a:rPr lang="hr-HR" dirty="0"/>
              <a:t>a zalihe su jedan od 7 glavnih viškova u poslovanju, kao što vidimo na ovom </a:t>
            </a:r>
            <a:r>
              <a:rPr lang="hr-HR" dirty="0" err="1"/>
              <a:t>slideu</a:t>
            </a:r>
            <a:r>
              <a:rPr lang="hr-HR" dirty="0"/>
              <a:t>. Jedan od JIT koncepata vezan uz zalihe je </a:t>
            </a:r>
            <a:r>
              <a:rPr lang="hr-HR" dirty="0" err="1"/>
              <a:t>Kanban</a:t>
            </a:r>
            <a:r>
              <a:rPr lang="hr-HR" dirty="0"/>
              <a:t>.</a:t>
            </a:r>
          </a:p>
          <a:p>
            <a:pPr eaLnBrk="1" fontAlgn="auto" hangingPunct="1">
              <a:spcBef>
                <a:spcPct val="0"/>
              </a:spcBef>
              <a:spcAft>
                <a:spcPts val="0"/>
              </a:spcAft>
              <a:defRPr/>
            </a:pPr>
            <a:endParaRPr lang="hr-HR" dirty="0"/>
          </a:p>
        </p:txBody>
      </p:sp>
    </p:spTree>
    <p:extLst>
      <p:ext uri="{BB962C8B-B14F-4D97-AF65-F5344CB8AC3E}">
        <p14:creationId xmlns:p14="http://schemas.microsoft.com/office/powerpoint/2010/main" val="1299908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7318" tIns="43659" rIns="87318" bIns="43659" anchor="b"/>
          <a:lstStyle/>
          <a:p>
            <a:pPr algn="r" defTabSz="873125" fontAlgn="base">
              <a:spcBef>
                <a:spcPct val="0"/>
              </a:spcBef>
              <a:spcAft>
                <a:spcPct val="0"/>
              </a:spcAft>
            </a:pPr>
            <a:fld id="{DBCD4850-AADC-43A3-8305-97D23B6B60BE}" type="slidenum">
              <a:rPr lang="hr-HR" sz="1100">
                <a:solidFill>
                  <a:srgbClr val="000000"/>
                </a:solidFill>
                <a:latin typeface="Arial" pitchFamily="34" charset="0"/>
                <a:cs typeface="Arial" pitchFamily="34" charset="0"/>
              </a:rPr>
              <a:pPr algn="r" defTabSz="873125" fontAlgn="base">
                <a:spcBef>
                  <a:spcPct val="0"/>
                </a:spcBef>
                <a:spcAft>
                  <a:spcPct val="0"/>
                </a:spcAft>
              </a:pPr>
              <a:t>37</a:t>
            </a:fld>
            <a:endParaRPr lang="hr-HR" sz="1100">
              <a:solidFill>
                <a:srgbClr val="000000"/>
              </a:solidFill>
              <a:latin typeface="Arial" pitchFamily="34" charset="0"/>
              <a:cs typeface="Arial" pitchFamily="34" charset="0"/>
            </a:endParaRPr>
          </a:p>
        </p:txBody>
      </p:sp>
      <p:sp>
        <p:nvSpPr>
          <p:cNvPr id="299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9012" name="Rectangle 3"/>
          <p:cNvSpPr>
            <a:spLocks noGrp="1" noChangeArrowheads="1"/>
          </p:cNvSpPr>
          <p:nvPr>
            <p:ph type="body" idx="1"/>
          </p:nvPr>
        </p:nvSpPr>
        <p:spPr bwMode="auto">
          <a:xfrm>
            <a:off x="685800" y="4344988"/>
            <a:ext cx="5486400" cy="4114800"/>
          </a:xfrm>
          <a:noFill/>
        </p:spPr>
        <p:txBody>
          <a:bodyPr wrap="square" lIns="87318" tIns="43659" rIns="87318" bIns="43659" numCol="1" anchor="t" anchorCtr="0" compatLnSpc="1">
            <a:prstTxWarp prst="textNoShape">
              <a:avLst/>
            </a:prstTxWarp>
          </a:bodyPr>
          <a:lstStyle/>
          <a:p>
            <a:r>
              <a:rPr lang="hr-HR"/>
              <a:t>Kada govorimo o retailu odnosno maloprodaji ne možemo, a da ne spomenemo Wal Mart - carstvo zasnovano na diskontnoj maloprodaji, a istovremeno i najveća kompanija na svijetu. Ova kompanija je shvatila da transport i nadopunjavanje robe troši previše novca i vremena. </a:t>
            </a:r>
          </a:p>
          <a:p>
            <a:r>
              <a:rPr lang="hr-HR"/>
              <a:t>Sam Walton (osnivač Wal Marta) jednom je izjavio: “Ljudi misle da smo postali veliki tako što smo otvorili dućane u malim gradovima. U stvari mi smo postali veliki tako što smo zamijenili zalihe sa informacijama.”</a:t>
            </a:r>
          </a:p>
          <a:p>
            <a:r>
              <a:rPr lang="hr-HR"/>
              <a:t>Wal Marta je smislio novi i inovativni koncept raspoređivanja distributivnih centara po cijelom tržištu tako da je svaki DC pokrivao određeni broj dućana. Distribucijski centar je skladište kroz koje roba prolazi najvećom mogućom brzinom. </a:t>
            </a:r>
          </a:p>
        </p:txBody>
      </p:sp>
    </p:spTree>
    <p:extLst>
      <p:ext uri="{BB962C8B-B14F-4D97-AF65-F5344CB8AC3E}">
        <p14:creationId xmlns:p14="http://schemas.microsoft.com/office/powerpoint/2010/main" val="972488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DB33A01-8832-41B9-8EBD-6CB61790FFDE}" type="slidenum">
              <a:rPr lang="hr-HR" altLang="x-none" smtClean="0"/>
              <a:pPr eaLnBrk="1" hangingPunct="1"/>
              <a:t>38</a:t>
            </a:fld>
            <a:endParaRPr lang="hr-HR" altLang="x-none"/>
          </a:p>
        </p:txBody>
      </p:sp>
      <p:sp>
        <p:nvSpPr>
          <p:cNvPr id="117762"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2DD6B944-FA3D-4832-9096-53DCC80A4CEF}" type="slidenum">
              <a:rPr lang="hr-HR" sz="1200">
                <a:solidFill>
                  <a:srgbClr val="000000"/>
                </a:solidFill>
                <a:latin typeface="+mn-lt"/>
                <a:cs typeface="+mn-cs"/>
              </a:rPr>
              <a:pPr algn="r">
                <a:defRPr/>
              </a:pPr>
              <a:t>38</a:t>
            </a:fld>
            <a:endParaRPr lang="hr-HR" sz="1200">
              <a:solidFill>
                <a:srgbClr val="000000"/>
              </a:solidFill>
              <a:latin typeface="+mn-lt"/>
              <a:cs typeface="+mn-cs"/>
            </a:endParaRPr>
          </a:p>
        </p:txBody>
      </p:sp>
      <p:sp>
        <p:nvSpPr>
          <p:cNvPr id="118788" name="Rectangle 2"/>
          <p:cNvSpPr>
            <a:spLocks noGrp="1" noRot="1" noChangeAspect="1" noChangeArrowheads="1" noTextEdit="1"/>
          </p:cNvSpPr>
          <p:nvPr>
            <p:ph type="sldImg"/>
          </p:nvPr>
        </p:nvSpPr>
        <p:spPr>
          <a:xfrm>
            <a:off x="382588" y="685800"/>
            <a:ext cx="6094412" cy="3429000"/>
          </a:xfrm>
          <a:ln/>
        </p:spPr>
      </p:sp>
      <p:sp>
        <p:nvSpPr>
          <p:cNvPr id="118789"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r-HR" altLang="x-none">
                <a:latin typeface="Arial" pitchFamily="34" charset="0"/>
                <a:cs typeface="Arial" pitchFamily="34" charset="0"/>
              </a:rPr>
              <a:t>Često se govori da u industrijaliziranom Japanu vlada kronični nedostatak prostora te da je to dovelo do nacionalne svijesti o potrebi ekonomičnog korištenja svih resursa, uključujući i zaliha. Da li je to istina ili nije ostavljamo za akademsku raspravu, ali je u Japanu široko rasprostranjeno gledište da je zaliha </a:t>
            </a:r>
            <a:r>
              <a:rPr lang="hr-HR" altLang="x-none" u="sng">
                <a:latin typeface="Arial" pitchFamily="34" charset="0"/>
                <a:cs typeface="Arial" pitchFamily="34" charset="0"/>
              </a:rPr>
              <a:t>višak</a:t>
            </a:r>
            <a:r>
              <a:rPr lang="hr-HR" altLang="x-none">
                <a:latin typeface="Arial" pitchFamily="34" charset="0"/>
                <a:cs typeface="Arial" pitchFamily="34" charset="0"/>
              </a:rPr>
              <a:t> kojeg se treba rješavati. </a:t>
            </a:r>
          </a:p>
          <a:p>
            <a:pPr eaLnBrk="1" hangingPunct="1">
              <a:spcBef>
                <a:spcPct val="0"/>
              </a:spcBef>
            </a:pPr>
            <a:r>
              <a:rPr lang="hr-HR" altLang="x-none">
                <a:latin typeface="Arial" pitchFamily="34" charset="0"/>
                <a:cs typeface="Arial" pitchFamily="34" charset="0"/>
              </a:rPr>
              <a:t>Postoji jedna analogija koja često ocrtava investiciju neke kompanije u zalihe kao </a:t>
            </a:r>
            <a:r>
              <a:rPr lang="hr-HR" altLang="x-none" u="sng">
                <a:latin typeface="Arial" pitchFamily="34" charset="0"/>
                <a:cs typeface="Arial" pitchFamily="34" charset="0"/>
              </a:rPr>
              <a:t>ogromno duboko jezero</a:t>
            </a:r>
            <a:r>
              <a:rPr lang="hr-HR" altLang="x-none">
                <a:latin typeface="Arial" pitchFamily="34" charset="0"/>
                <a:cs typeface="Arial" pitchFamily="34" charset="0"/>
              </a:rPr>
              <a:t>. Duboko ispod površine nalaze se brojne oštre hridi i stijene, ali zbog dubine jezera kapetan broda ne mora se bojati da će udariti u neku od njih. </a:t>
            </a:r>
          </a:p>
          <a:p>
            <a:pPr eaLnBrk="1" hangingPunct="1">
              <a:spcBef>
                <a:spcPct val="0"/>
              </a:spcBef>
            </a:pPr>
            <a:r>
              <a:rPr lang="hr-HR" altLang="x-none">
                <a:latin typeface="Arial" pitchFamily="34" charset="0"/>
                <a:cs typeface="Arial" pitchFamily="34" charset="0"/>
              </a:rPr>
              <a:t>Usporedba sa biznisom je </a:t>
            </a:r>
            <a:r>
              <a:rPr lang="hr-HR" altLang="x-none" u="sng">
                <a:latin typeface="Arial" pitchFamily="34" charset="0"/>
                <a:cs typeface="Arial" pitchFamily="34" charset="0"/>
              </a:rPr>
              <a:t>jednostavna</a:t>
            </a:r>
            <a:r>
              <a:rPr lang="hr-HR" altLang="x-none">
                <a:latin typeface="Arial" pitchFamily="34" charset="0"/>
                <a:cs typeface="Arial" pitchFamily="34" charset="0"/>
              </a:rPr>
              <a:t>: dubina jezera predstavlja razinu zaliha, a stijene predstavljaju probleme s kojima se svaka kompanija susreće. Ti problemi uključuju potražnju koja odstupa, neažurna predviđanja, nepouzdane dobavljače, probleme u kvaliteti, uska grla isl. Japanska filozofija kaže da zalihe skrivaju te probleme. Njihovo mišljenje je da razinu jezera treba spustiti recimo do razine 'B'. sada je kapetan broda prisiljen suočiti se sa preprekama – ne može ih izbjeći. Na isti način ako su zalihe smanjene tada se menadžment mora suočiti s različitim problemima kao što smo već naveli neažurna predviđanja, nepouzdane dobavljače itd.</a:t>
            </a:r>
          </a:p>
          <a:p>
            <a:pPr eaLnBrk="1" hangingPunct="1">
              <a:spcBef>
                <a:spcPct val="0"/>
              </a:spcBef>
            </a:pPr>
            <a:r>
              <a:rPr lang="hr-HR" altLang="x-none">
                <a:latin typeface="Arial" pitchFamily="34" charset="0"/>
                <a:cs typeface="Arial" pitchFamily="34" charset="0"/>
              </a:rPr>
              <a:t>Japanci su razvili tzv. Koncept Kanbana kao način snižavanja razine vode u jezeru. Kanban izvorno potječe iz proizvodnje, ali se isti principi mogu lako primijeniti na cijeli lanac opskrbe. O kanbanu ćemo više reći nešto kasnije kao jednoj od metoda za kontrolu zaliha.</a:t>
            </a:r>
          </a:p>
          <a:p>
            <a:pPr eaLnBrk="1" hangingPunct="1">
              <a:spcBef>
                <a:spcPct val="0"/>
              </a:spcBef>
            </a:pPr>
            <a:endParaRPr lang="hr-HR" altLang="x-none">
              <a:latin typeface="Arial" pitchFamily="34" charset="0"/>
              <a:cs typeface="Arial" pitchFamily="34" charset="0"/>
            </a:endParaRPr>
          </a:p>
          <a:p>
            <a:pPr eaLnBrk="1" hangingPunct="1">
              <a:spcBef>
                <a:spcPct val="0"/>
              </a:spcBef>
            </a:pPr>
            <a:endParaRPr lang="hr-HR" altLang="x-none">
              <a:latin typeface="Arial" pitchFamily="34" charset="0"/>
              <a:cs typeface="Arial" pitchFamily="34" charset="0"/>
            </a:endParaRPr>
          </a:p>
        </p:txBody>
      </p:sp>
    </p:spTree>
    <p:extLst>
      <p:ext uri="{BB962C8B-B14F-4D97-AF65-F5344CB8AC3E}">
        <p14:creationId xmlns:p14="http://schemas.microsoft.com/office/powerpoint/2010/main" val="1972303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884259" y="8685878"/>
            <a:ext cx="2972209" cy="456704"/>
          </a:xfrm>
          <a:prstGeom prst="rect">
            <a:avLst/>
          </a:prstGeom>
          <a:noFill/>
          <a:ln>
            <a:miter lim="800000"/>
            <a:headEnd/>
            <a:tailEnd/>
          </a:ln>
        </p:spPr>
        <p:txBody>
          <a:bodyPr lIns="91428" tIns="45714" rIns="91428" bIns="45714" anchor="b"/>
          <a:lstStyle/>
          <a:p>
            <a:pPr algn="r">
              <a:defRPr/>
            </a:pPr>
            <a:fld id="{1BD3BE56-9471-49C7-B17D-0BC7FB1BE29F}" type="slidenum">
              <a:rPr lang="hr-HR" sz="1200">
                <a:solidFill>
                  <a:srgbClr val="000000"/>
                </a:solidFill>
                <a:latin typeface="+mn-lt"/>
                <a:cs typeface="+mn-cs"/>
              </a:rPr>
              <a:pPr algn="r">
                <a:defRPr/>
              </a:pPr>
              <a:t>39</a:t>
            </a:fld>
            <a:endParaRPr lang="hr-HR" sz="1200" dirty="0">
              <a:solidFill>
                <a:srgbClr val="000000"/>
              </a:solidFill>
              <a:latin typeface="+mn-lt"/>
              <a:cs typeface="+mn-cs"/>
            </a:endParaRPr>
          </a:p>
        </p:txBody>
      </p:sp>
      <p:sp>
        <p:nvSpPr>
          <p:cNvPr id="221187" name="Rectangle 2"/>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p:spPr>
      </p:sp>
      <p:sp>
        <p:nvSpPr>
          <p:cNvPr id="221188" name="Rectangle 3"/>
          <p:cNvSpPr>
            <a:spLocks noGrp="1" noChangeArrowheads="1"/>
          </p:cNvSpPr>
          <p:nvPr>
            <p:ph type="body" idx="1"/>
          </p:nvPr>
        </p:nvSpPr>
        <p:spPr bwMode="auto">
          <a:xfrm>
            <a:off x="685187" y="4344358"/>
            <a:ext cx="5487626" cy="4111750"/>
          </a:xfrm>
          <a:noFill/>
        </p:spPr>
        <p:txBody>
          <a:bodyPr wrap="square" numCol="1" anchor="t" anchorCtr="0" compatLnSpc="1">
            <a:prstTxWarp prst="textNoShape">
              <a:avLst/>
            </a:prstTxWarp>
          </a:bodyPr>
          <a:lstStyle/>
          <a:p>
            <a:pPr eaLnBrk="1" hangingPunct="1">
              <a:spcBef>
                <a:spcPct val="0"/>
              </a:spcBef>
            </a:pPr>
            <a:endParaRPr lang="hr-HR"/>
          </a:p>
        </p:txBody>
      </p:sp>
    </p:spTree>
    <p:extLst>
      <p:ext uri="{BB962C8B-B14F-4D97-AF65-F5344CB8AC3E}">
        <p14:creationId xmlns:p14="http://schemas.microsoft.com/office/powerpoint/2010/main" val="559345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ln>
            <a:miter lim="800000"/>
            <a:headEnd/>
            <a:tailEnd/>
          </a:ln>
        </p:spPr>
        <p:txBody>
          <a:bodyPr/>
          <a:lstStyle/>
          <a:p>
            <a:pPr>
              <a:defRPr/>
            </a:pPr>
            <a:fld id="{F6BFFB6F-FD10-4812-91AF-BBC2A09B38DE}" type="slidenum">
              <a:rPr lang="hr-HR" smtClean="0">
                <a:solidFill>
                  <a:prstClr val="black"/>
                </a:solidFill>
              </a:rPr>
              <a:pPr>
                <a:defRPr/>
              </a:pPr>
              <a:t>41</a:t>
            </a:fld>
            <a:endParaRPr lang="hr-HR">
              <a:solidFill>
                <a:prstClr val="black"/>
              </a:solidFill>
            </a:endParaRPr>
          </a:p>
        </p:txBody>
      </p:sp>
      <p:sp>
        <p:nvSpPr>
          <p:cNvPr id="207875" name="Rectangle 2"/>
          <p:cNvSpPr>
            <a:spLocks noGrp="1" noRot="1" noChangeAspect="1" noChangeArrowheads="1" noTextEdit="1"/>
          </p:cNvSpPr>
          <p:nvPr>
            <p:ph type="sldImg"/>
          </p:nvPr>
        </p:nvSpPr>
        <p:spPr>
          <a:xfrm>
            <a:off x="381000" y="685800"/>
            <a:ext cx="6097588" cy="3430588"/>
          </a:xfrm>
          <a:ln/>
        </p:spPr>
      </p:sp>
      <p:sp>
        <p:nvSpPr>
          <p:cNvPr id="207876" name="Rectangle 3"/>
          <p:cNvSpPr>
            <a:spLocks noGrp="1" noChangeArrowheads="1"/>
          </p:cNvSpPr>
          <p:nvPr>
            <p:ph type="body" idx="1"/>
          </p:nvPr>
        </p:nvSpPr>
        <p:spPr>
          <a:xfrm>
            <a:off x="686720" y="4344357"/>
            <a:ext cx="5484561" cy="41131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x-none">
              <a:latin typeface="Arial" pitchFamily="34" charset="0"/>
            </a:endParaRPr>
          </a:p>
        </p:txBody>
      </p:sp>
    </p:spTree>
    <p:extLst>
      <p:ext uri="{BB962C8B-B14F-4D97-AF65-F5344CB8AC3E}">
        <p14:creationId xmlns:p14="http://schemas.microsoft.com/office/powerpoint/2010/main" val="231049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11DB5E-AA07-430D-A5FF-68F86D8DA2CE}" type="slidenum">
              <a:rPr kumimoji="0" lang="hr-H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hr-HR" sz="1300" b="0" i="0" u="none" strike="noStrike" kern="1200" cap="none" spc="0" normalizeH="0" baseline="0" noProof="0">
              <a:ln>
                <a:noFill/>
              </a:ln>
              <a:solidFill>
                <a:prstClr val="black"/>
              </a:solidFill>
              <a:effectLst/>
              <a:uLnTx/>
              <a:uFillTx/>
              <a:latin typeface="Calibri"/>
              <a:ea typeface="+mn-ea"/>
              <a:cs typeface="+mn-cs"/>
            </a:endParaRPr>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r-HR"/>
          </a:p>
        </p:txBody>
      </p:sp>
    </p:spTree>
    <p:extLst>
      <p:ext uri="{BB962C8B-B14F-4D97-AF65-F5344CB8AC3E}">
        <p14:creationId xmlns:p14="http://schemas.microsoft.com/office/powerpoint/2010/main" val="1228702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txBox="1">
            <a:spLocks noGrp="1" noChangeArrowheads="1"/>
          </p:cNvSpPr>
          <p:nvPr/>
        </p:nvSpPr>
        <p:spPr bwMode="auto">
          <a:xfrm>
            <a:off x="3850092" y="9429305"/>
            <a:ext cx="2946065" cy="495793"/>
          </a:xfrm>
          <a:prstGeom prst="rect">
            <a:avLst/>
          </a:prstGeom>
          <a:noFill/>
          <a:ln w="9525">
            <a:noFill/>
            <a:miter lim="800000"/>
            <a:headEnd/>
            <a:tailEnd/>
          </a:ln>
        </p:spPr>
        <p:txBody>
          <a:bodyPr lIns="91411" tIns="45706" rIns="91411" bIns="45706" anchor="b"/>
          <a:lstStyle/>
          <a:p>
            <a:pPr algn="r" defTabSz="914225"/>
            <a:fld id="{94580030-E007-48D0-B3F7-EFFE7D0578B1}" type="slidenum">
              <a:rPr lang="hr-HR" sz="1200"/>
              <a:pPr algn="r" defTabSz="914225"/>
              <a:t>51</a:t>
            </a:fld>
            <a:endParaRPr lang="hr-HR" sz="1200"/>
          </a:p>
        </p:txBody>
      </p:sp>
      <p:sp>
        <p:nvSpPr>
          <p:cNvPr id="314371"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p:spPr>
      </p:sp>
      <p:sp>
        <p:nvSpPr>
          <p:cNvPr id="314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r-HR">
              <a:latin typeface="Arial" charset="0"/>
            </a:endParaRPr>
          </a:p>
        </p:txBody>
      </p:sp>
    </p:spTree>
    <p:extLst>
      <p:ext uri="{BB962C8B-B14F-4D97-AF65-F5344CB8AC3E}">
        <p14:creationId xmlns:p14="http://schemas.microsoft.com/office/powerpoint/2010/main" val="1592432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3850092" y="9430813"/>
            <a:ext cx="2946065" cy="495872"/>
          </a:xfrm>
          <a:prstGeom prst="rect">
            <a:avLst/>
          </a:prstGeom>
          <a:noFill/>
          <a:ln w="9525">
            <a:noFill/>
            <a:miter lim="800000"/>
            <a:headEnd/>
            <a:tailEnd/>
          </a:ln>
        </p:spPr>
        <p:txBody>
          <a:bodyPr lIns="95559" tIns="47781" rIns="95559" bIns="47781" anchor="b"/>
          <a:lstStyle/>
          <a:p>
            <a:pPr algn="r" defTabSz="955632"/>
            <a:fld id="{F66354CE-048B-4A80-9238-072CF34FA975}" type="slidenum">
              <a:rPr lang="hr-HR" sz="1300" u="none"/>
              <a:pPr algn="r" defTabSz="955632"/>
              <a:t>9</a:t>
            </a:fld>
            <a:endParaRPr lang="hr-HR" sz="1300" u="none"/>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8" name="Rectangle 3"/>
          <p:cNvSpPr>
            <a:spLocks noGrp="1" noChangeArrowheads="1"/>
          </p:cNvSpPr>
          <p:nvPr>
            <p:ph type="body" idx="1"/>
          </p:nvPr>
        </p:nvSpPr>
        <p:spPr bwMode="auto">
          <a:noFill/>
        </p:spPr>
        <p:txBody>
          <a:bodyPr wrap="square" lIns="95559" tIns="47781" rIns="95559" bIns="47781" numCol="1" anchor="t" anchorCtr="0" compatLnSpc="1">
            <a:prstTxWarp prst="textNoShape">
              <a:avLst/>
            </a:prstTxWarp>
          </a:bodyPr>
          <a:lstStyle/>
          <a:p>
            <a:pPr eaLnBrk="1" hangingPunct="1"/>
            <a:endParaRPr lang="hr-HR"/>
          </a:p>
        </p:txBody>
      </p:sp>
    </p:spTree>
    <p:extLst>
      <p:ext uri="{BB962C8B-B14F-4D97-AF65-F5344CB8AC3E}">
        <p14:creationId xmlns:p14="http://schemas.microsoft.com/office/powerpoint/2010/main" val="88032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eaLnBrk="1" hangingPunct="1"/>
            <a:fld id="{5FED8E19-3E3C-4053-8B11-124CAAE53DAA}" type="slidenum">
              <a:rPr lang="hr-HR" sz="1200" smtClean="0">
                <a:solidFill>
                  <a:srgbClr val="000000"/>
                </a:solidFill>
              </a:rPr>
              <a:pPr eaLnBrk="1" hangingPunct="1"/>
              <a:t>10</a:t>
            </a:fld>
            <a:endParaRPr lang="hr-HR" sz="1200">
              <a:solidFill>
                <a:srgbClr val="000000"/>
              </a:solidFill>
            </a:endParaRPr>
          </a:p>
        </p:txBody>
      </p:sp>
      <p:sp>
        <p:nvSpPr>
          <p:cNvPr id="192515" name="Rectangle 2"/>
          <p:cNvSpPr>
            <a:spLocks noGrp="1" noRot="1" noChangeAspect="1" noChangeArrowheads="1" noTextEdit="1"/>
          </p:cNvSpPr>
          <p:nvPr>
            <p:ph type="sldImg"/>
          </p:nvPr>
        </p:nvSpPr>
        <p:spPr>
          <a:xfrm>
            <a:off x="587375" y="798513"/>
            <a:ext cx="5691188" cy="3201987"/>
          </a:xfrm>
          <a:ln/>
        </p:spPr>
      </p:sp>
      <p:sp>
        <p:nvSpPr>
          <p:cNvPr id="192516" name="Rectangle 3"/>
          <p:cNvSpPr>
            <a:spLocks noGrp="1" noChangeArrowheads="1"/>
          </p:cNvSpPr>
          <p:nvPr>
            <p:ph type="body" idx="1"/>
          </p:nvPr>
        </p:nvSpPr>
        <p:spPr>
          <a:xfrm>
            <a:off x="910991" y="4344969"/>
            <a:ext cx="5036019" cy="38485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dirty="0"/>
              <a:t>Transport je krvotok SCM-a</a:t>
            </a:r>
            <a:endParaRPr lang="en-US" dirty="0"/>
          </a:p>
        </p:txBody>
      </p:sp>
    </p:spTree>
    <p:extLst>
      <p:ext uri="{BB962C8B-B14F-4D97-AF65-F5344CB8AC3E}">
        <p14:creationId xmlns:p14="http://schemas.microsoft.com/office/powerpoint/2010/main" val="478843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884259" y="8685878"/>
            <a:ext cx="2972209" cy="456704"/>
          </a:xfrm>
          <a:prstGeom prst="rect">
            <a:avLst/>
          </a:prstGeom>
          <a:noFill/>
          <a:ln>
            <a:miter lim="800000"/>
            <a:headEnd/>
            <a:tailEnd/>
          </a:ln>
        </p:spPr>
        <p:txBody>
          <a:bodyPr lIns="91428" tIns="45714" rIns="91428" bIns="45714" anchor="b"/>
          <a:lstStyle/>
          <a:p>
            <a:pPr algn="r">
              <a:defRPr/>
            </a:pPr>
            <a:fld id="{1BD3BE56-9471-49C7-B17D-0BC7FB1BE29F}" type="slidenum">
              <a:rPr lang="hr-HR" sz="1200">
                <a:solidFill>
                  <a:srgbClr val="000000"/>
                </a:solidFill>
                <a:latin typeface="+mn-lt"/>
                <a:cs typeface="+mn-cs"/>
              </a:rPr>
              <a:pPr algn="r">
                <a:defRPr/>
              </a:pPr>
              <a:t>13</a:t>
            </a:fld>
            <a:endParaRPr lang="hr-HR" sz="1200" dirty="0">
              <a:solidFill>
                <a:srgbClr val="000000"/>
              </a:solidFill>
              <a:latin typeface="+mn-lt"/>
              <a:cs typeface="+mn-cs"/>
            </a:endParaRPr>
          </a:p>
        </p:txBody>
      </p:sp>
      <p:sp>
        <p:nvSpPr>
          <p:cNvPr id="221187" name="Rectangle 2"/>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p:spPr>
      </p:sp>
      <p:sp>
        <p:nvSpPr>
          <p:cNvPr id="221188" name="Rectangle 3"/>
          <p:cNvSpPr>
            <a:spLocks noGrp="1" noChangeArrowheads="1"/>
          </p:cNvSpPr>
          <p:nvPr>
            <p:ph type="body" idx="1"/>
          </p:nvPr>
        </p:nvSpPr>
        <p:spPr bwMode="auto">
          <a:xfrm>
            <a:off x="685187" y="4344358"/>
            <a:ext cx="5487626" cy="4111750"/>
          </a:xfrm>
          <a:noFill/>
        </p:spPr>
        <p:txBody>
          <a:bodyPr wrap="square" numCol="1" anchor="t" anchorCtr="0" compatLnSpc="1">
            <a:prstTxWarp prst="textNoShape">
              <a:avLst/>
            </a:prstTxWarp>
          </a:bodyPr>
          <a:lstStyle/>
          <a:p>
            <a:pPr eaLnBrk="1" hangingPunct="1">
              <a:spcBef>
                <a:spcPct val="0"/>
              </a:spcBef>
            </a:pPr>
            <a:endParaRPr lang="hr-HR"/>
          </a:p>
        </p:txBody>
      </p:sp>
    </p:spTree>
    <p:extLst>
      <p:ext uri="{BB962C8B-B14F-4D97-AF65-F5344CB8AC3E}">
        <p14:creationId xmlns:p14="http://schemas.microsoft.com/office/powerpoint/2010/main" val="171615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3473C23-C228-4429-89AE-0D3DE811FB25}" type="slidenum">
              <a:rPr lang="hr-HR" altLang="x-none" smtClean="0">
                <a:solidFill>
                  <a:srgbClr val="000000"/>
                </a:solidFill>
              </a:rPr>
              <a:pPr eaLnBrk="1" hangingPunct="1"/>
              <a:t>14</a:t>
            </a:fld>
            <a:endParaRPr lang="hr-HR" altLang="x-none">
              <a:solidFill>
                <a:srgbClr val="000000"/>
              </a:solidFill>
            </a:endParaRPr>
          </a:p>
        </p:txBody>
      </p:sp>
      <p:sp>
        <p:nvSpPr>
          <p:cNvPr id="11366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defRPr/>
            </a:pPr>
            <a:fld id="{C01B5163-2612-4790-93B0-CB4AF7D202DC}" type="slidenum">
              <a:rPr lang="hr-HR" sz="1200">
                <a:solidFill>
                  <a:srgbClr val="000000"/>
                </a:solidFill>
              </a:rPr>
              <a:pPr algn="r" fontAlgn="base">
                <a:spcBef>
                  <a:spcPct val="0"/>
                </a:spcBef>
                <a:spcAft>
                  <a:spcPct val="0"/>
                </a:spcAft>
                <a:defRPr/>
              </a:pPr>
              <a:t>14</a:t>
            </a:fld>
            <a:endParaRPr lang="hr-HR" sz="1200">
              <a:solidFill>
                <a:srgbClr val="000000"/>
              </a:solidFill>
            </a:endParaRPr>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r-HR" altLang="x-none">
                <a:latin typeface="Arial" pitchFamily="34" charset="0"/>
                <a:cs typeface="Arial" pitchFamily="34" charset="0"/>
              </a:rPr>
              <a:t>Još daleke 1962 je guru teorije menadžmenta Peter Drucker rekao da „o logistici znamo malo više nego što je Napoleon znao o unutrašnjosti Afrike: Znamo da postoji, znamo da je velika i to je otprilike to.“ Danas možemo reći da znamo nešto više jer se unazad desetak-dvadeset godina logistika pojavila kao veliko otkriće. Logistika je prepoznata kao izvor konkurentske prednosti u mnogim kompanijama.		</a:t>
            </a:r>
          </a:p>
        </p:txBody>
      </p:sp>
    </p:spTree>
    <p:extLst>
      <p:ext uri="{BB962C8B-B14F-4D97-AF65-F5344CB8AC3E}">
        <p14:creationId xmlns:p14="http://schemas.microsoft.com/office/powerpoint/2010/main" val="2021674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3970000" y="8830319"/>
            <a:ext cx="3038766" cy="464597"/>
          </a:xfrm>
          <a:prstGeom prst="rect">
            <a:avLst/>
          </a:prstGeom>
          <a:noFill/>
          <a:ln w="9525">
            <a:noFill/>
            <a:miter lim="800000"/>
            <a:headEnd/>
            <a:tailEnd/>
          </a:ln>
        </p:spPr>
        <p:txBody>
          <a:bodyPr lIns="88972" tIns="44486" rIns="88972" bIns="44486" anchor="b"/>
          <a:lstStyle/>
          <a:p>
            <a:pPr algn="r"/>
            <a:fld id="{49021947-560E-450A-89C8-8B8F19F92FED}" type="slidenum">
              <a:rPr lang="hr-HR" sz="1100" u="sng">
                <a:solidFill>
                  <a:srgbClr val="000000"/>
                </a:solidFill>
              </a:rPr>
              <a:pPr algn="r"/>
              <a:t>15</a:t>
            </a:fld>
            <a:endParaRPr lang="hr-HR" sz="1100" u="sng">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endParaRPr lang="hr-HR"/>
          </a:p>
        </p:txBody>
      </p:sp>
    </p:spTree>
    <p:extLst>
      <p:ext uri="{BB962C8B-B14F-4D97-AF65-F5344CB8AC3E}">
        <p14:creationId xmlns:p14="http://schemas.microsoft.com/office/powerpoint/2010/main" val="206493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fld id="{02AE01DE-41C7-486C-942D-6F80E010C4D0}" type="slidenum">
              <a:rPr lang="hr-HR" smtClean="0"/>
              <a:pPr/>
              <a:t>16</a:t>
            </a:fld>
            <a:endParaRPr lang="hr-H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sr-Latn-CS"/>
          </a:p>
        </p:txBody>
      </p:sp>
    </p:spTree>
    <p:extLst>
      <p:ext uri="{BB962C8B-B14F-4D97-AF65-F5344CB8AC3E}">
        <p14:creationId xmlns:p14="http://schemas.microsoft.com/office/powerpoint/2010/main" val="918238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lvl1pPr>
              <a:defRPr smtClean="0"/>
            </a:lvl1pPr>
          </a:lstStyle>
          <a:p>
            <a:pPr>
              <a:defRPr/>
            </a:pPr>
            <a:fld id="{9AF3548B-2C3B-4413-AB69-C673392AF145}"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99F5C9E-1EEC-48F0-B502-6DE866AA50F9}"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dirty="0"/>
              <a:t>Click to edit Master title style</a:t>
            </a:r>
            <a:endParaRPr lang="hr-HR"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smtClean="0"/>
            </a:lvl1pPr>
          </a:lstStyle>
          <a:p>
            <a:pPr>
              <a:defRPr/>
            </a:pPr>
            <a:fld id="{6744C575-76DD-4BAB-B884-7E1D6CDC86A6}"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E423AF1-7FB9-4971-85AE-3CF57FB141ED}"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01" y="44451"/>
            <a:ext cx="2882900" cy="6081713"/>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6567" y="44451"/>
            <a:ext cx="8449733" cy="6081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smtClean="0"/>
            </a:lvl1pPr>
          </a:lstStyle>
          <a:p>
            <a:pPr>
              <a:defRPr/>
            </a:pPr>
            <a:fld id="{47AAA09D-4EBD-496F-9CE7-7F1DAA472EFA}"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3142565-ECC4-4F28-9B4F-B8A20887B561}"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Red Header Bullet Text ">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bwMode="gray">
          <a:xfrm>
            <a:off x="216001" y="1080000"/>
            <a:ext cx="11758084" cy="5220000"/>
          </a:xfrm>
        </p:spPr>
        <p:txBody>
          <a:bodyPr tIns="36000" rIns="36000" bIns="36000"/>
          <a:lstStyle>
            <a:lvl1pPr marL="0" indent="0">
              <a:lnSpc>
                <a:spcPct val="85000"/>
              </a:lnSpc>
              <a:spcBef>
                <a:spcPts val="0"/>
              </a:spcBef>
              <a:spcAft>
                <a:spcPts val="600"/>
              </a:spcAft>
              <a:buNone/>
              <a:defRPr b="1" i="1">
                <a:solidFill>
                  <a:schemeClr val="tx2"/>
                </a:solidFill>
              </a:defRPr>
            </a:lvl1pPr>
            <a:lvl2pPr marL="269875" indent="-269875">
              <a:lnSpc>
                <a:spcPct val="85000"/>
              </a:lnSpc>
              <a:spcBef>
                <a:spcPts val="0"/>
              </a:spcBef>
              <a:spcAft>
                <a:spcPts val="600"/>
              </a:spcAft>
              <a:buClr>
                <a:srgbClr val="FFCC00"/>
              </a:buClr>
              <a:buFont typeface="Wingdings" pitchFamily="2" charset="2"/>
              <a:buChar char="S"/>
              <a:defRPr/>
            </a:lvl2pPr>
            <a:lvl3pPr marL="542925" indent="-276225">
              <a:lnSpc>
                <a:spcPct val="85000"/>
              </a:lnSpc>
              <a:spcBef>
                <a:spcPts val="0"/>
              </a:spcBef>
              <a:spcAft>
                <a:spcPts val="600"/>
              </a:spcAft>
              <a:buClr>
                <a:srgbClr val="FFCC00"/>
              </a:buClr>
              <a:buFont typeface="Calibri" pitchFamily="34" charset="0"/>
              <a:buChar char="–"/>
              <a:defRPr/>
            </a:lvl3pPr>
            <a:lvl4pPr marL="809625" indent="-266700">
              <a:lnSpc>
                <a:spcPct val="85000"/>
              </a:lnSpc>
              <a:spcBef>
                <a:spcPts val="0"/>
              </a:spcBef>
              <a:spcAft>
                <a:spcPts val="600"/>
              </a:spcAft>
              <a:buClr>
                <a:srgbClr val="FFCC00"/>
              </a:buClr>
              <a:buFont typeface="Wingdings" pitchFamily="2" charset="2"/>
              <a:buChar char="§"/>
              <a:defRPr/>
            </a:lvl4pPr>
            <a:lvl5pPr marL="1076325" indent="-266700">
              <a:lnSpc>
                <a:spcPct val="85000"/>
              </a:lnSpc>
              <a:spcBef>
                <a:spcPts val="0"/>
              </a:spcBef>
              <a:spcAft>
                <a:spcPts val="600"/>
              </a:spcAft>
              <a:buClr>
                <a:srgbClr val="FFCC00"/>
              </a:buClr>
              <a:buFont typeface="Arial" pitchFamily="34" charset="0"/>
              <a:buChar char="•"/>
              <a:defRPr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3806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lvl1pPr>
              <a:defRPr/>
            </a:lvl1pPr>
          </a:lstStyle>
          <a:p>
            <a:pPr>
              <a:defRPr/>
            </a:pPr>
            <a:fld id="{C4814BCF-6A2A-4CCB-BCDB-0606DECD9021}" type="datetime1">
              <a:rPr lang="x-none" smtClean="0"/>
              <a:t>5.10.2017.</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3EBDECE7-1902-406F-BE6B-555D488C59D7}" type="slidenum">
              <a:rPr lang="hr-HR"/>
              <a:pPr>
                <a:defRPr/>
              </a:pPr>
              <a:t>‹#›</a:t>
            </a:fld>
            <a:endParaRPr lang="hr-HR"/>
          </a:p>
        </p:txBody>
      </p:sp>
    </p:spTree>
    <p:extLst>
      <p:ext uri="{BB962C8B-B14F-4D97-AF65-F5344CB8AC3E}">
        <p14:creationId xmlns:p14="http://schemas.microsoft.com/office/powerpoint/2010/main" val="3474583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pPr>
              <a:defRPr/>
            </a:pPr>
            <a:fld id="{8BADBED0-0070-4771-B8D3-16317279E2A3}" type="datetime1">
              <a:rPr lang="x-none" smtClean="0"/>
              <a:t>5.10.2017.</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19139713-E36C-4CA4-82BC-EAC4C388CFA6}" type="slidenum">
              <a:rPr lang="hr-HR"/>
              <a:pPr>
                <a:defRPr/>
              </a:pPr>
              <a:t>‹#›</a:t>
            </a:fld>
            <a:endParaRPr lang="hr-HR"/>
          </a:p>
        </p:txBody>
      </p:sp>
    </p:spTree>
    <p:extLst>
      <p:ext uri="{BB962C8B-B14F-4D97-AF65-F5344CB8AC3E}">
        <p14:creationId xmlns:p14="http://schemas.microsoft.com/office/powerpoint/2010/main" val="21100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BBE3CEA-FB5F-4BBB-9734-A70F4D354454}" type="datetime1">
              <a:rPr lang="x-none" smtClean="0"/>
              <a:t>5.10.2017.</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B5843CF5-4A5E-448E-9CF7-5CF971E0D609}" type="slidenum">
              <a:rPr lang="hr-HR"/>
              <a:pPr>
                <a:defRPr/>
              </a:pPr>
              <a:t>‹#›</a:t>
            </a:fld>
            <a:endParaRPr lang="hr-HR"/>
          </a:p>
        </p:txBody>
      </p:sp>
    </p:spTree>
    <p:extLst>
      <p:ext uri="{BB962C8B-B14F-4D97-AF65-F5344CB8AC3E}">
        <p14:creationId xmlns:p14="http://schemas.microsoft.com/office/powerpoint/2010/main" val="1084664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3"/>
          <p:cNvSpPr>
            <a:spLocks noGrp="1"/>
          </p:cNvSpPr>
          <p:nvPr>
            <p:ph type="dt" sz="half" idx="10"/>
          </p:nvPr>
        </p:nvSpPr>
        <p:spPr/>
        <p:txBody>
          <a:bodyPr/>
          <a:lstStyle>
            <a:lvl1pPr>
              <a:defRPr/>
            </a:lvl1pPr>
          </a:lstStyle>
          <a:p>
            <a:pPr>
              <a:defRPr/>
            </a:pPr>
            <a:fld id="{99C0F50A-10A9-4698-B08E-11EE05DDE461}" type="datetime1">
              <a:rPr lang="x-none" smtClean="0"/>
              <a:t>5.10.2017.</a:t>
            </a:fld>
            <a:endParaRPr lang="hr-HR"/>
          </a:p>
        </p:txBody>
      </p:sp>
      <p:sp>
        <p:nvSpPr>
          <p:cNvPr id="6" name="Footer Placeholder 4"/>
          <p:cNvSpPr>
            <a:spLocks noGrp="1"/>
          </p:cNvSpPr>
          <p:nvPr>
            <p:ph type="ftr" sz="quarter" idx="11"/>
          </p:nvPr>
        </p:nvSpPr>
        <p:spPr/>
        <p:txBody>
          <a:bodyPr/>
          <a:lstStyle>
            <a:lvl1pPr>
              <a:defRPr/>
            </a:lvl1pPr>
          </a:lstStyle>
          <a:p>
            <a:pPr>
              <a:defRPr/>
            </a:pPr>
            <a:endParaRPr lang="hr-HR"/>
          </a:p>
        </p:txBody>
      </p:sp>
      <p:sp>
        <p:nvSpPr>
          <p:cNvPr id="7" name="Slide Number Placeholder 5"/>
          <p:cNvSpPr>
            <a:spLocks noGrp="1"/>
          </p:cNvSpPr>
          <p:nvPr>
            <p:ph type="sldNum" sz="quarter" idx="12"/>
          </p:nvPr>
        </p:nvSpPr>
        <p:spPr/>
        <p:txBody>
          <a:bodyPr/>
          <a:lstStyle>
            <a:lvl1pPr>
              <a:defRPr/>
            </a:lvl1pPr>
          </a:lstStyle>
          <a:p>
            <a:pPr>
              <a:defRPr/>
            </a:pPr>
            <a:fld id="{36B6088F-D5EB-4EF9-A190-EDA91BB02A03}" type="slidenum">
              <a:rPr lang="hr-HR"/>
              <a:pPr>
                <a:defRPr/>
              </a:pPr>
              <a:t>‹#›</a:t>
            </a:fld>
            <a:endParaRPr lang="hr-HR"/>
          </a:p>
        </p:txBody>
      </p:sp>
    </p:spTree>
    <p:extLst>
      <p:ext uri="{BB962C8B-B14F-4D97-AF65-F5344CB8AC3E}">
        <p14:creationId xmlns:p14="http://schemas.microsoft.com/office/powerpoint/2010/main" val="204760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3"/>
          <p:cNvSpPr>
            <a:spLocks noGrp="1"/>
          </p:cNvSpPr>
          <p:nvPr>
            <p:ph type="dt" sz="half" idx="10"/>
          </p:nvPr>
        </p:nvSpPr>
        <p:spPr/>
        <p:txBody>
          <a:bodyPr/>
          <a:lstStyle>
            <a:lvl1pPr>
              <a:defRPr/>
            </a:lvl1pPr>
          </a:lstStyle>
          <a:p>
            <a:pPr>
              <a:defRPr/>
            </a:pPr>
            <a:fld id="{3A16F9E0-7A1D-4AC2-B939-C9848D672AC2}" type="datetime1">
              <a:rPr lang="x-none" smtClean="0"/>
              <a:t>5.10.2017.</a:t>
            </a:fld>
            <a:endParaRPr lang="hr-HR"/>
          </a:p>
        </p:txBody>
      </p:sp>
      <p:sp>
        <p:nvSpPr>
          <p:cNvPr id="8" name="Footer Placeholder 4"/>
          <p:cNvSpPr>
            <a:spLocks noGrp="1"/>
          </p:cNvSpPr>
          <p:nvPr>
            <p:ph type="ftr" sz="quarter" idx="11"/>
          </p:nvPr>
        </p:nvSpPr>
        <p:spPr/>
        <p:txBody>
          <a:bodyPr/>
          <a:lstStyle>
            <a:lvl1pPr>
              <a:defRPr/>
            </a:lvl1pPr>
          </a:lstStyle>
          <a:p>
            <a:pPr>
              <a:defRPr/>
            </a:pPr>
            <a:endParaRPr lang="hr-HR"/>
          </a:p>
        </p:txBody>
      </p:sp>
      <p:sp>
        <p:nvSpPr>
          <p:cNvPr id="9" name="Slide Number Placeholder 5"/>
          <p:cNvSpPr>
            <a:spLocks noGrp="1"/>
          </p:cNvSpPr>
          <p:nvPr>
            <p:ph type="sldNum" sz="quarter" idx="12"/>
          </p:nvPr>
        </p:nvSpPr>
        <p:spPr/>
        <p:txBody>
          <a:bodyPr/>
          <a:lstStyle>
            <a:lvl1pPr>
              <a:defRPr/>
            </a:lvl1pPr>
          </a:lstStyle>
          <a:p>
            <a:pPr>
              <a:defRPr/>
            </a:pPr>
            <a:fld id="{448E994B-D973-4546-90D1-13DB7153A615}" type="slidenum">
              <a:rPr lang="hr-HR"/>
              <a:pPr>
                <a:defRPr/>
              </a:pPr>
              <a:t>‹#›</a:t>
            </a:fld>
            <a:endParaRPr lang="hr-HR"/>
          </a:p>
        </p:txBody>
      </p:sp>
    </p:spTree>
    <p:extLst>
      <p:ext uri="{BB962C8B-B14F-4D97-AF65-F5344CB8AC3E}">
        <p14:creationId xmlns:p14="http://schemas.microsoft.com/office/powerpoint/2010/main" val="3999007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3"/>
          <p:cNvSpPr>
            <a:spLocks noGrp="1"/>
          </p:cNvSpPr>
          <p:nvPr>
            <p:ph type="dt" sz="half" idx="10"/>
          </p:nvPr>
        </p:nvSpPr>
        <p:spPr/>
        <p:txBody>
          <a:bodyPr/>
          <a:lstStyle>
            <a:lvl1pPr>
              <a:defRPr/>
            </a:lvl1pPr>
          </a:lstStyle>
          <a:p>
            <a:pPr>
              <a:defRPr/>
            </a:pPr>
            <a:fld id="{0C3DEA34-1195-43C8-9084-EA1A27608E66}" type="datetime1">
              <a:rPr lang="x-none" smtClean="0"/>
              <a:t>5.10.2017.</a:t>
            </a:fld>
            <a:endParaRPr lang="hr-HR"/>
          </a:p>
        </p:txBody>
      </p:sp>
      <p:sp>
        <p:nvSpPr>
          <p:cNvPr id="4" name="Footer Placeholder 4"/>
          <p:cNvSpPr>
            <a:spLocks noGrp="1"/>
          </p:cNvSpPr>
          <p:nvPr>
            <p:ph type="ftr" sz="quarter" idx="11"/>
          </p:nvPr>
        </p:nvSpPr>
        <p:spPr/>
        <p:txBody>
          <a:bodyPr/>
          <a:lstStyle>
            <a:lvl1pPr>
              <a:defRPr/>
            </a:lvl1pPr>
          </a:lstStyle>
          <a:p>
            <a:pPr>
              <a:defRPr/>
            </a:pPr>
            <a:endParaRPr lang="hr-HR"/>
          </a:p>
        </p:txBody>
      </p:sp>
      <p:sp>
        <p:nvSpPr>
          <p:cNvPr id="5" name="Slide Number Placeholder 5"/>
          <p:cNvSpPr>
            <a:spLocks noGrp="1"/>
          </p:cNvSpPr>
          <p:nvPr>
            <p:ph type="sldNum" sz="quarter" idx="12"/>
          </p:nvPr>
        </p:nvSpPr>
        <p:spPr/>
        <p:txBody>
          <a:bodyPr/>
          <a:lstStyle>
            <a:lvl1pPr>
              <a:defRPr/>
            </a:lvl1pPr>
          </a:lstStyle>
          <a:p>
            <a:pPr>
              <a:defRPr/>
            </a:pPr>
            <a:fld id="{87004299-B854-4902-AF40-F2E1A31940AE}" type="slidenum">
              <a:rPr lang="hr-HR"/>
              <a:pPr>
                <a:defRPr/>
              </a:pPr>
              <a:t>‹#›</a:t>
            </a:fld>
            <a:endParaRPr lang="hr-HR"/>
          </a:p>
        </p:txBody>
      </p:sp>
    </p:spTree>
    <p:extLst>
      <p:ext uri="{BB962C8B-B14F-4D97-AF65-F5344CB8AC3E}">
        <p14:creationId xmlns:p14="http://schemas.microsoft.com/office/powerpoint/2010/main" val="394502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smtClean="0"/>
            </a:lvl1pPr>
          </a:lstStyle>
          <a:p>
            <a:pPr>
              <a:defRPr/>
            </a:pPr>
            <a:fld id="{646A8C36-F5F1-461F-B760-562A24E83A92}"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2A79674-52EB-46A0-8956-95CFE4C1F4FF}"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916808-8D2E-4005-9A46-FB02FA766DE2}" type="datetime1">
              <a:rPr lang="x-none" smtClean="0"/>
              <a:t>5.10.2017.</a:t>
            </a:fld>
            <a:endParaRPr lang="hr-HR"/>
          </a:p>
        </p:txBody>
      </p:sp>
      <p:sp>
        <p:nvSpPr>
          <p:cNvPr id="3" name="Footer Placeholder 4"/>
          <p:cNvSpPr>
            <a:spLocks noGrp="1"/>
          </p:cNvSpPr>
          <p:nvPr>
            <p:ph type="ftr" sz="quarter" idx="11"/>
          </p:nvPr>
        </p:nvSpPr>
        <p:spPr/>
        <p:txBody>
          <a:bodyPr/>
          <a:lstStyle>
            <a:lvl1pPr>
              <a:defRPr/>
            </a:lvl1pPr>
          </a:lstStyle>
          <a:p>
            <a:pPr>
              <a:defRPr/>
            </a:pPr>
            <a:endParaRPr lang="hr-HR"/>
          </a:p>
        </p:txBody>
      </p:sp>
      <p:sp>
        <p:nvSpPr>
          <p:cNvPr id="4" name="Slide Number Placeholder 5"/>
          <p:cNvSpPr>
            <a:spLocks noGrp="1"/>
          </p:cNvSpPr>
          <p:nvPr>
            <p:ph type="sldNum" sz="quarter" idx="12"/>
          </p:nvPr>
        </p:nvSpPr>
        <p:spPr/>
        <p:txBody>
          <a:bodyPr/>
          <a:lstStyle>
            <a:lvl1pPr>
              <a:defRPr/>
            </a:lvl1pPr>
          </a:lstStyle>
          <a:p>
            <a:pPr>
              <a:defRPr/>
            </a:pPr>
            <a:fld id="{67C86C90-C073-461F-AE18-23A6720C2C55}" type="slidenum">
              <a:rPr lang="hr-HR"/>
              <a:pPr>
                <a:defRPr/>
              </a:pPr>
              <a:t>‹#›</a:t>
            </a:fld>
            <a:endParaRPr lang="hr-HR"/>
          </a:p>
        </p:txBody>
      </p:sp>
    </p:spTree>
    <p:extLst>
      <p:ext uri="{BB962C8B-B14F-4D97-AF65-F5344CB8AC3E}">
        <p14:creationId xmlns:p14="http://schemas.microsoft.com/office/powerpoint/2010/main" val="1130149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5B93E4-4485-4C48-97E1-2A42A2A459F9}" type="datetime1">
              <a:rPr lang="x-none" smtClean="0"/>
              <a:t>5.10.2017.</a:t>
            </a:fld>
            <a:endParaRPr lang="hr-HR"/>
          </a:p>
        </p:txBody>
      </p:sp>
      <p:sp>
        <p:nvSpPr>
          <p:cNvPr id="6" name="Footer Placeholder 4"/>
          <p:cNvSpPr>
            <a:spLocks noGrp="1"/>
          </p:cNvSpPr>
          <p:nvPr>
            <p:ph type="ftr" sz="quarter" idx="11"/>
          </p:nvPr>
        </p:nvSpPr>
        <p:spPr/>
        <p:txBody>
          <a:bodyPr/>
          <a:lstStyle>
            <a:lvl1pPr>
              <a:defRPr/>
            </a:lvl1pPr>
          </a:lstStyle>
          <a:p>
            <a:pPr>
              <a:defRPr/>
            </a:pPr>
            <a:endParaRPr lang="hr-HR"/>
          </a:p>
        </p:txBody>
      </p:sp>
      <p:sp>
        <p:nvSpPr>
          <p:cNvPr id="7" name="Slide Number Placeholder 5"/>
          <p:cNvSpPr>
            <a:spLocks noGrp="1"/>
          </p:cNvSpPr>
          <p:nvPr>
            <p:ph type="sldNum" sz="quarter" idx="12"/>
          </p:nvPr>
        </p:nvSpPr>
        <p:spPr/>
        <p:txBody>
          <a:bodyPr/>
          <a:lstStyle>
            <a:lvl1pPr>
              <a:defRPr/>
            </a:lvl1pPr>
          </a:lstStyle>
          <a:p>
            <a:pPr>
              <a:defRPr/>
            </a:pPr>
            <a:fld id="{B7E700FF-4729-4202-9648-41F560FB1507}" type="slidenum">
              <a:rPr lang="hr-HR"/>
              <a:pPr>
                <a:defRPr/>
              </a:pPr>
              <a:t>‹#›</a:t>
            </a:fld>
            <a:endParaRPr lang="hr-HR"/>
          </a:p>
        </p:txBody>
      </p:sp>
    </p:spTree>
    <p:extLst>
      <p:ext uri="{BB962C8B-B14F-4D97-AF65-F5344CB8AC3E}">
        <p14:creationId xmlns:p14="http://schemas.microsoft.com/office/powerpoint/2010/main" val="2334694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7CE0559-93E6-4FFC-9523-25FA7E602C83}" type="datetime1">
              <a:rPr lang="x-none" smtClean="0"/>
              <a:t>5.10.2017.</a:t>
            </a:fld>
            <a:endParaRPr lang="hr-HR"/>
          </a:p>
        </p:txBody>
      </p:sp>
      <p:sp>
        <p:nvSpPr>
          <p:cNvPr id="6" name="Footer Placeholder 4"/>
          <p:cNvSpPr>
            <a:spLocks noGrp="1"/>
          </p:cNvSpPr>
          <p:nvPr>
            <p:ph type="ftr" sz="quarter" idx="11"/>
          </p:nvPr>
        </p:nvSpPr>
        <p:spPr/>
        <p:txBody>
          <a:bodyPr/>
          <a:lstStyle>
            <a:lvl1pPr>
              <a:defRPr/>
            </a:lvl1pPr>
          </a:lstStyle>
          <a:p>
            <a:pPr>
              <a:defRPr/>
            </a:pPr>
            <a:endParaRPr lang="hr-HR"/>
          </a:p>
        </p:txBody>
      </p:sp>
      <p:sp>
        <p:nvSpPr>
          <p:cNvPr id="7" name="Slide Number Placeholder 5"/>
          <p:cNvSpPr>
            <a:spLocks noGrp="1"/>
          </p:cNvSpPr>
          <p:nvPr>
            <p:ph type="sldNum" sz="quarter" idx="12"/>
          </p:nvPr>
        </p:nvSpPr>
        <p:spPr/>
        <p:txBody>
          <a:bodyPr/>
          <a:lstStyle>
            <a:lvl1pPr>
              <a:defRPr/>
            </a:lvl1pPr>
          </a:lstStyle>
          <a:p>
            <a:pPr>
              <a:defRPr/>
            </a:pPr>
            <a:fld id="{F0C4966F-B8F6-4B6F-8F45-D2FD3BE96311}" type="slidenum">
              <a:rPr lang="hr-HR"/>
              <a:pPr>
                <a:defRPr/>
              </a:pPr>
              <a:t>‹#›</a:t>
            </a:fld>
            <a:endParaRPr lang="hr-HR"/>
          </a:p>
        </p:txBody>
      </p:sp>
    </p:spTree>
    <p:extLst>
      <p:ext uri="{BB962C8B-B14F-4D97-AF65-F5344CB8AC3E}">
        <p14:creationId xmlns:p14="http://schemas.microsoft.com/office/powerpoint/2010/main" val="2119592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pPr>
              <a:defRPr/>
            </a:pPr>
            <a:fld id="{DFAC886F-5CCC-423C-A08A-E62D7AA48B5E}" type="datetime1">
              <a:rPr lang="x-none" smtClean="0"/>
              <a:t>5.10.2017.</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B0E3DF31-EDC7-4984-8AFE-0CC89606112E}" type="slidenum">
              <a:rPr lang="hr-HR"/>
              <a:pPr>
                <a:defRPr/>
              </a:pPr>
              <a:t>‹#›</a:t>
            </a:fld>
            <a:endParaRPr lang="hr-HR"/>
          </a:p>
        </p:txBody>
      </p:sp>
    </p:spTree>
    <p:extLst>
      <p:ext uri="{BB962C8B-B14F-4D97-AF65-F5344CB8AC3E}">
        <p14:creationId xmlns:p14="http://schemas.microsoft.com/office/powerpoint/2010/main" val="157664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600201"/>
            <a:ext cx="2743200" cy="4525963"/>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09600" y="1600201"/>
            <a:ext cx="80264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lvl1pPr>
              <a:defRPr/>
            </a:lvl1pPr>
          </a:lstStyle>
          <a:p>
            <a:pPr>
              <a:defRPr/>
            </a:pPr>
            <a:fld id="{D51EEED7-DE72-4F13-A635-621A25C0F89B}" type="datetime1">
              <a:rPr lang="x-none" smtClean="0"/>
              <a:t>5.10.2017.</a:t>
            </a:fld>
            <a:endParaRPr lang="hr-HR"/>
          </a:p>
        </p:txBody>
      </p:sp>
      <p:sp>
        <p:nvSpPr>
          <p:cNvPr id="5" name="Footer Placeholder 4"/>
          <p:cNvSpPr>
            <a:spLocks noGrp="1"/>
          </p:cNvSpPr>
          <p:nvPr>
            <p:ph type="ftr" sz="quarter" idx="11"/>
          </p:nvPr>
        </p:nvSpPr>
        <p:spPr/>
        <p:txBody>
          <a:bodyPr/>
          <a:lstStyle>
            <a:lvl1pPr>
              <a:defRPr/>
            </a:lvl1pPr>
          </a:lstStyle>
          <a:p>
            <a:pPr>
              <a:defRPr/>
            </a:pPr>
            <a:endParaRPr lang="hr-HR"/>
          </a:p>
        </p:txBody>
      </p:sp>
      <p:sp>
        <p:nvSpPr>
          <p:cNvPr id="6" name="Slide Number Placeholder 5"/>
          <p:cNvSpPr>
            <a:spLocks noGrp="1"/>
          </p:cNvSpPr>
          <p:nvPr>
            <p:ph type="sldNum" sz="quarter" idx="12"/>
          </p:nvPr>
        </p:nvSpPr>
        <p:spPr/>
        <p:txBody>
          <a:bodyPr/>
          <a:lstStyle>
            <a:lvl1pPr>
              <a:defRPr/>
            </a:lvl1pPr>
          </a:lstStyle>
          <a:p>
            <a:pPr>
              <a:defRPr/>
            </a:pPr>
            <a:fld id="{CCC68D7C-922E-481E-9275-4140A6113075}" type="slidenum">
              <a:rPr lang="hr-HR"/>
              <a:pPr>
                <a:defRPr/>
              </a:pPr>
              <a:t>‹#›</a:t>
            </a:fld>
            <a:endParaRPr lang="hr-HR"/>
          </a:p>
        </p:txBody>
      </p:sp>
    </p:spTree>
    <p:extLst>
      <p:ext uri="{BB962C8B-B14F-4D97-AF65-F5344CB8AC3E}">
        <p14:creationId xmlns:p14="http://schemas.microsoft.com/office/powerpoint/2010/main" val="1672362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Date Placeholder 2"/>
          <p:cNvSpPr>
            <a:spLocks noGrp="1"/>
          </p:cNvSpPr>
          <p:nvPr>
            <p:ph type="dt" sz="half" idx="10"/>
          </p:nvPr>
        </p:nvSpPr>
        <p:spPr/>
        <p:txBody>
          <a:bodyPr/>
          <a:lstStyle>
            <a:lvl1pPr>
              <a:defRPr/>
            </a:lvl1pPr>
          </a:lstStyle>
          <a:p>
            <a:pPr>
              <a:defRPr/>
            </a:pPr>
            <a:fld id="{ABFB4CF4-B752-406D-9C36-37610DF13764}"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A46D3220-1AC2-450E-9388-628030363D59}" type="slidenum">
              <a:rPr lang="hr-HR" altLang="en-US"/>
              <a:pPr/>
              <a:t>‹#›</a:t>
            </a:fld>
            <a:endParaRPr lang="hr-HR" altLang="en-US"/>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2"/>
          <p:cNvSpPr>
            <a:spLocks noGrp="1"/>
          </p:cNvSpPr>
          <p:nvPr>
            <p:ph type="dt" sz="half" idx="10"/>
          </p:nvPr>
        </p:nvSpPr>
        <p:spPr/>
        <p:txBody>
          <a:bodyPr/>
          <a:lstStyle>
            <a:lvl1pPr>
              <a:defRPr/>
            </a:lvl1pPr>
          </a:lstStyle>
          <a:p>
            <a:pPr>
              <a:defRPr/>
            </a:pPr>
            <a:fld id="{DCE062B8-7497-4087-98B1-2B70303A6858}"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271D97A9-53E7-425E-972C-592B91B029EC}" type="slidenum">
              <a:rPr lang="hr-HR" altLang="en-US"/>
              <a:pPr/>
              <a:t>‹#›</a:t>
            </a:fld>
            <a:endParaRPr lang="hr-HR" altLang="en-US"/>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
          <p:cNvSpPr>
            <a:spLocks noGrp="1"/>
          </p:cNvSpPr>
          <p:nvPr>
            <p:ph type="dt" sz="half" idx="10"/>
          </p:nvPr>
        </p:nvSpPr>
        <p:spPr/>
        <p:txBody>
          <a:bodyPr/>
          <a:lstStyle>
            <a:lvl1pPr>
              <a:defRPr/>
            </a:lvl1pPr>
          </a:lstStyle>
          <a:p>
            <a:pPr>
              <a:defRPr/>
            </a:pPr>
            <a:fld id="{736F2DC8-40AC-4B89-A11D-A59C7793C062}"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6DB07E27-3565-40F5-AD8D-80D10A8624B6}" type="slidenum">
              <a:rPr lang="hr-HR" altLang="en-US"/>
              <a:pPr/>
              <a:t>‹#›</a:t>
            </a:fld>
            <a:endParaRPr lang="hr-HR" altLang="en-US"/>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2"/>
          <p:cNvSpPr>
            <a:spLocks noGrp="1"/>
          </p:cNvSpPr>
          <p:nvPr>
            <p:ph type="dt" sz="half" idx="10"/>
          </p:nvPr>
        </p:nvSpPr>
        <p:spPr/>
        <p:txBody>
          <a:bodyPr/>
          <a:lstStyle>
            <a:lvl1pPr>
              <a:defRPr/>
            </a:lvl1pPr>
          </a:lstStyle>
          <a:p>
            <a:pPr>
              <a:defRPr/>
            </a:pPr>
            <a:fld id="{A0706CF3-6361-4CDD-A9E9-68AD0EACA2CB}"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4"/>
          <p:cNvSpPr>
            <a:spLocks noGrp="1"/>
          </p:cNvSpPr>
          <p:nvPr>
            <p:ph type="sldNum" sz="quarter" idx="12"/>
          </p:nvPr>
        </p:nvSpPr>
        <p:spPr/>
        <p:txBody>
          <a:bodyPr/>
          <a:lstStyle>
            <a:lvl1pPr>
              <a:defRPr/>
            </a:lvl1pPr>
          </a:lstStyle>
          <a:p>
            <a:fld id="{034F0438-DEA7-4CD1-AE80-925244644030}" type="slidenum">
              <a:rPr lang="hr-HR" altLang="en-US"/>
              <a:pPr/>
              <a:t>‹#›</a:t>
            </a:fld>
            <a:endParaRPr lang="hr-HR" altLang="en-US"/>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2"/>
          <p:cNvSpPr>
            <a:spLocks noGrp="1"/>
          </p:cNvSpPr>
          <p:nvPr>
            <p:ph type="dt" sz="half" idx="10"/>
          </p:nvPr>
        </p:nvSpPr>
        <p:spPr/>
        <p:txBody>
          <a:bodyPr/>
          <a:lstStyle>
            <a:lvl1pPr>
              <a:defRPr/>
            </a:lvl1pPr>
          </a:lstStyle>
          <a:p>
            <a:pPr>
              <a:defRPr/>
            </a:pPr>
            <a:fld id="{7401DBD8-3EDE-44CC-B29E-F309B204642D}" type="datetimeFigureOut">
              <a:rPr lang="hr-HR">
                <a:solidFill>
                  <a:srgbClr val="000000">
                    <a:tint val="75000"/>
                  </a:srgbClr>
                </a:solidFill>
              </a:rPr>
              <a:pPr>
                <a:defRPr/>
              </a:pPr>
              <a:t>5.10.2017.</a:t>
            </a:fld>
            <a:endParaRPr lang="hr-HR">
              <a:solidFill>
                <a:srgbClr val="000000">
                  <a:tint val="75000"/>
                </a:srgbClr>
              </a:solidFill>
            </a:endParaRPr>
          </a:p>
        </p:txBody>
      </p:sp>
      <p:sp>
        <p:nvSpPr>
          <p:cNvPr id="8"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9" name="Slide Number Placeholder 4"/>
          <p:cNvSpPr>
            <a:spLocks noGrp="1"/>
          </p:cNvSpPr>
          <p:nvPr>
            <p:ph type="sldNum" sz="quarter" idx="12"/>
          </p:nvPr>
        </p:nvSpPr>
        <p:spPr/>
        <p:txBody>
          <a:bodyPr/>
          <a:lstStyle>
            <a:lvl1pPr>
              <a:defRPr/>
            </a:lvl1pPr>
          </a:lstStyle>
          <a:p>
            <a:fld id="{BB40B83F-FD58-4E6F-91B7-6F5F0754BFE1}" type="slidenum">
              <a:rPr lang="hr-HR" altLang="en-US"/>
              <a:pPr/>
              <a:t>‹#›</a:t>
            </a:fld>
            <a:endParaRPr lang="hr-HR" alt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3E7689F3-8704-45E2-80D4-2DC02E0C7F3C}"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8EA6C5C-C883-4DA0-B51D-7FCF7627FC74}"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lvl1pPr>
              <a:defRPr/>
            </a:lvl1pPr>
          </a:lstStyle>
          <a:p>
            <a:pPr>
              <a:defRPr/>
            </a:pPr>
            <a:fld id="{62888E33-07A5-49A8-8477-3B02DB3ACFE7}" type="datetimeFigureOut">
              <a:rPr lang="hr-HR">
                <a:solidFill>
                  <a:srgbClr val="000000">
                    <a:tint val="75000"/>
                  </a:srgbClr>
                </a:solidFill>
              </a:rPr>
              <a:pPr>
                <a:defRPr/>
              </a:pPr>
              <a:t>5.10.2017.</a:t>
            </a:fld>
            <a:endParaRPr lang="hr-HR">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fld id="{33B0C809-39ED-486F-BF16-141E39D61A8A}" type="slidenum">
              <a:rPr lang="hr-HR" altLang="en-US"/>
              <a:pPr/>
              <a:t>‹#›</a:t>
            </a:fld>
            <a:endParaRPr lang="hr-HR" altLang="en-US"/>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E1BFA490-61F1-4F0D-9941-21FA14D3ACBF}" type="datetimeFigureOut">
              <a:rPr lang="hr-HR">
                <a:solidFill>
                  <a:srgbClr val="000000">
                    <a:tint val="75000"/>
                  </a:srgbClr>
                </a:solidFill>
              </a:rPr>
              <a:pPr>
                <a:defRPr/>
              </a:pPr>
              <a:t>5.10.2017.</a:t>
            </a:fld>
            <a:endParaRPr lang="hr-HR">
              <a:solidFill>
                <a:srgbClr val="000000">
                  <a:tint val="75000"/>
                </a:srgbClr>
              </a:solidFill>
            </a:endParaRPr>
          </a:p>
        </p:txBody>
      </p:sp>
      <p:sp>
        <p:nvSpPr>
          <p:cNvPr id="3"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4" name="Slide Number Placeholder 4"/>
          <p:cNvSpPr>
            <a:spLocks noGrp="1"/>
          </p:cNvSpPr>
          <p:nvPr>
            <p:ph type="sldNum" sz="quarter" idx="12"/>
          </p:nvPr>
        </p:nvSpPr>
        <p:spPr/>
        <p:txBody>
          <a:bodyPr/>
          <a:lstStyle>
            <a:lvl1pPr>
              <a:defRPr/>
            </a:lvl1pPr>
          </a:lstStyle>
          <a:p>
            <a:fld id="{33202598-1AA8-41D8-9D10-554152627B13}" type="slidenum">
              <a:rPr lang="hr-HR" altLang="en-US"/>
              <a:pPr/>
              <a:t>‹#›</a:t>
            </a:fld>
            <a:endParaRPr lang="hr-HR" altLang="en-US"/>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p:cNvSpPr>
            <a:spLocks noGrp="1"/>
          </p:cNvSpPr>
          <p:nvPr>
            <p:ph type="dt" sz="half" idx="10"/>
          </p:nvPr>
        </p:nvSpPr>
        <p:spPr/>
        <p:txBody>
          <a:bodyPr/>
          <a:lstStyle>
            <a:lvl1pPr>
              <a:defRPr/>
            </a:lvl1pPr>
          </a:lstStyle>
          <a:p>
            <a:pPr>
              <a:defRPr/>
            </a:pPr>
            <a:fld id="{F8AFF4EB-0D70-409E-8133-3F71D9447EFE}"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4"/>
          <p:cNvSpPr>
            <a:spLocks noGrp="1"/>
          </p:cNvSpPr>
          <p:nvPr>
            <p:ph type="sldNum" sz="quarter" idx="12"/>
          </p:nvPr>
        </p:nvSpPr>
        <p:spPr/>
        <p:txBody>
          <a:bodyPr/>
          <a:lstStyle>
            <a:lvl1pPr>
              <a:defRPr/>
            </a:lvl1pPr>
          </a:lstStyle>
          <a:p>
            <a:fld id="{7AE4BF78-3281-4F1E-94B6-DAEA7C68C3E1}" type="slidenum">
              <a:rPr lang="hr-HR" altLang="en-US"/>
              <a:pPr/>
              <a:t>‹#›</a:t>
            </a:fld>
            <a:endParaRPr lang="hr-HR" altLang="en-US"/>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p:cNvSpPr>
            <a:spLocks noGrp="1"/>
          </p:cNvSpPr>
          <p:nvPr>
            <p:ph type="dt" sz="half" idx="10"/>
          </p:nvPr>
        </p:nvSpPr>
        <p:spPr/>
        <p:txBody>
          <a:bodyPr/>
          <a:lstStyle>
            <a:lvl1pPr>
              <a:defRPr/>
            </a:lvl1pPr>
          </a:lstStyle>
          <a:p>
            <a:pPr>
              <a:defRPr/>
            </a:pPr>
            <a:fld id="{E426F4B7-BCA5-45B0-9979-0C094DC9EF39}"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4"/>
          <p:cNvSpPr>
            <a:spLocks noGrp="1"/>
          </p:cNvSpPr>
          <p:nvPr>
            <p:ph type="sldNum" sz="quarter" idx="12"/>
          </p:nvPr>
        </p:nvSpPr>
        <p:spPr/>
        <p:txBody>
          <a:bodyPr/>
          <a:lstStyle>
            <a:lvl1pPr>
              <a:defRPr/>
            </a:lvl1pPr>
          </a:lstStyle>
          <a:p>
            <a:fld id="{0A2E59E9-1440-43E3-AA29-464E606B119F}" type="slidenum">
              <a:rPr lang="hr-HR" altLang="en-US"/>
              <a:pPr/>
              <a:t>‹#›</a:t>
            </a:fld>
            <a:endParaRPr lang="hr-HR" altLang="en-US"/>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dirty="0"/>
              <a:t>Click to edit Master title style</a:t>
            </a:r>
            <a:endParaRPr lang="hr-HR"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2"/>
          <p:cNvSpPr>
            <a:spLocks noGrp="1"/>
          </p:cNvSpPr>
          <p:nvPr>
            <p:ph type="dt" sz="half" idx="10"/>
          </p:nvPr>
        </p:nvSpPr>
        <p:spPr/>
        <p:txBody>
          <a:bodyPr/>
          <a:lstStyle>
            <a:lvl1pPr>
              <a:defRPr/>
            </a:lvl1pPr>
          </a:lstStyle>
          <a:p>
            <a:pPr>
              <a:defRPr/>
            </a:pPr>
            <a:fld id="{6F00F8FA-A497-4AB6-8EEE-6EC4F6E30E72}"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F2F1F6CC-5F86-4FED-9B5C-A50DFEDA9C3D}" type="slidenum">
              <a:rPr lang="hr-HR" altLang="en-US"/>
              <a:pPr/>
              <a:t>‹#›</a:t>
            </a:fld>
            <a:endParaRPr lang="hr-HR" altLang="en-US"/>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01" y="44451"/>
            <a:ext cx="2882900" cy="6081713"/>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6567" y="44451"/>
            <a:ext cx="8449733" cy="6081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2"/>
          <p:cNvSpPr>
            <a:spLocks noGrp="1"/>
          </p:cNvSpPr>
          <p:nvPr>
            <p:ph type="dt" sz="half" idx="10"/>
          </p:nvPr>
        </p:nvSpPr>
        <p:spPr/>
        <p:txBody>
          <a:bodyPr/>
          <a:lstStyle>
            <a:lvl1pPr>
              <a:defRPr/>
            </a:lvl1pPr>
          </a:lstStyle>
          <a:p>
            <a:pPr>
              <a:defRPr/>
            </a:pPr>
            <a:fld id="{72D1BAF7-D00E-4C55-ABDD-737C3328DC69}"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542ED6C4-2682-4D89-B5D6-12DFE1D7F9AA}" type="slidenum">
              <a:rPr lang="hr-HR" altLang="en-US"/>
              <a:pPr/>
              <a:t>‹#›</a:t>
            </a:fld>
            <a:endParaRPr lang="hr-HR" altLang="en-US"/>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Date Placeholder 2"/>
          <p:cNvSpPr>
            <a:spLocks noGrp="1"/>
          </p:cNvSpPr>
          <p:nvPr>
            <p:ph type="dt" sz="half" idx="10"/>
          </p:nvPr>
        </p:nvSpPr>
        <p:spPr/>
        <p:txBody>
          <a:bodyPr/>
          <a:lstStyle>
            <a:lvl1pPr>
              <a:defRPr/>
            </a:lvl1pPr>
          </a:lstStyle>
          <a:p>
            <a:pPr>
              <a:defRPr/>
            </a:pPr>
            <a:fld id="{ABFB4CF4-B752-406D-9C36-37610DF13764}"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A46D3220-1AC2-450E-9388-628030363D59}" type="slidenum">
              <a:rPr lang="hr-HR" altLang="en-US"/>
              <a:pPr/>
              <a:t>‹#›</a:t>
            </a:fld>
            <a:endParaRPr lang="hr-HR" alt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2"/>
          <p:cNvSpPr>
            <a:spLocks noGrp="1"/>
          </p:cNvSpPr>
          <p:nvPr>
            <p:ph type="dt" sz="half" idx="10"/>
          </p:nvPr>
        </p:nvSpPr>
        <p:spPr/>
        <p:txBody>
          <a:bodyPr/>
          <a:lstStyle>
            <a:lvl1pPr>
              <a:defRPr/>
            </a:lvl1pPr>
          </a:lstStyle>
          <a:p>
            <a:pPr>
              <a:defRPr/>
            </a:pPr>
            <a:fld id="{DCE062B8-7497-4087-98B1-2B70303A6858}"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271D97A9-53E7-425E-972C-592B91B029EC}" type="slidenum">
              <a:rPr lang="hr-HR" altLang="en-US"/>
              <a:pPr/>
              <a:t>‹#›</a:t>
            </a:fld>
            <a:endParaRPr lang="hr-HR" altLang="en-US"/>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
          <p:cNvSpPr>
            <a:spLocks noGrp="1"/>
          </p:cNvSpPr>
          <p:nvPr>
            <p:ph type="dt" sz="half" idx="10"/>
          </p:nvPr>
        </p:nvSpPr>
        <p:spPr/>
        <p:txBody>
          <a:bodyPr/>
          <a:lstStyle>
            <a:lvl1pPr>
              <a:defRPr/>
            </a:lvl1pPr>
          </a:lstStyle>
          <a:p>
            <a:pPr>
              <a:defRPr/>
            </a:pPr>
            <a:fld id="{736F2DC8-40AC-4B89-A11D-A59C7793C062}"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6DB07E27-3565-40F5-AD8D-80D10A8624B6}" type="slidenum">
              <a:rPr lang="hr-HR" altLang="en-US"/>
              <a:pPr/>
              <a:t>‹#›</a:t>
            </a:fld>
            <a:endParaRPr lang="hr-HR" alt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lvl1pPr>
              <a:defRPr smtClean="0"/>
            </a:lvl1pPr>
          </a:lstStyle>
          <a:p>
            <a:pPr>
              <a:defRPr/>
            </a:pPr>
            <a:fld id="{ECC78C87-CD9F-4BC9-8D8A-F32A46B0F150}"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F8FC22B-F8D7-4345-99F3-4D36792741CE}"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2"/>
          <p:cNvSpPr>
            <a:spLocks noGrp="1"/>
          </p:cNvSpPr>
          <p:nvPr>
            <p:ph type="dt" sz="half" idx="10"/>
          </p:nvPr>
        </p:nvSpPr>
        <p:spPr/>
        <p:txBody>
          <a:bodyPr/>
          <a:lstStyle>
            <a:lvl1pPr>
              <a:defRPr/>
            </a:lvl1pPr>
          </a:lstStyle>
          <a:p>
            <a:pPr>
              <a:defRPr/>
            </a:pPr>
            <a:fld id="{A0706CF3-6361-4CDD-A9E9-68AD0EACA2CB}"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4"/>
          <p:cNvSpPr>
            <a:spLocks noGrp="1"/>
          </p:cNvSpPr>
          <p:nvPr>
            <p:ph type="sldNum" sz="quarter" idx="12"/>
          </p:nvPr>
        </p:nvSpPr>
        <p:spPr/>
        <p:txBody>
          <a:bodyPr/>
          <a:lstStyle>
            <a:lvl1pPr>
              <a:defRPr/>
            </a:lvl1pPr>
          </a:lstStyle>
          <a:p>
            <a:fld id="{034F0438-DEA7-4CD1-AE80-925244644030}" type="slidenum">
              <a:rPr lang="hr-HR" altLang="en-US"/>
              <a:pPr/>
              <a:t>‹#›</a:t>
            </a:fld>
            <a:endParaRPr lang="hr-HR" altLang="en-US"/>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2"/>
          <p:cNvSpPr>
            <a:spLocks noGrp="1"/>
          </p:cNvSpPr>
          <p:nvPr>
            <p:ph type="dt" sz="half" idx="10"/>
          </p:nvPr>
        </p:nvSpPr>
        <p:spPr/>
        <p:txBody>
          <a:bodyPr/>
          <a:lstStyle>
            <a:lvl1pPr>
              <a:defRPr/>
            </a:lvl1pPr>
          </a:lstStyle>
          <a:p>
            <a:pPr>
              <a:defRPr/>
            </a:pPr>
            <a:fld id="{7401DBD8-3EDE-44CC-B29E-F309B204642D}" type="datetimeFigureOut">
              <a:rPr lang="hr-HR">
                <a:solidFill>
                  <a:srgbClr val="000000">
                    <a:tint val="75000"/>
                  </a:srgbClr>
                </a:solidFill>
              </a:rPr>
              <a:pPr>
                <a:defRPr/>
              </a:pPr>
              <a:t>5.10.2017.</a:t>
            </a:fld>
            <a:endParaRPr lang="hr-HR">
              <a:solidFill>
                <a:srgbClr val="000000">
                  <a:tint val="75000"/>
                </a:srgbClr>
              </a:solidFill>
            </a:endParaRPr>
          </a:p>
        </p:txBody>
      </p:sp>
      <p:sp>
        <p:nvSpPr>
          <p:cNvPr id="8"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9" name="Slide Number Placeholder 4"/>
          <p:cNvSpPr>
            <a:spLocks noGrp="1"/>
          </p:cNvSpPr>
          <p:nvPr>
            <p:ph type="sldNum" sz="quarter" idx="12"/>
          </p:nvPr>
        </p:nvSpPr>
        <p:spPr/>
        <p:txBody>
          <a:bodyPr/>
          <a:lstStyle>
            <a:lvl1pPr>
              <a:defRPr/>
            </a:lvl1pPr>
          </a:lstStyle>
          <a:p>
            <a:fld id="{BB40B83F-FD58-4E6F-91B7-6F5F0754BFE1}" type="slidenum">
              <a:rPr lang="hr-HR" altLang="en-US"/>
              <a:pPr/>
              <a:t>‹#›</a:t>
            </a:fld>
            <a:endParaRPr lang="hr-HR" altLang="en-US"/>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lvl1pPr>
              <a:defRPr/>
            </a:lvl1pPr>
          </a:lstStyle>
          <a:p>
            <a:pPr>
              <a:defRPr/>
            </a:pPr>
            <a:fld id="{62888E33-07A5-49A8-8477-3B02DB3ACFE7}" type="datetimeFigureOut">
              <a:rPr lang="hr-HR">
                <a:solidFill>
                  <a:srgbClr val="000000">
                    <a:tint val="75000"/>
                  </a:srgbClr>
                </a:solidFill>
              </a:rPr>
              <a:pPr>
                <a:defRPr/>
              </a:pPr>
              <a:t>5.10.2017.</a:t>
            </a:fld>
            <a:endParaRPr lang="hr-HR">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fld id="{33B0C809-39ED-486F-BF16-141E39D61A8A}" type="slidenum">
              <a:rPr lang="hr-HR" altLang="en-US"/>
              <a:pPr/>
              <a:t>‹#›</a:t>
            </a:fld>
            <a:endParaRPr lang="hr-HR" alt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E1BFA490-61F1-4F0D-9941-21FA14D3ACBF}" type="datetimeFigureOut">
              <a:rPr lang="hr-HR">
                <a:solidFill>
                  <a:srgbClr val="000000">
                    <a:tint val="75000"/>
                  </a:srgbClr>
                </a:solidFill>
              </a:rPr>
              <a:pPr>
                <a:defRPr/>
              </a:pPr>
              <a:t>5.10.2017.</a:t>
            </a:fld>
            <a:endParaRPr lang="hr-HR">
              <a:solidFill>
                <a:srgbClr val="000000">
                  <a:tint val="75000"/>
                </a:srgbClr>
              </a:solidFill>
            </a:endParaRPr>
          </a:p>
        </p:txBody>
      </p:sp>
      <p:sp>
        <p:nvSpPr>
          <p:cNvPr id="3"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4" name="Slide Number Placeholder 4"/>
          <p:cNvSpPr>
            <a:spLocks noGrp="1"/>
          </p:cNvSpPr>
          <p:nvPr>
            <p:ph type="sldNum" sz="quarter" idx="12"/>
          </p:nvPr>
        </p:nvSpPr>
        <p:spPr/>
        <p:txBody>
          <a:bodyPr/>
          <a:lstStyle>
            <a:lvl1pPr>
              <a:defRPr/>
            </a:lvl1pPr>
          </a:lstStyle>
          <a:p>
            <a:fld id="{33202598-1AA8-41D8-9D10-554152627B13}" type="slidenum">
              <a:rPr lang="hr-HR" altLang="en-US"/>
              <a:pPr/>
              <a:t>‹#›</a:t>
            </a:fld>
            <a:endParaRPr lang="hr-HR" altLang="en-US"/>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p:cNvSpPr>
            <a:spLocks noGrp="1"/>
          </p:cNvSpPr>
          <p:nvPr>
            <p:ph type="dt" sz="half" idx="10"/>
          </p:nvPr>
        </p:nvSpPr>
        <p:spPr/>
        <p:txBody>
          <a:bodyPr/>
          <a:lstStyle>
            <a:lvl1pPr>
              <a:defRPr/>
            </a:lvl1pPr>
          </a:lstStyle>
          <a:p>
            <a:pPr>
              <a:defRPr/>
            </a:pPr>
            <a:fld id="{F8AFF4EB-0D70-409E-8133-3F71D9447EFE}"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4"/>
          <p:cNvSpPr>
            <a:spLocks noGrp="1"/>
          </p:cNvSpPr>
          <p:nvPr>
            <p:ph type="sldNum" sz="quarter" idx="12"/>
          </p:nvPr>
        </p:nvSpPr>
        <p:spPr/>
        <p:txBody>
          <a:bodyPr/>
          <a:lstStyle>
            <a:lvl1pPr>
              <a:defRPr/>
            </a:lvl1pPr>
          </a:lstStyle>
          <a:p>
            <a:fld id="{7AE4BF78-3281-4F1E-94B6-DAEA7C68C3E1}" type="slidenum">
              <a:rPr lang="hr-HR" altLang="en-US"/>
              <a:pPr/>
              <a:t>‹#›</a:t>
            </a:fld>
            <a:endParaRPr lang="hr-HR" altLang="en-US"/>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p:cNvSpPr>
            <a:spLocks noGrp="1"/>
          </p:cNvSpPr>
          <p:nvPr>
            <p:ph type="dt" sz="half" idx="10"/>
          </p:nvPr>
        </p:nvSpPr>
        <p:spPr/>
        <p:txBody>
          <a:bodyPr/>
          <a:lstStyle>
            <a:lvl1pPr>
              <a:defRPr/>
            </a:lvl1pPr>
          </a:lstStyle>
          <a:p>
            <a:pPr>
              <a:defRPr/>
            </a:pPr>
            <a:fld id="{E426F4B7-BCA5-45B0-9979-0C094DC9EF39}"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4"/>
          <p:cNvSpPr>
            <a:spLocks noGrp="1"/>
          </p:cNvSpPr>
          <p:nvPr>
            <p:ph type="sldNum" sz="quarter" idx="12"/>
          </p:nvPr>
        </p:nvSpPr>
        <p:spPr/>
        <p:txBody>
          <a:bodyPr/>
          <a:lstStyle>
            <a:lvl1pPr>
              <a:defRPr/>
            </a:lvl1pPr>
          </a:lstStyle>
          <a:p>
            <a:fld id="{0A2E59E9-1440-43E3-AA29-464E606B119F}" type="slidenum">
              <a:rPr lang="hr-HR" altLang="en-US"/>
              <a:pPr/>
              <a:t>‹#›</a:t>
            </a:fld>
            <a:endParaRPr lang="hr-HR" altLang="en-US"/>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dirty="0"/>
              <a:t>Click to edit Master title style</a:t>
            </a:r>
            <a:endParaRPr lang="hr-HR"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2"/>
          <p:cNvSpPr>
            <a:spLocks noGrp="1"/>
          </p:cNvSpPr>
          <p:nvPr>
            <p:ph type="dt" sz="half" idx="10"/>
          </p:nvPr>
        </p:nvSpPr>
        <p:spPr/>
        <p:txBody>
          <a:bodyPr/>
          <a:lstStyle>
            <a:lvl1pPr>
              <a:defRPr/>
            </a:lvl1pPr>
          </a:lstStyle>
          <a:p>
            <a:pPr>
              <a:defRPr/>
            </a:pPr>
            <a:fld id="{6F00F8FA-A497-4AB6-8EEE-6EC4F6E30E72}"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F2F1F6CC-5F86-4FED-9B5C-A50DFEDA9C3D}" type="slidenum">
              <a:rPr lang="hr-HR" altLang="en-US"/>
              <a:pPr/>
              <a:t>‹#›</a:t>
            </a:fld>
            <a:endParaRPr lang="hr-HR" altLang="en-US"/>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01" y="44451"/>
            <a:ext cx="2882900" cy="6081713"/>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6567" y="44451"/>
            <a:ext cx="8449733" cy="6081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2"/>
          <p:cNvSpPr>
            <a:spLocks noGrp="1"/>
          </p:cNvSpPr>
          <p:nvPr>
            <p:ph type="dt" sz="half" idx="10"/>
          </p:nvPr>
        </p:nvSpPr>
        <p:spPr/>
        <p:txBody>
          <a:bodyPr/>
          <a:lstStyle>
            <a:lvl1pPr>
              <a:defRPr/>
            </a:lvl1pPr>
          </a:lstStyle>
          <a:p>
            <a:pPr>
              <a:defRPr/>
            </a:pPr>
            <a:fld id="{72D1BAF7-D00E-4C55-ABDD-737C3328DC69}" type="datetimeFigureOut">
              <a:rPr lang="hr-HR">
                <a:solidFill>
                  <a:srgbClr val="000000">
                    <a:tint val="75000"/>
                  </a:srgbClr>
                </a:solidFill>
              </a:rPr>
              <a:pPr>
                <a:defRPr/>
              </a:pPr>
              <a:t>5.10.2017.</a:t>
            </a:fld>
            <a:endParaRPr lang="hr-HR">
              <a:solidFill>
                <a:srgbClr val="000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6" name="Slide Number Placeholder 4"/>
          <p:cNvSpPr>
            <a:spLocks noGrp="1"/>
          </p:cNvSpPr>
          <p:nvPr>
            <p:ph type="sldNum" sz="quarter" idx="12"/>
          </p:nvPr>
        </p:nvSpPr>
        <p:spPr/>
        <p:txBody>
          <a:bodyPr/>
          <a:lstStyle>
            <a:lvl1pPr>
              <a:defRPr/>
            </a:lvl1pPr>
          </a:lstStyle>
          <a:p>
            <a:fld id="{542ED6C4-2682-4D89-B5D6-12DFE1D7F9AA}" type="slidenum">
              <a:rPr lang="hr-HR" altLang="en-US"/>
              <a:pPr/>
              <a:t>‹#›</a:t>
            </a:fld>
            <a:endParaRPr lang="hr-HR" altLang="en-US"/>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lvl1pPr>
              <a:defRPr smtClean="0"/>
            </a:lvl1pPr>
          </a:lstStyle>
          <a:p>
            <a:pPr>
              <a:defRPr/>
            </a:pPr>
            <a:fld id="{3CB599F1-D25C-43DE-8C07-C85772BEEBFF}" type="datetimeFigureOut">
              <a:rPr lang="hr-HR">
                <a:solidFill>
                  <a:srgbClr val="000000">
                    <a:tint val="75000"/>
                  </a:srgbClr>
                </a:solidFill>
              </a:rPr>
              <a:pPr>
                <a:defRPr/>
              </a:pPr>
              <a:t>5.10.2017.</a:t>
            </a:fld>
            <a:endParaRPr lang="hr-HR">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5556A7BF-2F9F-4E5A-BE6D-F3BE3208CA74}"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lvl1pPr>
              <a:defRPr smtClean="0"/>
            </a:lvl1pPr>
          </a:lstStyle>
          <a:p>
            <a:pPr>
              <a:defRPr/>
            </a:pPr>
            <a:fld id="{DCF122F1-9F25-42AF-9C50-11C922361366}" type="datetimeFigureOut">
              <a:rPr lang="hr-HR">
                <a:solidFill>
                  <a:srgbClr val="000000">
                    <a:tint val="75000"/>
                  </a:srgbClr>
                </a:solidFill>
              </a:rPr>
              <a:pPr>
                <a:defRPr/>
              </a:pPr>
              <a:t>5.10.2017.</a:t>
            </a:fld>
            <a:endParaRPr lang="hr-HR">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7C42389B-51DC-4BE6-BB37-6E05256DAEEF}"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439F463-3A3D-4019-AFAE-21195113BEBC}" type="datetimeFigureOut">
              <a:rPr lang="hr-HR">
                <a:solidFill>
                  <a:srgbClr val="000000">
                    <a:tint val="75000"/>
                  </a:srgbClr>
                </a:solidFill>
              </a:rPr>
              <a:pPr>
                <a:defRPr/>
              </a:pPr>
              <a:t>5.10.2017.</a:t>
            </a:fld>
            <a:endParaRPr lang="hr-HR">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8F4EBE63-9135-4C07-BA51-0507C46DD46D}"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A695D49B-EAA1-4EF0-8AFA-222DEC008353}"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9F08BAD-3EE5-4E06-966E-68FF5DB3EB4E}"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C80504EF-38E2-4E48-BAE9-5F77B4869956}" type="datetimeFigureOut">
              <a:rPr lang="hr-HR">
                <a:solidFill>
                  <a:srgbClr val="000000">
                    <a:tint val="75000"/>
                  </a:srgbClr>
                </a:solidFill>
              </a:rPr>
              <a:pPr>
                <a:defRPr/>
              </a:pPr>
              <a:t>5.10.2017.</a:t>
            </a:fld>
            <a:endParaRPr lang="hr-HR">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hr-HR">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BAFAB14-65E6-4178-A00E-0A1311968845}" type="slidenum">
              <a:rPr lang="hr-HR">
                <a:solidFill>
                  <a:srgbClr val="000000">
                    <a:tint val="75000"/>
                  </a:srgbClr>
                </a:solidFill>
              </a:rPr>
              <a:pPr>
                <a:defRPr/>
              </a:pPr>
              <a:t>‹#›</a:t>
            </a:fld>
            <a:endParaRPr lang="hr-HR">
              <a:solidFill>
                <a:srgbClr val="000000">
                  <a:tint val="75000"/>
                </a:srgb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6212" name="Title Placeholder 1"/>
          <p:cNvSpPr>
            <a:spLocks noGrp="1"/>
          </p:cNvSpPr>
          <p:nvPr>
            <p:ph type="title"/>
          </p:nvPr>
        </p:nvSpPr>
        <p:spPr bwMode="auto">
          <a:xfrm>
            <a:off x="1391478" y="44451"/>
            <a:ext cx="10081684" cy="504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Kliknite da biste uredili stil naslova matrice</a:t>
            </a:r>
            <a:endParaRPr lang="hr-HR"/>
          </a:p>
        </p:txBody>
      </p:sp>
      <p:sp>
        <p:nvSpPr>
          <p:cNvPr id="606213" name="Text Placeholder 2"/>
          <p:cNvSpPr>
            <a:spLocks noGrp="1"/>
          </p:cNvSpPr>
          <p:nvPr>
            <p:ph type="body" idx="1"/>
          </p:nvPr>
        </p:nvSpPr>
        <p:spPr bwMode="auto">
          <a:xfrm>
            <a:off x="88384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a:t>Kliknite</a:t>
            </a:r>
            <a:r>
              <a:rPr lang="en-US" dirty="0"/>
              <a:t> da </a:t>
            </a:r>
            <a:r>
              <a:rPr lang="en-US" dirty="0" err="1"/>
              <a:t>biste</a:t>
            </a:r>
            <a:r>
              <a:rPr lang="en-US" dirty="0"/>
              <a:t> </a:t>
            </a:r>
            <a:r>
              <a:rPr lang="en-US" dirty="0" err="1"/>
              <a:t>uredili</a:t>
            </a:r>
            <a:r>
              <a:rPr lang="en-US" dirty="0"/>
              <a:t> </a:t>
            </a:r>
            <a:r>
              <a:rPr lang="en-US" dirty="0" err="1"/>
              <a:t>stilove</a:t>
            </a:r>
            <a:r>
              <a:rPr lang="en-US" dirty="0"/>
              <a:t> </a:t>
            </a:r>
            <a:r>
              <a:rPr lang="en-US" dirty="0" err="1"/>
              <a:t>teksta</a:t>
            </a:r>
            <a:r>
              <a:rPr lang="en-US" dirty="0"/>
              <a:t> </a:t>
            </a:r>
            <a:r>
              <a:rPr lang="en-US" dirty="0" err="1"/>
              <a:t>matrice</a:t>
            </a:r>
            <a:endParaRPr lang="en-US" dirty="0"/>
          </a:p>
          <a:p>
            <a:pPr lvl="1"/>
            <a:r>
              <a:rPr lang="en-US" dirty="0" err="1"/>
              <a:t>Druga</a:t>
            </a:r>
            <a:r>
              <a:rPr lang="en-US" dirty="0"/>
              <a:t> </a:t>
            </a:r>
            <a:r>
              <a:rPr lang="en-US" dirty="0" err="1"/>
              <a:t>razina</a:t>
            </a:r>
            <a:endParaRPr lang="en-US" dirty="0"/>
          </a:p>
          <a:p>
            <a:pPr lvl="2"/>
            <a:r>
              <a:rPr lang="en-US" dirty="0" err="1"/>
              <a:t>Treća</a:t>
            </a:r>
            <a:r>
              <a:rPr lang="en-US" dirty="0"/>
              <a:t> </a:t>
            </a:r>
            <a:r>
              <a:rPr lang="en-US" dirty="0" err="1"/>
              <a:t>razina</a:t>
            </a:r>
            <a:endParaRPr lang="en-US" dirty="0"/>
          </a:p>
          <a:p>
            <a:pPr lvl="3"/>
            <a:r>
              <a:rPr lang="en-US" dirty="0" err="1"/>
              <a:t>Četvrta</a:t>
            </a:r>
            <a:r>
              <a:rPr lang="en-US" dirty="0"/>
              <a:t> </a:t>
            </a:r>
            <a:r>
              <a:rPr lang="en-US" dirty="0" err="1"/>
              <a:t>razina</a:t>
            </a:r>
            <a:endParaRPr lang="en-US" dirty="0"/>
          </a:p>
          <a:p>
            <a:pPr lvl="4"/>
            <a:r>
              <a:rPr lang="en-US" dirty="0" err="1"/>
              <a:t>Peta</a:t>
            </a:r>
            <a:r>
              <a:rPr lang="en-US" dirty="0"/>
              <a:t> </a:t>
            </a:r>
            <a:r>
              <a:rPr lang="en-US" dirty="0" err="1"/>
              <a:t>razina</a:t>
            </a:r>
            <a:endParaRPr lang="hr-HR" dirty="0"/>
          </a:p>
        </p:txBody>
      </p:sp>
      <p:sp>
        <p:nvSpPr>
          <p:cNvPr id="9" name="Date Placeholder 2"/>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a:defRPr/>
            </a:pPr>
            <a:fld id="{875FE345-C3D0-4330-B6A9-2FBF78877A46}" type="datetimeFigureOut">
              <a:rPr lang="hr-HR">
                <a:solidFill>
                  <a:srgbClr val="000000">
                    <a:tint val="75000"/>
                  </a:srgbClr>
                </a:solidFill>
              </a:rPr>
              <a:pPr>
                <a:defRPr/>
              </a:pPr>
              <a:t>5.10.2017.</a:t>
            </a:fld>
            <a:endParaRPr lang="hr-HR">
              <a:solidFill>
                <a:srgbClr val="000000">
                  <a:tint val="75000"/>
                </a:srgbClr>
              </a:solidFill>
            </a:endParaRPr>
          </a:p>
        </p:txBody>
      </p:sp>
      <p:sp>
        <p:nvSpPr>
          <p:cNvPr id="10" name="Footer Placeholder 3"/>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r-HR">
              <a:solidFill>
                <a:srgbClr val="000000">
                  <a:tint val="75000"/>
                </a:srgbClr>
              </a:solidFill>
            </a:endParaRPr>
          </a:p>
        </p:txBody>
      </p:sp>
      <p:sp>
        <p:nvSpPr>
          <p:cNvPr id="11" name="Slide Number Placeholder 4"/>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E192262-F483-48FE-A5D5-8DE488B9EBFD}" type="slidenum">
              <a:rPr lang="hr-HR">
                <a:solidFill>
                  <a:srgbClr val="000000">
                    <a:tint val="75000"/>
                  </a:srgbClr>
                </a:solidFill>
              </a:rPr>
              <a:pPr>
                <a:defRPr/>
              </a:pPr>
              <a:t>‹#›</a:t>
            </a:fld>
            <a:endParaRPr lang="hr-HR">
              <a:solidFill>
                <a:srgbClr val="000000">
                  <a:tint val="75000"/>
                </a:srgbClr>
              </a:solidFill>
            </a:endParaRPr>
          </a:p>
        </p:txBody>
      </p:sp>
      <p:pic>
        <p:nvPicPr>
          <p:cNvPr id="2" name="Picture 1"/>
          <p:cNvPicPr>
            <a:picLocks noChangeAspect="1"/>
          </p:cNvPicPr>
          <p:nvPr userDrawn="1"/>
        </p:nvPicPr>
        <p:blipFill>
          <a:blip r:embed="rId15"/>
          <a:stretch>
            <a:fillRect/>
          </a:stretch>
        </p:blipFill>
        <p:spPr>
          <a:xfrm>
            <a:off x="9957237" y="5875205"/>
            <a:ext cx="2116379" cy="962291"/>
          </a:xfrm>
          <a:prstGeom prst="rect">
            <a:avLst/>
          </a:prstGeom>
        </p:spPr>
      </p:pic>
    </p:spTree>
    <p:extLst>
      <p:ext uri="{BB962C8B-B14F-4D97-AF65-F5344CB8AC3E}">
        <p14:creationId xmlns:p14="http://schemas.microsoft.com/office/powerpoint/2010/main" val="143492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ctr" rtl="0" eaLnBrk="0" fontAlgn="base" hangingPunct="0">
        <a:spcBef>
          <a:spcPct val="0"/>
        </a:spcBef>
        <a:spcAft>
          <a:spcPct val="0"/>
        </a:spcAft>
        <a:defRPr sz="2400" b="1">
          <a:solidFill>
            <a:schemeClr val="tx1"/>
          </a:solidFill>
          <a:latin typeface="Arial" charset="0"/>
        </a:defRPr>
      </a:lvl6pPr>
      <a:lvl7pPr marL="914400" algn="ctr" rtl="0" eaLnBrk="0" fontAlgn="base" hangingPunct="0">
        <a:spcBef>
          <a:spcPct val="0"/>
        </a:spcBef>
        <a:spcAft>
          <a:spcPct val="0"/>
        </a:spcAft>
        <a:defRPr sz="2400" b="1">
          <a:solidFill>
            <a:schemeClr val="tx1"/>
          </a:solidFill>
          <a:latin typeface="Arial" charset="0"/>
        </a:defRPr>
      </a:lvl7pPr>
      <a:lvl8pPr marL="1371600" algn="ctr" rtl="0" eaLnBrk="0" fontAlgn="base" hangingPunct="0">
        <a:spcBef>
          <a:spcPct val="0"/>
        </a:spcBef>
        <a:spcAft>
          <a:spcPct val="0"/>
        </a:spcAft>
        <a:defRPr sz="2400" b="1">
          <a:solidFill>
            <a:schemeClr val="tx1"/>
          </a:solidFill>
          <a:latin typeface="Arial" charset="0"/>
        </a:defRPr>
      </a:lvl8pPr>
      <a:lvl9pPr marL="1828800" algn="ctr" rtl="0" eaLnBrk="0" fontAlgn="base" hangingPunct="0">
        <a:spcBef>
          <a:spcPct val="0"/>
        </a:spcBef>
        <a:spcAft>
          <a:spcPct val="0"/>
        </a:spcAft>
        <a:defRPr sz="2400" b="1">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Content Placeholder 3" descr="bb.jpg"/>
          <p:cNvPicPr>
            <a:picLocks noChangeAspect="1"/>
          </p:cNvPicPr>
          <p:nvPr/>
        </p:nvPicPr>
        <p:blipFill>
          <a:blip r:embed="rId13"/>
          <a:srcRect/>
          <a:stretch>
            <a:fillRect/>
          </a:stretch>
        </p:blipFill>
        <p:spPr bwMode="auto">
          <a:xfrm>
            <a:off x="0" y="6092826"/>
            <a:ext cx="12192000" cy="765175"/>
          </a:xfrm>
          <a:prstGeom prst="rect">
            <a:avLst/>
          </a:prstGeom>
          <a:noFill/>
          <a:ln w="9525">
            <a:noFill/>
            <a:miter lim="800000"/>
            <a:headEnd/>
            <a:tailEnd/>
          </a:ln>
        </p:spPr>
      </p:pic>
      <p:sp>
        <p:nvSpPr>
          <p:cNvPr id="12292" name="Title Placeholder 1"/>
          <p:cNvSpPr>
            <a:spLocks noGrp="1"/>
          </p:cNvSpPr>
          <p:nvPr>
            <p:ph type="title"/>
          </p:nvPr>
        </p:nvSpPr>
        <p:spPr bwMode="auto">
          <a:xfrm>
            <a:off x="609600" y="250190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Kliknite da biste uredili stil naslova matrice</a:t>
            </a:r>
            <a:endParaRPr lang="hr-HR"/>
          </a:p>
        </p:txBody>
      </p:sp>
      <p:sp>
        <p:nvSpPr>
          <p:cNvPr id="9"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u="none">
                <a:solidFill>
                  <a:schemeClr val="tx1">
                    <a:tint val="75000"/>
                  </a:schemeClr>
                </a:solidFill>
                <a:latin typeface="+mn-lt"/>
                <a:cs typeface="+mn-cs"/>
              </a:defRPr>
            </a:lvl1pPr>
          </a:lstStyle>
          <a:p>
            <a:pPr>
              <a:defRPr/>
            </a:pPr>
            <a:fld id="{73AACF06-649B-4561-B0E6-DB35315A30DA}" type="datetime1">
              <a:rPr lang="x-none" smtClean="0"/>
              <a:t>5.10.2017.</a:t>
            </a:fld>
            <a:endParaRPr lang="hr-HR"/>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u="none">
                <a:solidFill>
                  <a:schemeClr val="tx1">
                    <a:tint val="75000"/>
                  </a:schemeClr>
                </a:solidFill>
                <a:latin typeface="+mn-lt"/>
                <a:cs typeface="+mn-cs"/>
              </a:defRPr>
            </a:lvl1pPr>
          </a:lstStyle>
          <a:p>
            <a:pPr>
              <a:defRPr/>
            </a:pPr>
            <a:endParaRPr lang="hr-HR"/>
          </a:p>
        </p:txBody>
      </p:sp>
      <p:sp>
        <p:nvSpPr>
          <p:cNvPr id="11"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u="none">
                <a:solidFill>
                  <a:schemeClr val="tx1">
                    <a:tint val="75000"/>
                  </a:schemeClr>
                </a:solidFill>
                <a:latin typeface="+mn-lt"/>
                <a:cs typeface="+mn-cs"/>
              </a:defRPr>
            </a:lvl1pPr>
          </a:lstStyle>
          <a:p>
            <a:pPr>
              <a:defRPr/>
            </a:pPr>
            <a:fld id="{EAF1FEAC-A933-433B-8120-BD5E3642E515}" type="slidenum">
              <a:rPr lang="hr-HR" smtClean="0"/>
              <a:pPr>
                <a:defRPr/>
              </a:pPr>
              <a:t>‹#›</a:t>
            </a:fld>
            <a:endParaRPr lang="hr-HR"/>
          </a:p>
        </p:txBody>
      </p:sp>
      <p:pic>
        <p:nvPicPr>
          <p:cNvPr id="2" name="Picture 1"/>
          <p:cNvPicPr>
            <a:picLocks noChangeAspect="1"/>
          </p:cNvPicPr>
          <p:nvPr userDrawn="1"/>
        </p:nvPicPr>
        <p:blipFill>
          <a:blip r:embed="rId14"/>
          <a:stretch>
            <a:fillRect/>
          </a:stretch>
        </p:blipFill>
        <p:spPr>
          <a:xfrm>
            <a:off x="9128502" y="0"/>
            <a:ext cx="2875796" cy="1307588"/>
          </a:xfrm>
          <a:prstGeom prst="rect">
            <a:avLst/>
          </a:prstGeom>
        </p:spPr>
      </p:pic>
    </p:spTree>
    <p:extLst>
      <p:ext uri="{BB962C8B-B14F-4D97-AF65-F5344CB8AC3E}">
        <p14:creationId xmlns:p14="http://schemas.microsoft.com/office/powerpoint/2010/main" val="30681330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u="none">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390652" y="115889"/>
            <a:ext cx="796924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Kliknite da biste uredili stil naslova matrice</a:t>
            </a:r>
            <a:endParaRPr lang="hr-HR" altLang="x-none"/>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Kliknite da biste uredili stilove teksta matrice</a:t>
            </a:r>
          </a:p>
          <a:p>
            <a:pPr lvl="1"/>
            <a:r>
              <a:rPr lang="en-US" altLang="x-none"/>
              <a:t>Druga razina</a:t>
            </a:r>
          </a:p>
          <a:p>
            <a:pPr lvl="2"/>
            <a:r>
              <a:rPr lang="en-US" altLang="x-none"/>
              <a:t>Treća razina</a:t>
            </a:r>
          </a:p>
          <a:p>
            <a:pPr lvl="3"/>
            <a:r>
              <a:rPr lang="en-US" altLang="x-none"/>
              <a:t>Četvrta razina</a:t>
            </a:r>
          </a:p>
          <a:p>
            <a:pPr lvl="4"/>
            <a:r>
              <a:rPr lang="en-US" altLang="x-none"/>
              <a:t>Peta razina</a:t>
            </a:r>
            <a:endParaRPr lang="hr-HR" altLang="x-none"/>
          </a:p>
        </p:txBody>
      </p:sp>
      <p:sp>
        <p:nvSpPr>
          <p:cNvPr id="9" name="Date Placeholder 2"/>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fontAlgn="auto" hangingPunct="1">
              <a:spcBef>
                <a:spcPts val="0"/>
              </a:spcBef>
              <a:spcAft>
                <a:spcPts val="0"/>
              </a:spcAft>
              <a:defRPr sz="1200">
                <a:solidFill>
                  <a:schemeClr val="tx1">
                    <a:tint val="75000"/>
                  </a:schemeClr>
                </a:solidFill>
                <a:latin typeface="+mn-lt"/>
                <a:cs typeface="+mn-cs"/>
              </a:defRPr>
            </a:lvl1pPr>
          </a:lstStyle>
          <a:p>
            <a:pPr>
              <a:defRPr/>
            </a:pPr>
            <a:fld id="{C2231958-27A2-4F20-8DA4-EEE283894514}" type="datetimeFigureOut">
              <a:rPr lang="hr-HR">
                <a:solidFill>
                  <a:srgbClr val="000000">
                    <a:tint val="75000"/>
                  </a:srgbClr>
                </a:solidFill>
              </a:rPr>
              <a:pPr>
                <a:defRPr/>
              </a:pPr>
              <a:t>5.10.2017.</a:t>
            </a:fld>
            <a:endParaRPr lang="hr-HR">
              <a:solidFill>
                <a:srgbClr val="000000">
                  <a:tint val="75000"/>
                </a:srgbClr>
              </a:solidFill>
            </a:endParaRPr>
          </a:p>
        </p:txBody>
      </p:sp>
      <p:sp>
        <p:nvSpPr>
          <p:cNvPr id="10" name="Footer Placeholder 3"/>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hr-HR">
              <a:solidFill>
                <a:srgbClr val="000000">
                  <a:tint val="75000"/>
                </a:srgbClr>
              </a:solidFill>
            </a:endParaRPr>
          </a:p>
        </p:txBody>
      </p:sp>
      <p:sp>
        <p:nvSpPr>
          <p:cNvPr id="11" name="Slide Number Placeholder 4"/>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BD4F6BE7-0383-45E4-AC7A-ED18BAC65293}" type="slidenum">
              <a:rPr lang="hr-HR" altLang="en-US" smtClean="0">
                <a:cs typeface="Arial" charset="0"/>
              </a:rPr>
              <a:pPr fontAlgn="base">
                <a:spcBef>
                  <a:spcPct val="0"/>
                </a:spcBef>
                <a:spcAft>
                  <a:spcPct val="0"/>
                </a:spcAft>
              </a:pPr>
              <a:t>‹#›</a:t>
            </a:fld>
            <a:endParaRPr lang="hr-HR" altLang="en-US">
              <a:cs typeface="Arial" charset="0"/>
            </a:endParaRPr>
          </a:p>
        </p:txBody>
      </p:sp>
      <p:pic>
        <p:nvPicPr>
          <p:cNvPr id="2055" name="Picture 3" descr="D:\LOGIKO\Promocija\Slike promocija\Logotipovi\Logistika_plavi.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8684" y="6237288"/>
            <a:ext cx="409575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Slika 1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936426" y="-17463"/>
            <a:ext cx="2304257" cy="82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329" y="44625"/>
            <a:ext cx="18923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172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ctr" rtl="0" eaLnBrk="0" fontAlgn="base" hangingPunct="0">
        <a:spcBef>
          <a:spcPct val="0"/>
        </a:spcBef>
        <a:spcAft>
          <a:spcPct val="0"/>
        </a:spcAft>
        <a:defRPr sz="2400" b="1">
          <a:solidFill>
            <a:schemeClr val="tx1"/>
          </a:solidFill>
          <a:latin typeface="Arial" charset="0"/>
        </a:defRPr>
      </a:lvl6pPr>
      <a:lvl7pPr marL="914400" algn="ctr" rtl="0" eaLnBrk="0" fontAlgn="base" hangingPunct="0">
        <a:spcBef>
          <a:spcPct val="0"/>
        </a:spcBef>
        <a:spcAft>
          <a:spcPct val="0"/>
        </a:spcAft>
        <a:defRPr sz="2400" b="1">
          <a:solidFill>
            <a:schemeClr val="tx1"/>
          </a:solidFill>
          <a:latin typeface="Arial" charset="0"/>
        </a:defRPr>
      </a:lvl7pPr>
      <a:lvl8pPr marL="1371600" algn="ctr" rtl="0" eaLnBrk="0" fontAlgn="base" hangingPunct="0">
        <a:spcBef>
          <a:spcPct val="0"/>
        </a:spcBef>
        <a:spcAft>
          <a:spcPct val="0"/>
        </a:spcAft>
        <a:defRPr sz="2400" b="1">
          <a:solidFill>
            <a:schemeClr val="tx1"/>
          </a:solidFill>
          <a:latin typeface="Arial" charset="0"/>
        </a:defRPr>
      </a:lvl8pPr>
      <a:lvl9pPr marL="1828800" algn="ctr" rtl="0" eaLnBrk="0" fontAlgn="base" hangingPunct="0">
        <a:spcBef>
          <a:spcPct val="0"/>
        </a:spcBef>
        <a:spcAft>
          <a:spcPct val="0"/>
        </a:spcAft>
        <a:defRPr sz="2400" b="1">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390652" y="115889"/>
            <a:ext cx="796924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Kliknite da biste uredili stil naslova matrice</a:t>
            </a:r>
            <a:endParaRPr lang="hr-HR" altLang="x-none"/>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Kliknite da biste uredili stilove teksta matrice</a:t>
            </a:r>
          </a:p>
          <a:p>
            <a:pPr lvl="1"/>
            <a:r>
              <a:rPr lang="en-US" altLang="x-none"/>
              <a:t>Druga razina</a:t>
            </a:r>
          </a:p>
          <a:p>
            <a:pPr lvl="2"/>
            <a:r>
              <a:rPr lang="en-US" altLang="x-none"/>
              <a:t>Treća razina</a:t>
            </a:r>
          </a:p>
          <a:p>
            <a:pPr lvl="3"/>
            <a:r>
              <a:rPr lang="en-US" altLang="x-none"/>
              <a:t>Četvrta razina</a:t>
            </a:r>
          </a:p>
          <a:p>
            <a:pPr lvl="4"/>
            <a:r>
              <a:rPr lang="en-US" altLang="x-none"/>
              <a:t>Peta razina</a:t>
            </a:r>
            <a:endParaRPr lang="hr-HR" altLang="x-none"/>
          </a:p>
        </p:txBody>
      </p:sp>
      <p:sp>
        <p:nvSpPr>
          <p:cNvPr id="9" name="Date Placeholder 2"/>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fontAlgn="auto" hangingPunct="1">
              <a:spcBef>
                <a:spcPts val="0"/>
              </a:spcBef>
              <a:spcAft>
                <a:spcPts val="0"/>
              </a:spcAft>
              <a:defRPr sz="1200">
                <a:solidFill>
                  <a:schemeClr val="tx1">
                    <a:tint val="75000"/>
                  </a:schemeClr>
                </a:solidFill>
                <a:latin typeface="+mn-lt"/>
                <a:cs typeface="+mn-cs"/>
              </a:defRPr>
            </a:lvl1pPr>
          </a:lstStyle>
          <a:p>
            <a:pPr>
              <a:defRPr/>
            </a:pPr>
            <a:fld id="{C2231958-27A2-4F20-8DA4-EEE283894514}" type="datetimeFigureOut">
              <a:rPr lang="hr-HR">
                <a:solidFill>
                  <a:srgbClr val="000000">
                    <a:tint val="75000"/>
                  </a:srgbClr>
                </a:solidFill>
              </a:rPr>
              <a:pPr>
                <a:defRPr/>
              </a:pPr>
              <a:t>5.10.2017.</a:t>
            </a:fld>
            <a:endParaRPr lang="hr-HR">
              <a:solidFill>
                <a:srgbClr val="000000">
                  <a:tint val="75000"/>
                </a:srgbClr>
              </a:solidFill>
            </a:endParaRPr>
          </a:p>
        </p:txBody>
      </p:sp>
      <p:sp>
        <p:nvSpPr>
          <p:cNvPr id="10" name="Footer Placeholder 3"/>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hr-HR">
              <a:solidFill>
                <a:srgbClr val="000000">
                  <a:tint val="75000"/>
                </a:srgbClr>
              </a:solidFill>
            </a:endParaRPr>
          </a:p>
        </p:txBody>
      </p:sp>
      <p:sp>
        <p:nvSpPr>
          <p:cNvPr id="11" name="Slide Number Placeholder 4"/>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BD4F6BE7-0383-45E4-AC7A-ED18BAC65293}" type="slidenum">
              <a:rPr lang="hr-HR" altLang="en-US" smtClean="0">
                <a:cs typeface="Arial" charset="0"/>
              </a:rPr>
              <a:pPr fontAlgn="base">
                <a:spcBef>
                  <a:spcPct val="0"/>
                </a:spcBef>
                <a:spcAft>
                  <a:spcPct val="0"/>
                </a:spcAft>
              </a:pPr>
              <a:t>‹#›</a:t>
            </a:fld>
            <a:endParaRPr lang="hr-HR" altLang="en-US">
              <a:cs typeface="Arial" charset="0"/>
            </a:endParaRPr>
          </a:p>
        </p:txBody>
      </p:sp>
      <p:pic>
        <p:nvPicPr>
          <p:cNvPr id="2055" name="Picture 3" descr="D:\LOGIKO\Promocija\Slike promocija\Logotipovi\Logistika_plavi.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8684" y="6237288"/>
            <a:ext cx="409575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Slika 1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936426" y="-17463"/>
            <a:ext cx="2304257" cy="82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329" y="44625"/>
            <a:ext cx="18923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0329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ctr" rtl="0" eaLnBrk="0" fontAlgn="base" hangingPunct="0">
        <a:spcBef>
          <a:spcPct val="0"/>
        </a:spcBef>
        <a:spcAft>
          <a:spcPct val="0"/>
        </a:spcAft>
        <a:defRPr sz="2400" b="1">
          <a:solidFill>
            <a:schemeClr val="tx1"/>
          </a:solidFill>
          <a:latin typeface="Arial" charset="0"/>
        </a:defRPr>
      </a:lvl6pPr>
      <a:lvl7pPr marL="914400" algn="ctr" rtl="0" eaLnBrk="0" fontAlgn="base" hangingPunct="0">
        <a:spcBef>
          <a:spcPct val="0"/>
        </a:spcBef>
        <a:spcAft>
          <a:spcPct val="0"/>
        </a:spcAft>
        <a:defRPr sz="2400" b="1">
          <a:solidFill>
            <a:schemeClr val="tx1"/>
          </a:solidFill>
          <a:latin typeface="Arial" charset="0"/>
        </a:defRPr>
      </a:lvl7pPr>
      <a:lvl8pPr marL="1371600" algn="ctr" rtl="0" eaLnBrk="0" fontAlgn="base" hangingPunct="0">
        <a:spcBef>
          <a:spcPct val="0"/>
        </a:spcBef>
        <a:spcAft>
          <a:spcPct val="0"/>
        </a:spcAft>
        <a:defRPr sz="2400" b="1">
          <a:solidFill>
            <a:schemeClr val="tx1"/>
          </a:solidFill>
          <a:latin typeface="Arial" charset="0"/>
        </a:defRPr>
      </a:lvl8pPr>
      <a:lvl9pPr marL="1828800" algn="ctr" rtl="0" eaLnBrk="0" fontAlgn="base" hangingPunct="0">
        <a:spcBef>
          <a:spcPct val="0"/>
        </a:spcBef>
        <a:spcAft>
          <a:spcPct val="0"/>
        </a:spcAft>
        <a:defRPr sz="2400" b="1">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31.wmf"/><Relationship Id="rId7" Type="http://schemas.openxmlformats.org/officeDocument/2006/relationships/diagramLayout" Target="../diagrams/layout7.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Data" Target="../diagrams/data7.xml"/><Relationship Id="rId5" Type="http://schemas.openxmlformats.org/officeDocument/2006/relationships/image" Target="../media/image33.png"/><Relationship Id="rId10" Type="http://schemas.microsoft.com/office/2007/relationships/diagramDrawing" Target="../diagrams/drawing7.xml"/><Relationship Id="rId4" Type="http://schemas.openxmlformats.org/officeDocument/2006/relationships/image" Target="../media/image32.jpeg"/><Relationship Id="rId9" Type="http://schemas.openxmlformats.org/officeDocument/2006/relationships/diagramColors" Target="../diagrams/colors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2.tiff"/></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hr/url?sa=i&amp;rct=j&amp;q=&amp;esrc=s&amp;source=images&amp;cd=&amp;cad=rja&amp;uact=8&amp;ved=0ahUKEwiz3KHLkP_JAhXHxRQKHaBaBPsQjRwIBw&amp;url=http://www.dailymail.co.uk/femail/article-2513240/He-doesnt-exactly-look-like-typical-Grandmaster-new-chess-World-Champion-Magnus-Carlsen-smouldering-22-year-old-Norwegian-male-model.html&amp;psig=AFQjCNHL1QuyPUkuRTwzQgGF1REc7brwxg&amp;ust=145141183468134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tif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9.gif"/><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52.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3.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1.png"/><Relationship Id="rId18" Type="http://schemas.openxmlformats.org/officeDocument/2006/relationships/image" Target="../media/image16.tiff"/><Relationship Id="rId3" Type="http://schemas.openxmlformats.org/officeDocument/2006/relationships/image" Target="../media/image18.png"/><Relationship Id="rId7" Type="http://schemas.openxmlformats.org/officeDocument/2006/relationships/diagramLayout" Target="../diagrams/layout2.xml"/><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image" Target="../media/image17.jpg"/><Relationship Id="rId16"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diagramData" Target="../diagrams/data2.xml"/><Relationship Id="rId11" Type="http://schemas.openxmlformats.org/officeDocument/2006/relationships/image" Target="../media/image9.gif"/><Relationship Id="rId5" Type="http://schemas.openxmlformats.org/officeDocument/2006/relationships/image" Target="../media/image20.jpeg"/><Relationship Id="rId15" Type="http://schemas.openxmlformats.org/officeDocument/2006/relationships/image" Target="../media/image13.png"/><Relationship Id="rId10" Type="http://schemas.microsoft.com/office/2007/relationships/diagramDrawing" Target="../diagrams/drawing2.xml"/><Relationship Id="rId4" Type="http://schemas.openxmlformats.org/officeDocument/2006/relationships/image" Target="../media/image19.jpeg"/><Relationship Id="rId9" Type="http://schemas.openxmlformats.org/officeDocument/2006/relationships/diagramColors" Target="../diagrams/colors2.xml"/><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59.jpe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2.svg"/><Relationship Id="rId10" Type="http://schemas.openxmlformats.org/officeDocument/2006/relationships/image" Target="../media/image27.gif"/><Relationship Id="rId4" Type="http://schemas.openxmlformats.org/officeDocument/2006/relationships/image" Target="../media/image68.png"/><Relationship Id="rId9" Type="http://schemas.openxmlformats.org/officeDocument/2006/relationships/image" Target="../media/image76.sv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3.jpeg"/><Relationship Id="rId5" Type="http://schemas.openxmlformats.org/officeDocument/2006/relationships/image" Target="../media/image71.emf"/><Relationship Id="rId4" Type="http://schemas.openxmlformats.org/officeDocument/2006/relationships/oleObject" Target="../embeddings/oleObject2.bin"/><Relationship Id="rId9" Type="http://schemas.openxmlformats.org/officeDocument/2006/relationships/image" Target="../media/image27.gif"/></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1.JPG"/><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84.jpeg"/><Relationship Id="rId7" Type="http://schemas.openxmlformats.org/officeDocument/2006/relationships/diagramQuickStyle" Target="../diagrams/quickStyle17.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85.png"/><Relationship Id="rId9" Type="http://schemas.microsoft.com/office/2007/relationships/diagramDrawing" Target="../diagrams/drawing1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Logistička</a:t>
            </a:r>
            <a:r>
              <a:rPr lang="en-US" dirty="0"/>
              <a:t> </a:t>
            </a:r>
            <a:r>
              <a:rPr lang="en-US" dirty="0" err="1"/>
              <a:t>strategija</a:t>
            </a:r>
            <a:r>
              <a:rPr lang="en-US" dirty="0"/>
              <a:t> </a:t>
            </a:r>
            <a:r>
              <a:rPr lang="en-US" dirty="0" err="1"/>
              <a:t>i</a:t>
            </a:r>
            <a:r>
              <a:rPr lang="en-US" dirty="0"/>
              <a:t> </a:t>
            </a:r>
            <a:r>
              <a:rPr lang="en-US" dirty="0" err="1"/>
              <a:t>distribucija</a:t>
            </a:r>
            <a:r>
              <a:rPr lang="en-US" dirty="0"/>
              <a:t> - HIZ</a:t>
            </a:r>
          </a:p>
        </p:txBody>
      </p:sp>
      <p:sp>
        <p:nvSpPr>
          <p:cNvPr id="3" name="Subtitle 2"/>
          <p:cNvSpPr>
            <a:spLocks noGrp="1"/>
          </p:cNvSpPr>
          <p:nvPr>
            <p:ph type="subTitle" idx="1"/>
          </p:nvPr>
        </p:nvSpPr>
        <p:spPr/>
        <p:txBody>
          <a:bodyPr/>
          <a:lstStyle/>
          <a:p>
            <a:r>
              <a:rPr lang="hr-HR" dirty="0"/>
              <a:t>Antonio Zrilić </a:t>
            </a:r>
          </a:p>
          <a:p>
            <a:r>
              <a:rPr lang="hr-HR" dirty="0"/>
              <a:t>LOGIKO CONSULTING</a:t>
            </a:r>
            <a:endParaRPr lang="en-US" dirty="0"/>
          </a:p>
        </p:txBody>
      </p:sp>
    </p:spTree>
    <p:extLst>
      <p:ext uri="{BB962C8B-B14F-4D97-AF65-F5344CB8AC3E}">
        <p14:creationId xmlns:p14="http://schemas.microsoft.com/office/powerpoint/2010/main" val="2040050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05130" y="3304931"/>
            <a:ext cx="4529204" cy="36080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Rectangle 51"/>
          <p:cNvSpPr>
            <a:spLocks noGrp="1" noChangeArrowheads="1"/>
          </p:cNvSpPr>
          <p:nvPr>
            <p:ph type="title"/>
          </p:nvPr>
        </p:nvSpPr>
        <p:spPr>
          <a:xfrm>
            <a:off x="2373520" y="0"/>
            <a:ext cx="7561263" cy="504825"/>
          </a:xfrm>
        </p:spPr>
        <p:txBody>
          <a:bodyPr anchor="t"/>
          <a:lstStyle/>
          <a:p>
            <a:pPr eaLnBrk="1" hangingPunct="1"/>
            <a:r>
              <a:rPr lang="de-DE" dirty="0" err="1" smtClean="0"/>
              <a:t>Logistika</a:t>
            </a:r>
            <a:r>
              <a:rPr lang="de-DE" dirty="0" smtClean="0"/>
              <a:t> vs. Supply </a:t>
            </a:r>
            <a:r>
              <a:rPr lang="de-DE" dirty="0"/>
              <a:t>Chain Management</a:t>
            </a:r>
            <a:endParaRPr lang="hr-HR" dirty="0"/>
          </a:p>
        </p:txBody>
      </p:sp>
      <p:sp>
        <p:nvSpPr>
          <p:cNvPr id="26627" name="Freeform 2"/>
          <p:cNvSpPr>
            <a:spLocks/>
          </p:cNvSpPr>
          <p:nvPr/>
        </p:nvSpPr>
        <p:spPr bwMode="auto">
          <a:xfrm>
            <a:off x="1996710" y="2525862"/>
            <a:ext cx="7786688" cy="666750"/>
          </a:xfrm>
          <a:custGeom>
            <a:avLst/>
            <a:gdLst>
              <a:gd name="T0" fmla="*/ 2147483647 w 4905"/>
              <a:gd name="T1" fmla="*/ 2147483647 h 632"/>
              <a:gd name="T2" fmla="*/ 2147483647 w 4905"/>
              <a:gd name="T3" fmla="*/ 2147483647 h 632"/>
              <a:gd name="T4" fmla="*/ 2147483647 w 4905"/>
              <a:gd name="T5" fmla="*/ 2147483647 h 632"/>
              <a:gd name="T6" fmla="*/ 2147483647 w 4905"/>
              <a:gd name="T7" fmla="*/ 2147483647 h 632"/>
              <a:gd name="T8" fmla="*/ 2147483647 w 4905"/>
              <a:gd name="T9" fmla="*/ 2147483647 h 632"/>
              <a:gd name="T10" fmla="*/ 2147483647 w 4905"/>
              <a:gd name="T11" fmla="*/ 2147483647 h 632"/>
              <a:gd name="T12" fmla="*/ 2147483647 w 4905"/>
              <a:gd name="T13" fmla="*/ 2147483647 h 632"/>
              <a:gd name="T14" fmla="*/ 2147483647 w 4905"/>
              <a:gd name="T15" fmla="*/ 2147483647 h 632"/>
              <a:gd name="T16" fmla="*/ 2147483647 w 4905"/>
              <a:gd name="T17" fmla="*/ 2147483647 h 632"/>
              <a:gd name="T18" fmla="*/ 2147483647 w 4905"/>
              <a:gd name="T19" fmla="*/ 2147483647 h 632"/>
              <a:gd name="T20" fmla="*/ 2147483647 w 4905"/>
              <a:gd name="T21" fmla="*/ 0 h 632"/>
              <a:gd name="T22" fmla="*/ 2147483647 w 4905"/>
              <a:gd name="T23" fmla="*/ 2147483647 h 632"/>
              <a:gd name="T24" fmla="*/ 2147483647 w 4905"/>
              <a:gd name="T25" fmla="*/ 2147483647 h 632"/>
              <a:gd name="T26" fmla="*/ 2147483647 w 4905"/>
              <a:gd name="T27" fmla="*/ 2147483647 h 632"/>
              <a:gd name="T28" fmla="*/ 2147483647 w 4905"/>
              <a:gd name="T29" fmla="*/ 2147483647 h 632"/>
              <a:gd name="T30" fmla="*/ 2147483647 w 4905"/>
              <a:gd name="T31" fmla="*/ 2147483647 h 632"/>
              <a:gd name="T32" fmla="*/ 2147483647 w 4905"/>
              <a:gd name="T33" fmla="*/ 2147483647 h 632"/>
              <a:gd name="T34" fmla="*/ 2147483647 w 4905"/>
              <a:gd name="T35" fmla="*/ 2147483647 h 632"/>
              <a:gd name="T36" fmla="*/ 2147483647 w 4905"/>
              <a:gd name="T37" fmla="*/ 2147483647 h 632"/>
              <a:gd name="T38" fmla="*/ 2147483647 w 4905"/>
              <a:gd name="T39" fmla="*/ 2147483647 h 632"/>
              <a:gd name="T40" fmla="*/ 2147483647 w 4905"/>
              <a:gd name="T41" fmla="*/ 2147483647 h 632"/>
              <a:gd name="T42" fmla="*/ 2147483647 w 4905"/>
              <a:gd name="T43" fmla="*/ 2147483647 h 632"/>
              <a:gd name="T44" fmla="*/ 2147483647 w 4905"/>
              <a:gd name="T45" fmla="*/ 2147483647 h 632"/>
              <a:gd name="T46" fmla="*/ 0 w 4905"/>
              <a:gd name="T47" fmla="*/ 2147483647 h 632"/>
              <a:gd name="T48" fmla="*/ 2147483647 w 4905"/>
              <a:gd name="T49" fmla="*/ 2147483647 h 6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05"/>
              <a:gd name="T76" fmla="*/ 0 h 632"/>
              <a:gd name="T77" fmla="*/ 4905 w 4905"/>
              <a:gd name="T78" fmla="*/ 632 h 6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05" h="632">
                <a:moveTo>
                  <a:pt x="8" y="543"/>
                </a:moveTo>
                <a:lnTo>
                  <a:pt x="567" y="452"/>
                </a:lnTo>
                <a:lnTo>
                  <a:pt x="1066" y="426"/>
                </a:lnTo>
                <a:lnTo>
                  <a:pt x="1530" y="387"/>
                </a:lnTo>
                <a:lnTo>
                  <a:pt x="1899" y="335"/>
                </a:lnTo>
                <a:lnTo>
                  <a:pt x="2193" y="266"/>
                </a:lnTo>
                <a:lnTo>
                  <a:pt x="2342" y="201"/>
                </a:lnTo>
                <a:lnTo>
                  <a:pt x="2390" y="148"/>
                </a:lnTo>
                <a:lnTo>
                  <a:pt x="2404" y="70"/>
                </a:lnTo>
                <a:lnTo>
                  <a:pt x="2342" y="70"/>
                </a:lnTo>
                <a:lnTo>
                  <a:pt x="2453" y="0"/>
                </a:lnTo>
                <a:lnTo>
                  <a:pt x="2562" y="69"/>
                </a:lnTo>
                <a:lnTo>
                  <a:pt x="2494" y="69"/>
                </a:lnTo>
                <a:lnTo>
                  <a:pt x="2513" y="148"/>
                </a:lnTo>
                <a:lnTo>
                  <a:pt x="2602" y="218"/>
                </a:lnTo>
                <a:lnTo>
                  <a:pt x="2814" y="296"/>
                </a:lnTo>
                <a:lnTo>
                  <a:pt x="2985" y="331"/>
                </a:lnTo>
                <a:lnTo>
                  <a:pt x="3285" y="379"/>
                </a:lnTo>
                <a:lnTo>
                  <a:pt x="3600" y="409"/>
                </a:lnTo>
                <a:lnTo>
                  <a:pt x="4084" y="444"/>
                </a:lnTo>
                <a:lnTo>
                  <a:pt x="4570" y="461"/>
                </a:lnTo>
                <a:lnTo>
                  <a:pt x="4904" y="527"/>
                </a:lnTo>
                <a:lnTo>
                  <a:pt x="4884" y="631"/>
                </a:lnTo>
                <a:lnTo>
                  <a:pt x="0" y="631"/>
                </a:lnTo>
                <a:lnTo>
                  <a:pt x="8" y="543"/>
                </a:lnTo>
              </a:path>
            </a:pathLst>
          </a:custGeom>
          <a:gradFill rotWithShape="0">
            <a:gsLst>
              <a:gs pos="0">
                <a:srgbClr val="4C4C4C"/>
              </a:gs>
              <a:gs pos="100000">
                <a:srgbClr val="FFFFFF"/>
              </a:gs>
            </a:gsLst>
            <a:lin ang="5400000" scaled="1"/>
          </a:gra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hr-HR">
              <a:solidFill>
                <a:srgbClr val="000000"/>
              </a:solidFill>
              <a:latin typeface="Arial" pitchFamily="34" charset="0"/>
              <a:cs typeface="Arial" pitchFamily="34" charset="0"/>
            </a:endParaRPr>
          </a:p>
        </p:txBody>
      </p:sp>
      <p:sp>
        <p:nvSpPr>
          <p:cNvPr id="26628" name="Rectangle 3"/>
          <p:cNvSpPr>
            <a:spLocks noChangeArrowheads="1"/>
          </p:cNvSpPr>
          <p:nvPr/>
        </p:nvSpPr>
        <p:spPr bwMode="auto">
          <a:xfrm>
            <a:off x="5222511" y="1908324"/>
            <a:ext cx="145256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9850" tIns="34925" rIns="69850" bIns="34925">
            <a:spAutoFit/>
          </a:bodyPr>
          <a:lstStyle/>
          <a:p>
            <a:pPr algn="ctr" defTabSz="514350" eaLnBrk="0" fontAlgn="base" hangingPunct="0">
              <a:spcBef>
                <a:spcPct val="0"/>
              </a:spcBef>
              <a:spcAft>
                <a:spcPct val="0"/>
              </a:spcAft>
            </a:pPr>
            <a:r>
              <a:rPr lang="hr-HR" sz="1200" b="1" dirty="0">
                <a:solidFill>
                  <a:srgbClr val="000000"/>
                </a:solidFill>
                <a:latin typeface="Arial" pitchFamily="34" charset="0"/>
                <a:cs typeface="Arial" pitchFamily="34" charset="0"/>
              </a:rPr>
              <a:t>Planiranje</a:t>
            </a:r>
            <a:endParaRPr lang="de-DE" sz="1200" b="1" dirty="0">
              <a:solidFill>
                <a:srgbClr val="000000"/>
              </a:solidFill>
              <a:latin typeface="Arial" pitchFamily="34" charset="0"/>
              <a:cs typeface="Arial" pitchFamily="34" charset="0"/>
            </a:endParaRPr>
          </a:p>
          <a:p>
            <a:pPr algn="ctr" defTabSz="514350" eaLnBrk="0" fontAlgn="base" hangingPunct="0">
              <a:spcBef>
                <a:spcPct val="0"/>
              </a:spcBef>
              <a:spcAft>
                <a:spcPct val="0"/>
              </a:spcAft>
            </a:pPr>
            <a:r>
              <a:rPr lang="hr-HR" sz="1200" b="1" dirty="0">
                <a:solidFill>
                  <a:srgbClr val="000000"/>
                </a:solidFill>
                <a:latin typeface="Arial" pitchFamily="34" charset="0"/>
                <a:cs typeface="Arial" pitchFamily="34" charset="0"/>
              </a:rPr>
              <a:t>osmišljavanje</a:t>
            </a:r>
            <a:endParaRPr lang="de-DE" sz="1200" b="1" dirty="0">
              <a:solidFill>
                <a:srgbClr val="000000"/>
              </a:solidFill>
              <a:latin typeface="Arial" pitchFamily="34" charset="0"/>
              <a:cs typeface="Arial" pitchFamily="34" charset="0"/>
            </a:endParaRPr>
          </a:p>
          <a:p>
            <a:pPr algn="ctr" defTabSz="514350" eaLnBrk="0" fontAlgn="base" hangingPunct="0">
              <a:spcBef>
                <a:spcPct val="0"/>
              </a:spcBef>
              <a:spcAft>
                <a:spcPct val="0"/>
              </a:spcAft>
            </a:pPr>
            <a:r>
              <a:rPr lang="hr-HR" sz="1200" b="1" dirty="0">
                <a:solidFill>
                  <a:srgbClr val="000000"/>
                </a:solidFill>
                <a:latin typeface="Arial" pitchFamily="34" charset="0"/>
                <a:cs typeface="Arial" pitchFamily="34" charset="0"/>
              </a:rPr>
              <a:t>upravljanje</a:t>
            </a:r>
            <a:endParaRPr lang="de-DE" sz="1400" b="1" dirty="0">
              <a:solidFill>
                <a:srgbClr val="000000"/>
              </a:solidFill>
              <a:latin typeface="Arial" pitchFamily="34" charset="0"/>
              <a:cs typeface="Arial" pitchFamily="34" charset="0"/>
            </a:endParaRPr>
          </a:p>
        </p:txBody>
      </p:sp>
      <p:sp>
        <p:nvSpPr>
          <p:cNvPr id="26629" name="Oval 4"/>
          <p:cNvSpPr>
            <a:spLocks noChangeArrowheads="1"/>
          </p:cNvSpPr>
          <p:nvPr/>
        </p:nvSpPr>
        <p:spPr bwMode="auto">
          <a:xfrm>
            <a:off x="5263786" y="1876575"/>
            <a:ext cx="1268413" cy="722313"/>
          </a:xfrm>
          <a:prstGeom prst="ellipse">
            <a:avLst/>
          </a:prstGeom>
          <a:noFill/>
          <a:ln w="38100">
            <a:solidFill>
              <a:srgbClr val="00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grpSp>
        <p:nvGrpSpPr>
          <p:cNvPr id="2" name="Group 5"/>
          <p:cNvGrpSpPr>
            <a:grpSpLocks/>
          </p:cNvGrpSpPr>
          <p:nvPr/>
        </p:nvGrpSpPr>
        <p:grpSpPr bwMode="auto">
          <a:xfrm>
            <a:off x="4258899" y="3070374"/>
            <a:ext cx="3482975" cy="757238"/>
            <a:chOff x="1770" y="2189"/>
            <a:chExt cx="2194" cy="477"/>
          </a:xfrm>
        </p:grpSpPr>
        <p:sp>
          <p:nvSpPr>
            <p:cNvPr id="26669" name="Oval 6"/>
            <p:cNvSpPr>
              <a:spLocks noChangeArrowheads="1"/>
            </p:cNvSpPr>
            <p:nvPr/>
          </p:nvSpPr>
          <p:spPr bwMode="auto">
            <a:xfrm>
              <a:off x="3208" y="2197"/>
              <a:ext cx="756" cy="214"/>
            </a:xfrm>
            <a:prstGeom prst="ellipse">
              <a:avLst/>
            </a:pr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70" name="Rectangle 7"/>
            <p:cNvSpPr>
              <a:spLocks noChangeArrowheads="1"/>
            </p:cNvSpPr>
            <p:nvPr/>
          </p:nvSpPr>
          <p:spPr bwMode="auto">
            <a:xfrm>
              <a:off x="3313" y="2244"/>
              <a:ext cx="52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4925" tIns="17462" rIns="34925" bIns="17462">
              <a:spAutoFit/>
            </a:bodyPr>
            <a:lstStyle/>
            <a:p>
              <a:pPr defTabSz="128588" eaLnBrk="0" fontAlgn="base" hangingPunct="0">
                <a:spcBef>
                  <a:spcPct val="50000"/>
                </a:spcBef>
                <a:spcAft>
                  <a:spcPct val="0"/>
                </a:spcAft>
              </a:pPr>
              <a:r>
                <a:rPr lang="hr-HR" sz="1300" b="1">
                  <a:solidFill>
                    <a:srgbClr val="000000"/>
                  </a:solidFill>
                  <a:latin typeface="Arial" pitchFamily="34" charset="0"/>
                  <a:cs typeface="Arial" pitchFamily="34" charset="0"/>
                </a:rPr>
                <a:t>Isporuka</a:t>
              </a:r>
              <a:endParaRPr lang="de-DE" sz="1300" b="1">
                <a:solidFill>
                  <a:srgbClr val="000000"/>
                </a:solidFill>
                <a:latin typeface="Arial" pitchFamily="34" charset="0"/>
                <a:cs typeface="Arial" pitchFamily="34" charset="0"/>
              </a:endParaRPr>
            </a:p>
          </p:txBody>
        </p:sp>
        <p:sp>
          <p:nvSpPr>
            <p:cNvPr id="26671" name="Oval 8"/>
            <p:cNvSpPr>
              <a:spLocks noChangeArrowheads="1"/>
            </p:cNvSpPr>
            <p:nvPr/>
          </p:nvSpPr>
          <p:spPr bwMode="auto">
            <a:xfrm>
              <a:off x="1770" y="2197"/>
              <a:ext cx="776" cy="214"/>
            </a:xfrm>
            <a:prstGeom prst="ellipse">
              <a:avLst/>
            </a:pr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72" name="Rectangle 9"/>
            <p:cNvSpPr>
              <a:spLocks noChangeArrowheads="1"/>
            </p:cNvSpPr>
            <p:nvPr/>
          </p:nvSpPr>
          <p:spPr bwMode="auto">
            <a:xfrm>
              <a:off x="1863" y="2232"/>
              <a:ext cx="631"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4925" tIns="17462" rIns="34925" bIns="17462">
              <a:spAutoFit/>
            </a:bodyPr>
            <a:lstStyle/>
            <a:p>
              <a:pPr defTabSz="128588" eaLnBrk="0" fontAlgn="base" hangingPunct="0">
                <a:spcBef>
                  <a:spcPct val="50000"/>
                </a:spcBef>
                <a:spcAft>
                  <a:spcPct val="0"/>
                </a:spcAft>
              </a:pPr>
              <a:r>
                <a:rPr lang="hr-HR" sz="1300" b="1">
                  <a:solidFill>
                    <a:srgbClr val="000000"/>
                  </a:solidFill>
                  <a:latin typeface="Arial" pitchFamily="34" charset="0"/>
                  <a:cs typeface="Arial" pitchFamily="34" charset="0"/>
                </a:rPr>
                <a:t>Nabava</a:t>
              </a:r>
              <a:endParaRPr lang="de-DE" sz="1300" b="1">
                <a:solidFill>
                  <a:srgbClr val="000000"/>
                </a:solidFill>
                <a:latin typeface="Arial" pitchFamily="34" charset="0"/>
                <a:cs typeface="Arial" pitchFamily="34" charset="0"/>
              </a:endParaRPr>
            </a:p>
          </p:txBody>
        </p:sp>
        <p:sp>
          <p:nvSpPr>
            <p:cNvPr id="26673" name="Oval 10"/>
            <p:cNvSpPr>
              <a:spLocks noChangeArrowheads="1"/>
            </p:cNvSpPr>
            <p:nvPr/>
          </p:nvSpPr>
          <p:spPr bwMode="auto">
            <a:xfrm>
              <a:off x="2493" y="2189"/>
              <a:ext cx="800" cy="214"/>
            </a:xfrm>
            <a:prstGeom prst="ellipse">
              <a:avLst/>
            </a:pr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74" name="Rectangle 11"/>
            <p:cNvSpPr>
              <a:spLocks noChangeArrowheads="1"/>
            </p:cNvSpPr>
            <p:nvPr/>
          </p:nvSpPr>
          <p:spPr bwMode="auto">
            <a:xfrm>
              <a:off x="2531" y="2220"/>
              <a:ext cx="68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4925" tIns="17462" rIns="34925" bIns="17462">
              <a:spAutoFit/>
            </a:bodyPr>
            <a:lstStyle/>
            <a:p>
              <a:pPr defTabSz="128588" eaLnBrk="0" fontAlgn="base" hangingPunct="0">
                <a:spcBef>
                  <a:spcPct val="50000"/>
                </a:spcBef>
                <a:spcAft>
                  <a:spcPct val="0"/>
                </a:spcAft>
              </a:pPr>
              <a:r>
                <a:rPr lang="de-DE" sz="1300" b="1">
                  <a:solidFill>
                    <a:srgbClr val="000000"/>
                  </a:solidFill>
                  <a:latin typeface="Arial" pitchFamily="34" charset="0"/>
                  <a:cs typeface="Arial" pitchFamily="34" charset="0"/>
                </a:rPr>
                <a:t>Pro</a:t>
              </a:r>
              <a:r>
                <a:rPr lang="hr-HR" sz="1300" b="1">
                  <a:solidFill>
                    <a:srgbClr val="000000"/>
                  </a:solidFill>
                  <a:latin typeface="Arial" pitchFamily="34" charset="0"/>
                  <a:cs typeface="Arial" pitchFamily="34" charset="0"/>
                </a:rPr>
                <a:t>izvodnja</a:t>
              </a:r>
              <a:endParaRPr lang="de-DE" sz="1300" b="1">
                <a:solidFill>
                  <a:srgbClr val="000000"/>
                </a:solidFill>
                <a:latin typeface="Arial" pitchFamily="34" charset="0"/>
                <a:cs typeface="Arial" pitchFamily="34" charset="0"/>
              </a:endParaRPr>
            </a:p>
          </p:txBody>
        </p:sp>
        <p:sp>
          <p:nvSpPr>
            <p:cNvPr id="26675" name="Rectangle 12"/>
            <p:cNvSpPr>
              <a:spLocks noChangeArrowheads="1"/>
            </p:cNvSpPr>
            <p:nvPr/>
          </p:nvSpPr>
          <p:spPr bwMode="auto">
            <a:xfrm>
              <a:off x="1965" y="2486"/>
              <a:ext cx="185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9850" tIns="34925" rIns="69850" bIns="34925">
              <a:spAutoFit/>
            </a:bodyPr>
            <a:lstStyle/>
            <a:p>
              <a:pPr algn="ctr" defTabSz="514350" eaLnBrk="0" fontAlgn="base" hangingPunct="0">
                <a:spcBef>
                  <a:spcPct val="50000"/>
                </a:spcBef>
                <a:spcAft>
                  <a:spcPct val="0"/>
                </a:spcAft>
              </a:pPr>
              <a:r>
                <a:rPr lang="hr-HR" sz="1400" b="1" dirty="0">
                  <a:solidFill>
                    <a:srgbClr val="000000"/>
                  </a:solidFill>
                  <a:latin typeface="Arial" pitchFamily="34" charset="0"/>
                  <a:cs typeface="Arial" pitchFamily="34" charset="0"/>
                </a:rPr>
                <a:t>Promatrano poduzeće</a:t>
              </a:r>
              <a:endParaRPr lang="de-DE" sz="1400" b="1" dirty="0">
                <a:solidFill>
                  <a:srgbClr val="000000"/>
                </a:solidFill>
                <a:latin typeface="Arial" pitchFamily="34" charset="0"/>
                <a:cs typeface="Arial" pitchFamily="34" charset="0"/>
              </a:endParaRPr>
            </a:p>
          </p:txBody>
        </p:sp>
      </p:grpSp>
      <p:grpSp>
        <p:nvGrpSpPr>
          <p:cNvPr id="3" name="Group 13"/>
          <p:cNvGrpSpPr>
            <a:grpSpLocks/>
          </p:cNvGrpSpPr>
          <p:nvPr/>
        </p:nvGrpSpPr>
        <p:grpSpPr bwMode="auto">
          <a:xfrm>
            <a:off x="2398349" y="2260750"/>
            <a:ext cx="7210425" cy="2105025"/>
            <a:chOff x="618" y="1346"/>
            <a:chExt cx="4542" cy="1326"/>
          </a:xfrm>
        </p:grpSpPr>
        <p:sp>
          <p:nvSpPr>
            <p:cNvPr id="26665" name="Line 14"/>
            <p:cNvSpPr>
              <a:spLocks noChangeShapeType="1"/>
            </p:cNvSpPr>
            <p:nvPr/>
          </p:nvSpPr>
          <p:spPr bwMode="auto">
            <a:xfrm>
              <a:off x="618" y="1376"/>
              <a:ext cx="0" cy="129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hr-HR">
                <a:solidFill>
                  <a:srgbClr val="000000"/>
                </a:solidFill>
                <a:latin typeface="Arial" pitchFamily="34" charset="0"/>
                <a:cs typeface="Arial" pitchFamily="34" charset="0"/>
              </a:endParaRPr>
            </a:p>
          </p:txBody>
        </p:sp>
        <p:sp>
          <p:nvSpPr>
            <p:cNvPr id="26666" name="Line 15"/>
            <p:cNvSpPr>
              <a:spLocks noChangeShapeType="1"/>
            </p:cNvSpPr>
            <p:nvPr/>
          </p:nvSpPr>
          <p:spPr bwMode="auto">
            <a:xfrm>
              <a:off x="1830" y="1352"/>
              <a:ext cx="0" cy="1314"/>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hr-HR">
                <a:solidFill>
                  <a:srgbClr val="000000"/>
                </a:solidFill>
                <a:latin typeface="Arial" pitchFamily="34" charset="0"/>
                <a:cs typeface="Arial" pitchFamily="34" charset="0"/>
              </a:endParaRPr>
            </a:p>
          </p:txBody>
        </p:sp>
        <p:sp>
          <p:nvSpPr>
            <p:cNvPr id="26667" name="Line 16"/>
            <p:cNvSpPr>
              <a:spLocks noChangeShapeType="1"/>
            </p:cNvSpPr>
            <p:nvPr/>
          </p:nvSpPr>
          <p:spPr bwMode="auto">
            <a:xfrm>
              <a:off x="5160" y="1346"/>
              <a:ext cx="0" cy="1326"/>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hr-HR">
                <a:solidFill>
                  <a:srgbClr val="000000"/>
                </a:solidFill>
                <a:latin typeface="Arial" pitchFamily="34" charset="0"/>
                <a:cs typeface="Arial" pitchFamily="34" charset="0"/>
              </a:endParaRPr>
            </a:p>
          </p:txBody>
        </p:sp>
        <p:sp>
          <p:nvSpPr>
            <p:cNvPr id="26668" name="Line 17"/>
            <p:cNvSpPr>
              <a:spLocks noChangeShapeType="1"/>
            </p:cNvSpPr>
            <p:nvPr/>
          </p:nvSpPr>
          <p:spPr bwMode="auto">
            <a:xfrm>
              <a:off x="3954" y="1352"/>
              <a:ext cx="0" cy="1314"/>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hr-HR">
                <a:solidFill>
                  <a:srgbClr val="000000"/>
                </a:solidFill>
                <a:latin typeface="Arial" pitchFamily="34" charset="0"/>
                <a:cs typeface="Arial" pitchFamily="34" charset="0"/>
              </a:endParaRPr>
            </a:p>
          </p:txBody>
        </p:sp>
      </p:grpSp>
      <p:grpSp>
        <p:nvGrpSpPr>
          <p:cNvPr id="4" name="Group 18"/>
          <p:cNvGrpSpPr>
            <a:grpSpLocks/>
          </p:cNvGrpSpPr>
          <p:nvPr/>
        </p:nvGrpSpPr>
        <p:grpSpPr bwMode="auto">
          <a:xfrm>
            <a:off x="2355485" y="3151338"/>
            <a:ext cx="2057400" cy="769937"/>
            <a:chOff x="580" y="2240"/>
            <a:chExt cx="1296" cy="485"/>
          </a:xfrm>
        </p:grpSpPr>
        <p:sp>
          <p:nvSpPr>
            <p:cNvPr id="26654" name="Rectangle 19"/>
            <p:cNvSpPr>
              <a:spLocks noChangeArrowheads="1"/>
            </p:cNvSpPr>
            <p:nvPr/>
          </p:nvSpPr>
          <p:spPr bwMode="auto">
            <a:xfrm>
              <a:off x="871" y="2422"/>
              <a:ext cx="88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9850" tIns="34925" rIns="69850" bIns="34925">
              <a:spAutoFit/>
            </a:bodyPr>
            <a:lstStyle/>
            <a:p>
              <a:pPr defTabSz="514350" eaLnBrk="0" fontAlgn="base" hangingPunct="0">
                <a:spcBef>
                  <a:spcPct val="50000"/>
                </a:spcBef>
                <a:spcAft>
                  <a:spcPct val="0"/>
                </a:spcAft>
              </a:pPr>
              <a:r>
                <a:rPr lang="hr-HR" sz="1400" b="1">
                  <a:solidFill>
                    <a:srgbClr val="000000"/>
                  </a:solidFill>
                  <a:latin typeface="Arial" pitchFamily="34" charset="0"/>
                  <a:cs typeface="Arial" pitchFamily="34" charset="0"/>
                </a:rPr>
                <a:t>Dobavljač</a:t>
              </a:r>
              <a:endParaRPr lang="de-DE" sz="1400" b="1">
                <a:solidFill>
                  <a:srgbClr val="000000"/>
                </a:solidFill>
                <a:latin typeface="Arial" pitchFamily="34" charset="0"/>
                <a:cs typeface="Arial" pitchFamily="34" charset="0"/>
              </a:endParaRPr>
            </a:p>
          </p:txBody>
        </p:sp>
        <p:sp>
          <p:nvSpPr>
            <p:cNvPr id="26655" name="Line 20"/>
            <p:cNvSpPr>
              <a:spLocks noChangeShapeType="1"/>
            </p:cNvSpPr>
            <p:nvPr/>
          </p:nvSpPr>
          <p:spPr bwMode="auto">
            <a:xfrm>
              <a:off x="1519" y="2330"/>
              <a:ext cx="20" cy="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hr-HR">
                <a:solidFill>
                  <a:srgbClr val="000000"/>
                </a:solidFill>
                <a:latin typeface="Arial" pitchFamily="34" charset="0"/>
                <a:cs typeface="Arial" pitchFamily="34" charset="0"/>
              </a:endParaRPr>
            </a:p>
          </p:txBody>
        </p:sp>
        <p:sp>
          <p:nvSpPr>
            <p:cNvPr id="26656" name="Line 21"/>
            <p:cNvSpPr>
              <a:spLocks noChangeShapeType="1"/>
            </p:cNvSpPr>
            <p:nvPr/>
          </p:nvSpPr>
          <p:spPr bwMode="auto">
            <a:xfrm flipV="1">
              <a:off x="1527" y="2319"/>
              <a:ext cx="28" cy="1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hr-HR">
                <a:solidFill>
                  <a:srgbClr val="000000"/>
                </a:solidFill>
                <a:latin typeface="Arial" pitchFamily="34" charset="0"/>
                <a:cs typeface="Arial" pitchFamily="34" charset="0"/>
              </a:endParaRPr>
            </a:p>
          </p:txBody>
        </p:sp>
        <p:sp>
          <p:nvSpPr>
            <p:cNvPr id="26657" name="Rectangle 22"/>
            <p:cNvSpPr>
              <a:spLocks noChangeArrowheads="1"/>
            </p:cNvSpPr>
            <p:nvPr/>
          </p:nvSpPr>
          <p:spPr bwMode="auto">
            <a:xfrm>
              <a:off x="1029" y="2281"/>
              <a:ext cx="377"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Proizvođenje</a:t>
              </a:r>
              <a:endParaRPr lang="de-DE" sz="700" b="1">
                <a:solidFill>
                  <a:srgbClr val="000000"/>
                </a:solidFill>
                <a:latin typeface="Arial" pitchFamily="34" charset="0"/>
                <a:cs typeface="Arial" pitchFamily="34" charset="0"/>
              </a:endParaRPr>
            </a:p>
          </p:txBody>
        </p:sp>
        <p:sp>
          <p:nvSpPr>
            <p:cNvPr id="26658" name="Oval 23"/>
            <p:cNvSpPr>
              <a:spLocks noChangeArrowheads="1"/>
            </p:cNvSpPr>
            <p:nvPr/>
          </p:nvSpPr>
          <p:spPr bwMode="auto">
            <a:xfrm>
              <a:off x="990" y="2242"/>
              <a:ext cx="471" cy="124"/>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50000"/>
                </a:spcBef>
                <a:spcAft>
                  <a:spcPct val="0"/>
                </a:spcAft>
              </a:pPr>
              <a:endParaRPr lang="sr-Latn-CS" sz="1200">
                <a:solidFill>
                  <a:srgbClr val="000000"/>
                </a:solidFill>
                <a:latin typeface="Arial" pitchFamily="34" charset="0"/>
                <a:cs typeface="Arial" pitchFamily="34" charset="0"/>
              </a:endParaRPr>
            </a:p>
          </p:txBody>
        </p:sp>
        <p:sp>
          <p:nvSpPr>
            <p:cNvPr id="26659" name="Rectangle 24"/>
            <p:cNvSpPr>
              <a:spLocks noChangeArrowheads="1"/>
            </p:cNvSpPr>
            <p:nvPr/>
          </p:nvSpPr>
          <p:spPr bwMode="auto">
            <a:xfrm>
              <a:off x="623" y="2281"/>
              <a:ext cx="387"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Nabavljanje</a:t>
              </a:r>
              <a:endParaRPr lang="de-DE" sz="700" b="1">
                <a:solidFill>
                  <a:srgbClr val="000000"/>
                </a:solidFill>
                <a:latin typeface="Arial" pitchFamily="34" charset="0"/>
                <a:cs typeface="Arial" pitchFamily="34" charset="0"/>
              </a:endParaRPr>
            </a:p>
          </p:txBody>
        </p:sp>
        <p:grpSp>
          <p:nvGrpSpPr>
            <p:cNvPr id="5" name="Group 25"/>
            <p:cNvGrpSpPr>
              <a:grpSpLocks/>
            </p:cNvGrpSpPr>
            <p:nvPr/>
          </p:nvGrpSpPr>
          <p:grpSpPr bwMode="auto">
            <a:xfrm>
              <a:off x="1405" y="2240"/>
              <a:ext cx="471" cy="182"/>
              <a:chOff x="1488" y="2256"/>
              <a:chExt cx="471" cy="273"/>
            </a:xfrm>
          </p:grpSpPr>
          <p:sp>
            <p:nvSpPr>
              <p:cNvPr id="26663" name="Oval 26"/>
              <p:cNvSpPr>
                <a:spLocks noChangeArrowheads="1"/>
              </p:cNvSpPr>
              <p:nvPr/>
            </p:nvSpPr>
            <p:spPr bwMode="auto">
              <a:xfrm>
                <a:off x="1488" y="2256"/>
                <a:ext cx="471" cy="187"/>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64" name="Rectangle 27"/>
              <p:cNvSpPr>
                <a:spLocks noChangeArrowheads="1"/>
              </p:cNvSpPr>
              <p:nvPr/>
            </p:nvSpPr>
            <p:spPr bwMode="auto">
              <a:xfrm>
                <a:off x="1567" y="2305"/>
                <a:ext cx="31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Isporučivanje</a:t>
                </a:r>
                <a:endParaRPr lang="de-DE" sz="800" b="1">
                  <a:solidFill>
                    <a:srgbClr val="000000"/>
                  </a:solidFill>
                  <a:latin typeface="Arial" pitchFamily="34" charset="0"/>
                  <a:cs typeface="Arial" pitchFamily="34" charset="0"/>
                </a:endParaRPr>
              </a:p>
            </p:txBody>
          </p:sp>
        </p:grpSp>
        <p:sp>
          <p:nvSpPr>
            <p:cNvPr id="26661" name="Rectangle 28"/>
            <p:cNvSpPr>
              <a:spLocks noChangeArrowheads="1"/>
            </p:cNvSpPr>
            <p:nvPr/>
          </p:nvSpPr>
          <p:spPr bwMode="auto">
            <a:xfrm>
              <a:off x="860" y="2573"/>
              <a:ext cx="94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fontAlgn="base" hangingPunct="0">
                <a:spcBef>
                  <a:spcPct val="50000"/>
                </a:spcBef>
                <a:spcAft>
                  <a:spcPct val="0"/>
                </a:spcAft>
              </a:pPr>
              <a:r>
                <a:rPr lang="de-DE" sz="1000" i="1">
                  <a:solidFill>
                    <a:srgbClr val="000000"/>
                  </a:solidFill>
                  <a:latin typeface="Arial" pitchFamily="34" charset="0"/>
                  <a:cs typeface="Arial" pitchFamily="34" charset="0"/>
                </a:rPr>
                <a:t>(</a:t>
              </a:r>
              <a:r>
                <a:rPr lang="hr-HR" sz="1000" i="1">
                  <a:solidFill>
                    <a:srgbClr val="000000"/>
                  </a:solidFill>
                  <a:latin typeface="Arial" pitchFamily="34" charset="0"/>
                  <a:cs typeface="Arial" pitchFamily="34" charset="0"/>
                </a:rPr>
                <a:t>unutarnji ili vanjski</a:t>
              </a:r>
              <a:r>
                <a:rPr lang="de-DE" sz="1000" i="1">
                  <a:solidFill>
                    <a:srgbClr val="000000"/>
                  </a:solidFill>
                  <a:latin typeface="Arial" pitchFamily="34" charset="0"/>
                  <a:cs typeface="Arial" pitchFamily="34" charset="0"/>
                </a:rPr>
                <a:t>)</a:t>
              </a:r>
            </a:p>
          </p:txBody>
        </p:sp>
        <p:sp>
          <p:nvSpPr>
            <p:cNvPr id="26662" name="Oval 29"/>
            <p:cNvSpPr>
              <a:spLocks noChangeArrowheads="1"/>
            </p:cNvSpPr>
            <p:nvPr/>
          </p:nvSpPr>
          <p:spPr bwMode="auto">
            <a:xfrm>
              <a:off x="580" y="2242"/>
              <a:ext cx="471" cy="124"/>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50000"/>
                </a:spcBef>
                <a:spcAft>
                  <a:spcPct val="0"/>
                </a:spcAft>
              </a:pPr>
              <a:endParaRPr lang="sr-Latn-CS" sz="1200">
                <a:solidFill>
                  <a:srgbClr val="000000"/>
                </a:solidFill>
                <a:latin typeface="Arial" pitchFamily="34" charset="0"/>
                <a:cs typeface="Arial" pitchFamily="34" charset="0"/>
              </a:endParaRPr>
            </a:p>
          </p:txBody>
        </p:sp>
      </p:grpSp>
      <p:grpSp>
        <p:nvGrpSpPr>
          <p:cNvPr id="6" name="Group 30"/>
          <p:cNvGrpSpPr>
            <a:grpSpLocks/>
          </p:cNvGrpSpPr>
          <p:nvPr/>
        </p:nvGrpSpPr>
        <p:grpSpPr bwMode="auto">
          <a:xfrm>
            <a:off x="1701435" y="3167212"/>
            <a:ext cx="749300" cy="1903412"/>
            <a:chOff x="168" y="2250"/>
            <a:chExt cx="472" cy="1199"/>
          </a:xfrm>
        </p:grpSpPr>
        <p:sp>
          <p:nvSpPr>
            <p:cNvPr id="26651" name="Oval 31"/>
            <p:cNvSpPr>
              <a:spLocks noChangeArrowheads="1"/>
            </p:cNvSpPr>
            <p:nvPr/>
          </p:nvSpPr>
          <p:spPr bwMode="auto">
            <a:xfrm>
              <a:off x="168" y="2250"/>
              <a:ext cx="472" cy="124"/>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52" name="Rectangle 32"/>
            <p:cNvSpPr>
              <a:spLocks noChangeArrowheads="1"/>
            </p:cNvSpPr>
            <p:nvPr/>
          </p:nvSpPr>
          <p:spPr bwMode="auto">
            <a:xfrm>
              <a:off x="261" y="2265"/>
              <a:ext cx="31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Isporučivanje</a:t>
              </a:r>
              <a:endParaRPr lang="de-DE" sz="700" b="1">
                <a:solidFill>
                  <a:srgbClr val="000000"/>
                </a:solidFill>
                <a:latin typeface="Arial" pitchFamily="34" charset="0"/>
                <a:cs typeface="Arial" pitchFamily="34" charset="0"/>
              </a:endParaRPr>
            </a:p>
          </p:txBody>
        </p:sp>
        <p:sp>
          <p:nvSpPr>
            <p:cNvPr id="26653" name="Text Box 33"/>
            <p:cNvSpPr txBox="1">
              <a:spLocks noChangeArrowheads="1"/>
            </p:cNvSpPr>
            <p:nvPr/>
          </p:nvSpPr>
          <p:spPr bwMode="auto">
            <a:xfrm rot="-5400000">
              <a:off x="-106" y="2851"/>
              <a:ext cx="100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algn="r" fontAlgn="base">
                <a:spcBef>
                  <a:spcPct val="50000"/>
                </a:spcBef>
                <a:spcAft>
                  <a:spcPct val="0"/>
                </a:spcAft>
              </a:pPr>
              <a:r>
                <a:rPr lang="hr-HR" sz="1400" b="1">
                  <a:solidFill>
                    <a:srgbClr val="000000"/>
                  </a:solidFill>
                </a:rPr>
                <a:t>Prvi dobavljač</a:t>
              </a:r>
              <a:endParaRPr lang="de-DE" sz="1200" b="1">
                <a:solidFill>
                  <a:srgbClr val="000000"/>
                </a:solidFill>
              </a:endParaRPr>
            </a:p>
          </p:txBody>
        </p:sp>
      </p:grpSp>
      <p:grpSp>
        <p:nvGrpSpPr>
          <p:cNvPr id="7" name="Group 34"/>
          <p:cNvGrpSpPr>
            <a:grpSpLocks/>
          </p:cNvGrpSpPr>
          <p:nvPr/>
        </p:nvGrpSpPr>
        <p:grpSpPr bwMode="auto">
          <a:xfrm>
            <a:off x="9545273" y="3154512"/>
            <a:ext cx="749300" cy="1871662"/>
            <a:chOff x="5109" y="2242"/>
            <a:chExt cx="472" cy="1179"/>
          </a:xfrm>
        </p:grpSpPr>
        <p:sp>
          <p:nvSpPr>
            <p:cNvPr id="26648" name="Text Box 35"/>
            <p:cNvSpPr txBox="1">
              <a:spLocks noChangeArrowheads="1"/>
            </p:cNvSpPr>
            <p:nvPr/>
          </p:nvSpPr>
          <p:spPr bwMode="auto">
            <a:xfrm rot="-5400000">
              <a:off x="4863" y="2849"/>
              <a:ext cx="9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algn="r" fontAlgn="base">
                <a:spcBef>
                  <a:spcPct val="50000"/>
                </a:spcBef>
                <a:spcAft>
                  <a:spcPct val="0"/>
                </a:spcAft>
              </a:pPr>
              <a:r>
                <a:rPr lang="hr-HR" sz="1400" b="1">
                  <a:solidFill>
                    <a:srgbClr val="000000"/>
                  </a:solidFill>
                </a:rPr>
                <a:t>Krajnji kupac</a:t>
              </a:r>
              <a:endParaRPr lang="de-DE" sz="1400" b="1">
                <a:solidFill>
                  <a:srgbClr val="000000"/>
                </a:solidFill>
              </a:endParaRPr>
            </a:p>
          </p:txBody>
        </p:sp>
        <p:sp>
          <p:nvSpPr>
            <p:cNvPr id="26649" name="Oval 36"/>
            <p:cNvSpPr>
              <a:spLocks noChangeArrowheads="1"/>
            </p:cNvSpPr>
            <p:nvPr/>
          </p:nvSpPr>
          <p:spPr bwMode="auto">
            <a:xfrm>
              <a:off x="5109" y="2242"/>
              <a:ext cx="472" cy="125"/>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50" name="Rectangle 37"/>
            <p:cNvSpPr>
              <a:spLocks noChangeArrowheads="1"/>
            </p:cNvSpPr>
            <p:nvPr/>
          </p:nvSpPr>
          <p:spPr bwMode="auto">
            <a:xfrm>
              <a:off x="5167" y="2269"/>
              <a:ext cx="37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Nabavljanje</a:t>
              </a:r>
              <a:endParaRPr lang="de-DE" sz="700" b="1">
                <a:solidFill>
                  <a:srgbClr val="000000"/>
                </a:solidFill>
                <a:latin typeface="Arial" pitchFamily="34" charset="0"/>
                <a:cs typeface="Arial" pitchFamily="34" charset="0"/>
              </a:endParaRPr>
            </a:p>
          </p:txBody>
        </p:sp>
      </p:grpSp>
      <p:grpSp>
        <p:nvGrpSpPr>
          <p:cNvPr id="8" name="Group 38"/>
          <p:cNvGrpSpPr>
            <a:grpSpLocks/>
          </p:cNvGrpSpPr>
          <p:nvPr/>
        </p:nvGrpSpPr>
        <p:grpSpPr bwMode="auto">
          <a:xfrm>
            <a:off x="7584711" y="3154512"/>
            <a:ext cx="2081213" cy="766762"/>
            <a:chOff x="3874" y="2242"/>
            <a:chExt cx="1311" cy="483"/>
          </a:xfrm>
        </p:grpSpPr>
        <p:sp>
          <p:nvSpPr>
            <p:cNvPr id="26640" name="Rectangle 39"/>
            <p:cNvSpPr>
              <a:spLocks noChangeArrowheads="1"/>
            </p:cNvSpPr>
            <p:nvPr/>
          </p:nvSpPr>
          <p:spPr bwMode="auto">
            <a:xfrm>
              <a:off x="4054" y="2422"/>
              <a:ext cx="88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9850" tIns="34925" rIns="69850" bIns="34925">
              <a:spAutoFit/>
            </a:bodyPr>
            <a:lstStyle/>
            <a:p>
              <a:pPr defTabSz="514350" eaLnBrk="0" fontAlgn="base" hangingPunct="0">
                <a:spcBef>
                  <a:spcPct val="50000"/>
                </a:spcBef>
                <a:spcAft>
                  <a:spcPct val="0"/>
                </a:spcAft>
              </a:pPr>
              <a:r>
                <a:rPr lang="hr-HR" sz="1400" b="1">
                  <a:solidFill>
                    <a:srgbClr val="000000"/>
                  </a:solidFill>
                  <a:latin typeface="Arial" pitchFamily="34" charset="0"/>
                  <a:cs typeface="Arial" pitchFamily="34" charset="0"/>
                </a:rPr>
                <a:t>Kupac</a:t>
              </a:r>
              <a:endParaRPr lang="de-DE" sz="1400" b="1">
                <a:solidFill>
                  <a:srgbClr val="000000"/>
                </a:solidFill>
                <a:latin typeface="Arial" pitchFamily="34" charset="0"/>
                <a:cs typeface="Arial" pitchFamily="34" charset="0"/>
              </a:endParaRPr>
            </a:p>
          </p:txBody>
        </p:sp>
        <p:sp>
          <p:nvSpPr>
            <p:cNvPr id="26641" name="Rectangle 40"/>
            <p:cNvSpPr>
              <a:spLocks noChangeArrowheads="1"/>
            </p:cNvSpPr>
            <p:nvPr/>
          </p:nvSpPr>
          <p:spPr bwMode="auto">
            <a:xfrm>
              <a:off x="4800" y="2275"/>
              <a:ext cx="314"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Isporučivanje</a:t>
              </a:r>
              <a:endParaRPr lang="de-DE" sz="700" b="1">
                <a:solidFill>
                  <a:srgbClr val="000000"/>
                </a:solidFill>
                <a:latin typeface="Arial" pitchFamily="34" charset="0"/>
                <a:cs typeface="Arial" pitchFamily="34" charset="0"/>
              </a:endParaRPr>
            </a:p>
          </p:txBody>
        </p:sp>
        <p:sp>
          <p:nvSpPr>
            <p:cNvPr id="26642" name="Oval 41"/>
            <p:cNvSpPr>
              <a:spLocks noChangeArrowheads="1"/>
            </p:cNvSpPr>
            <p:nvPr/>
          </p:nvSpPr>
          <p:spPr bwMode="auto">
            <a:xfrm>
              <a:off x="4713" y="2242"/>
              <a:ext cx="472" cy="124"/>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43" name="Oval 42"/>
            <p:cNvSpPr>
              <a:spLocks noChangeArrowheads="1"/>
            </p:cNvSpPr>
            <p:nvPr/>
          </p:nvSpPr>
          <p:spPr bwMode="auto">
            <a:xfrm>
              <a:off x="4298" y="2242"/>
              <a:ext cx="472" cy="124"/>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44" name="Rectangle 43"/>
            <p:cNvSpPr>
              <a:spLocks noChangeArrowheads="1"/>
            </p:cNvSpPr>
            <p:nvPr/>
          </p:nvSpPr>
          <p:spPr bwMode="auto">
            <a:xfrm>
              <a:off x="4345" y="2275"/>
              <a:ext cx="39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Proizvođenje</a:t>
              </a:r>
              <a:endParaRPr lang="de-DE" sz="700" b="1">
                <a:solidFill>
                  <a:srgbClr val="000000"/>
                </a:solidFill>
                <a:latin typeface="Arial" pitchFamily="34" charset="0"/>
                <a:cs typeface="Arial" pitchFamily="34" charset="0"/>
              </a:endParaRPr>
            </a:p>
          </p:txBody>
        </p:sp>
        <p:sp>
          <p:nvSpPr>
            <p:cNvPr id="26645" name="Rectangle 44"/>
            <p:cNvSpPr>
              <a:spLocks noChangeArrowheads="1"/>
            </p:cNvSpPr>
            <p:nvPr/>
          </p:nvSpPr>
          <p:spPr bwMode="auto">
            <a:xfrm>
              <a:off x="3910" y="2275"/>
              <a:ext cx="441"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0638" tIns="11112" rIns="20638" bIns="11112">
              <a:spAutoFit/>
            </a:bodyPr>
            <a:lstStyle/>
            <a:p>
              <a:pPr defTabSz="46038" eaLnBrk="0" fontAlgn="base" hangingPunct="0">
                <a:spcBef>
                  <a:spcPct val="50000"/>
                </a:spcBef>
                <a:spcAft>
                  <a:spcPct val="0"/>
                </a:spcAft>
              </a:pPr>
              <a:r>
                <a:rPr lang="hr-HR" sz="700" b="1">
                  <a:solidFill>
                    <a:srgbClr val="000000"/>
                  </a:solidFill>
                  <a:latin typeface="Arial" pitchFamily="34" charset="0"/>
                  <a:cs typeface="Arial" pitchFamily="34" charset="0"/>
                </a:rPr>
                <a:t>Nabavljanje</a:t>
              </a:r>
              <a:endParaRPr lang="de-DE" sz="700" b="1">
                <a:solidFill>
                  <a:srgbClr val="000000"/>
                </a:solidFill>
                <a:latin typeface="Arial" pitchFamily="34" charset="0"/>
                <a:cs typeface="Arial" pitchFamily="34" charset="0"/>
              </a:endParaRPr>
            </a:p>
          </p:txBody>
        </p:sp>
        <p:sp>
          <p:nvSpPr>
            <p:cNvPr id="26646" name="Oval 45"/>
            <p:cNvSpPr>
              <a:spLocks noChangeArrowheads="1"/>
            </p:cNvSpPr>
            <p:nvPr/>
          </p:nvSpPr>
          <p:spPr bwMode="auto">
            <a:xfrm>
              <a:off x="3874" y="2242"/>
              <a:ext cx="471" cy="124"/>
            </a:xfrm>
            <a:prstGeom prst="ellipse">
              <a:avLst/>
            </a:prstGeom>
            <a:noFill/>
            <a:ln w="254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47" name="Rectangle 46"/>
            <p:cNvSpPr>
              <a:spLocks noChangeArrowheads="1"/>
            </p:cNvSpPr>
            <p:nvPr/>
          </p:nvSpPr>
          <p:spPr bwMode="auto">
            <a:xfrm>
              <a:off x="4039" y="2573"/>
              <a:ext cx="94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fontAlgn="base" hangingPunct="0">
                <a:spcBef>
                  <a:spcPct val="50000"/>
                </a:spcBef>
                <a:spcAft>
                  <a:spcPct val="0"/>
                </a:spcAft>
              </a:pPr>
              <a:r>
                <a:rPr lang="de-DE" sz="1000" i="1">
                  <a:solidFill>
                    <a:srgbClr val="000000"/>
                  </a:solidFill>
                  <a:latin typeface="Arial" pitchFamily="34" charset="0"/>
                  <a:cs typeface="Arial" pitchFamily="34" charset="0"/>
                </a:rPr>
                <a:t>(</a:t>
              </a:r>
              <a:r>
                <a:rPr lang="hr-HR" sz="1000" i="1">
                  <a:solidFill>
                    <a:srgbClr val="000000"/>
                  </a:solidFill>
                  <a:latin typeface="Arial" pitchFamily="34" charset="0"/>
                  <a:cs typeface="Arial" pitchFamily="34" charset="0"/>
                </a:rPr>
                <a:t>unutarnji ili vanjski</a:t>
              </a:r>
              <a:r>
                <a:rPr lang="de-DE" sz="1000" i="1">
                  <a:solidFill>
                    <a:srgbClr val="000000"/>
                  </a:solidFill>
                  <a:latin typeface="Arial" pitchFamily="34" charset="0"/>
                  <a:cs typeface="Arial" pitchFamily="34" charset="0"/>
                </a:rPr>
                <a:t>)</a:t>
              </a:r>
            </a:p>
          </p:txBody>
        </p:sp>
      </p:grpSp>
      <p:sp>
        <p:nvSpPr>
          <p:cNvPr id="26636" name="AutoShape 47"/>
          <p:cNvSpPr>
            <a:spLocks/>
          </p:cNvSpPr>
          <p:nvPr/>
        </p:nvSpPr>
        <p:spPr bwMode="auto">
          <a:xfrm rot="-5400000">
            <a:off x="2857136" y="738337"/>
            <a:ext cx="395287" cy="2592388"/>
          </a:xfrm>
          <a:prstGeom prst="rightBrace">
            <a:avLst>
              <a:gd name="adj1" fmla="val 5465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37" name="AutoShape 48"/>
          <p:cNvSpPr>
            <a:spLocks/>
          </p:cNvSpPr>
          <p:nvPr/>
        </p:nvSpPr>
        <p:spPr bwMode="auto">
          <a:xfrm rot="-5400000">
            <a:off x="8761048" y="701825"/>
            <a:ext cx="395288" cy="2592387"/>
          </a:xfrm>
          <a:prstGeom prst="rightBrace">
            <a:avLst>
              <a:gd name="adj1" fmla="val 5465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sr-Latn-CS">
              <a:solidFill>
                <a:srgbClr val="000000"/>
              </a:solidFill>
              <a:latin typeface="Arial" pitchFamily="34" charset="0"/>
              <a:cs typeface="Arial" pitchFamily="34" charset="0"/>
            </a:endParaRPr>
          </a:p>
        </p:txBody>
      </p:sp>
      <p:sp>
        <p:nvSpPr>
          <p:cNvPr id="26638" name="Rectangle 49"/>
          <p:cNvSpPr>
            <a:spLocks noChangeArrowheads="1"/>
          </p:cNvSpPr>
          <p:nvPr/>
        </p:nvSpPr>
        <p:spPr bwMode="auto">
          <a:xfrm>
            <a:off x="1365457" y="1223963"/>
            <a:ext cx="3097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20000"/>
              </a:spcBef>
              <a:spcAft>
                <a:spcPct val="0"/>
              </a:spcAft>
            </a:pPr>
            <a:r>
              <a:rPr lang="hr-HR" b="1">
                <a:solidFill>
                  <a:srgbClr val="000000"/>
                </a:solidFill>
                <a:latin typeface="Arial" pitchFamily="34" charset="0"/>
                <a:cs typeface="Arial" pitchFamily="34" charset="0"/>
              </a:rPr>
              <a:t>SRM – Supplier Relationship </a:t>
            </a:r>
            <a:r>
              <a:rPr lang="de-DE" b="1">
                <a:solidFill>
                  <a:srgbClr val="000000"/>
                </a:solidFill>
                <a:latin typeface="Arial" pitchFamily="34" charset="0"/>
                <a:cs typeface="Arial" pitchFamily="34" charset="0"/>
              </a:rPr>
              <a:t>Management</a:t>
            </a:r>
            <a:r>
              <a:rPr lang="de-DE">
                <a:solidFill>
                  <a:srgbClr val="000000"/>
                </a:solidFill>
                <a:latin typeface="Arial" pitchFamily="34" charset="0"/>
                <a:cs typeface="Arial" pitchFamily="34" charset="0"/>
              </a:rPr>
              <a:t> </a:t>
            </a:r>
            <a:endParaRPr lang="hr-HR">
              <a:solidFill>
                <a:srgbClr val="000000"/>
              </a:solidFill>
              <a:latin typeface="Arial" pitchFamily="34" charset="0"/>
              <a:cs typeface="Arial" pitchFamily="34" charset="0"/>
            </a:endParaRPr>
          </a:p>
        </p:txBody>
      </p:sp>
      <p:sp>
        <p:nvSpPr>
          <p:cNvPr id="26639" name="Rectangle 50"/>
          <p:cNvSpPr>
            <a:spLocks noChangeArrowheads="1"/>
          </p:cNvSpPr>
          <p:nvPr/>
        </p:nvSpPr>
        <p:spPr bwMode="auto">
          <a:xfrm>
            <a:off x="7322721" y="1223963"/>
            <a:ext cx="3265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pPr>
            <a:r>
              <a:rPr lang="hr-HR" b="1" dirty="0">
                <a:solidFill>
                  <a:srgbClr val="000000"/>
                </a:solidFill>
                <a:latin typeface="Arial" pitchFamily="34" charset="0"/>
                <a:cs typeface="Arial" pitchFamily="34" charset="0"/>
              </a:rPr>
              <a:t>CRM – </a:t>
            </a:r>
            <a:r>
              <a:rPr lang="hr-HR" b="1" dirty="0" err="1">
                <a:solidFill>
                  <a:srgbClr val="000000"/>
                </a:solidFill>
                <a:latin typeface="Arial" pitchFamily="34" charset="0"/>
                <a:cs typeface="Arial" pitchFamily="34" charset="0"/>
              </a:rPr>
              <a:t>Customer</a:t>
            </a:r>
            <a:r>
              <a:rPr lang="hr-HR" b="1" dirty="0">
                <a:solidFill>
                  <a:srgbClr val="000000"/>
                </a:solidFill>
                <a:latin typeface="Arial" pitchFamily="34" charset="0"/>
                <a:cs typeface="Arial" pitchFamily="34" charset="0"/>
              </a:rPr>
              <a:t> </a:t>
            </a:r>
            <a:r>
              <a:rPr lang="hr-HR" b="1" dirty="0" err="1">
                <a:solidFill>
                  <a:srgbClr val="000000"/>
                </a:solidFill>
                <a:latin typeface="Arial" pitchFamily="34" charset="0"/>
                <a:cs typeface="Arial" pitchFamily="34" charset="0"/>
              </a:rPr>
              <a:t>Relationship</a:t>
            </a:r>
            <a:r>
              <a:rPr lang="hr-HR" b="1" dirty="0">
                <a:solidFill>
                  <a:srgbClr val="000000"/>
                </a:solidFill>
                <a:latin typeface="Arial" pitchFamily="34" charset="0"/>
                <a:cs typeface="Arial" pitchFamily="34" charset="0"/>
              </a:rPr>
              <a:t> </a:t>
            </a:r>
            <a:r>
              <a:rPr lang="de-DE" b="1" dirty="0">
                <a:solidFill>
                  <a:srgbClr val="000000"/>
                </a:solidFill>
                <a:latin typeface="Arial" pitchFamily="34" charset="0"/>
                <a:cs typeface="Arial" pitchFamily="34" charset="0"/>
              </a:rPr>
              <a:t>Management</a:t>
            </a:r>
            <a:endParaRPr lang="hr-HR"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19879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ica 10"/>
          <p:cNvGraphicFramePr>
            <a:graphicFrameLocks noGrp="1"/>
          </p:cNvGraphicFramePr>
          <p:nvPr>
            <p:extLst/>
          </p:nvPr>
        </p:nvGraphicFramePr>
        <p:xfrm>
          <a:off x="1919536" y="476673"/>
          <a:ext cx="7920880" cy="6048675"/>
        </p:xfrm>
        <a:graphic>
          <a:graphicData uri="http://schemas.openxmlformats.org/drawingml/2006/table">
            <a:tbl>
              <a:tblPr firstRow="1" firstCol="1" bandRow="1">
                <a:tableStyleId>{5C22544A-7EE6-4342-B048-85BDC9FD1C3A}</a:tableStyleId>
              </a:tblPr>
              <a:tblGrid>
                <a:gridCol w="475254">
                  <a:extLst>
                    <a:ext uri="{9D8B030D-6E8A-4147-A177-3AD203B41FA5}">
                      <a16:colId xmlns:a16="http://schemas.microsoft.com/office/drawing/2014/main" xmlns="" val="3186350891"/>
                    </a:ext>
                  </a:extLst>
                </a:gridCol>
                <a:gridCol w="1504967">
                  <a:extLst>
                    <a:ext uri="{9D8B030D-6E8A-4147-A177-3AD203B41FA5}">
                      <a16:colId xmlns:a16="http://schemas.microsoft.com/office/drawing/2014/main" xmlns="" val="1971451827"/>
                    </a:ext>
                  </a:extLst>
                </a:gridCol>
                <a:gridCol w="792087">
                  <a:extLst>
                    <a:ext uri="{9D8B030D-6E8A-4147-A177-3AD203B41FA5}">
                      <a16:colId xmlns:a16="http://schemas.microsoft.com/office/drawing/2014/main" xmlns="" val="3214585981"/>
                    </a:ext>
                  </a:extLst>
                </a:gridCol>
                <a:gridCol w="792087">
                  <a:extLst>
                    <a:ext uri="{9D8B030D-6E8A-4147-A177-3AD203B41FA5}">
                      <a16:colId xmlns:a16="http://schemas.microsoft.com/office/drawing/2014/main" xmlns="" val="2929516558"/>
                    </a:ext>
                  </a:extLst>
                </a:gridCol>
                <a:gridCol w="871297">
                  <a:extLst>
                    <a:ext uri="{9D8B030D-6E8A-4147-A177-3AD203B41FA5}">
                      <a16:colId xmlns:a16="http://schemas.microsoft.com/office/drawing/2014/main" xmlns="" val="3296012792"/>
                    </a:ext>
                  </a:extLst>
                </a:gridCol>
                <a:gridCol w="871297">
                  <a:extLst>
                    <a:ext uri="{9D8B030D-6E8A-4147-A177-3AD203B41FA5}">
                      <a16:colId xmlns:a16="http://schemas.microsoft.com/office/drawing/2014/main" xmlns="" val="3724328583"/>
                    </a:ext>
                  </a:extLst>
                </a:gridCol>
                <a:gridCol w="871297">
                  <a:extLst>
                    <a:ext uri="{9D8B030D-6E8A-4147-A177-3AD203B41FA5}">
                      <a16:colId xmlns:a16="http://schemas.microsoft.com/office/drawing/2014/main" xmlns="" val="2882050040"/>
                    </a:ext>
                  </a:extLst>
                </a:gridCol>
                <a:gridCol w="871297">
                  <a:extLst>
                    <a:ext uri="{9D8B030D-6E8A-4147-A177-3AD203B41FA5}">
                      <a16:colId xmlns:a16="http://schemas.microsoft.com/office/drawing/2014/main" xmlns="" val="2974979914"/>
                    </a:ext>
                  </a:extLst>
                </a:gridCol>
                <a:gridCol w="871297">
                  <a:extLst>
                    <a:ext uri="{9D8B030D-6E8A-4147-A177-3AD203B41FA5}">
                      <a16:colId xmlns:a16="http://schemas.microsoft.com/office/drawing/2014/main" xmlns="" val="1826970097"/>
                    </a:ext>
                  </a:extLst>
                </a:gridCol>
              </a:tblGrid>
              <a:tr h="1367179">
                <a:tc>
                  <a:txBody>
                    <a:bodyPr/>
                    <a:lstStyle/>
                    <a:p>
                      <a:pPr algn="ctr">
                        <a:lnSpc>
                          <a:spcPct val="107000"/>
                        </a:lnSpc>
                        <a:spcAft>
                          <a:spcPts val="750"/>
                        </a:spcAft>
                      </a:pPr>
                      <a:r>
                        <a:rPr lang="hr-HR" sz="1050">
                          <a:effectLst/>
                        </a:rPr>
                        <a:t>Rank</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dirty="0">
                          <a:effectLst/>
                        </a:rPr>
                        <a:t>Company</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a:effectLst/>
                        </a:rPr>
                        <a:t>Peer Opinion</a:t>
                      </a:r>
                      <a:r>
                        <a:rPr lang="hr-HR" sz="900" baseline="30000">
                          <a:effectLst/>
                        </a:rPr>
                        <a:t>1</a:t>
                      </a:r>
                      <a:r>
                        <a:rPr lang="hr-HR" sz="1050">
                          <a:effectLst/>
                        </a:rPr>
                        <a:t/>
                      </a:r>
                      <a:br>
                        <a:rPr lang="hr-HR" sz="1050">
                          <a:effectLst/>
                        </a:rPr>
                      </a:br>
                      <a:r>
                        <a:rPr lang="hr-HR" sz="1050">
                          <a:effectLst/>
                        </a:rPr>
                        <a:t>(185 voters)</a:t>
                      </a:r>
                      <a:br>
                        <a:rPr lang="hr-HR" sz="1050">
                          <a:effectLst/>
                        </a:rPr>
                      </a:br>
                      <a:r>
                        <a:rPr lang="hr-HR" sz="1050">
                          <a:effectLst/>
                        </a:rPr>
                        <a:t>(25%)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a:effectLst/>
                        </a:rPr>
                        <a:t>Gartner Opinion</a:t>
                      </a:r>
                      <a:r>
                        <a:rPr lang="hr-HR" sz="900" baseline="30000">
                          <a:effectLst/>
                        </a:rPr>
                        <a:t>1</a:t>
                      </a:r>
                      <a:r>
                        <a:rPr lang="hr-HR" sz="1050">
                          <a:effectLst/>
                        </a:rPr>
                        <a:t/>
                      </a:r>
                      <a:br>
                        <a:rPr lang="hr-HR" sz="1050">
                          <a:effectLst/>
                        </a:rPr>
                      </a:br>
                      <a:r>
                        <a:rPr lang="hr-HR" sz="1050">
                          <a:effectLst/>
                        </a:rPr>
                        <a:t>(38</a:t>
                      </a:r>
                      <a:br>
                        <a:rPr lang="hr-HR" sz="1050">
                          <a:effectLst/>
                        </a:rPr>
                      </a:br>
                      <a:r>
                        <a:rPr lang="hr-HR" sz="1050">
                          <a:effectLst/>
                        </a:rPr>
                        <a:t>voters)</a:t>
                      </a:r>
                      <a:br>
                        <a:rPr lang="hr-HR" sz="1050">
                          <a:effectLst/>
                        </a:rPr>
                      </a:br>
                      <a:r>
                        <a:rPr lang="hr-HR" sz="1050">
                          <a:effectLst/>
                        </a:rPr>
                        <a:t>(25%)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a:effectLst/>
                        </a:rPr>
                        <a:t>Three-</a:t>
                      </a:r>
                      <a:br>
                        <a:rPr lang="hr-HR" sz="1050">
                          <a:effectLst/>
                        </a:rPr>
                      </a:br>
                      <a:r>
                        <a:rPr lang="hr-HR" sz="1050">
                          <a:effectLst/>
                        </a:rPr>
                        <a:t>Year Weighted ROA</a:t>
                      </a:r>
                      <a:r>
                        <a:rPr lang="hr-HR" sz="900" baseline="30000">
                          <a:effectLst/>
                        </a:rPr>
                        <a:t>2</a:t>
                      </a:r>
                      <a:r>
                        <a:rPr lang="hr-HR" sz="1050">
                          <a:effectLst/>
                        </a:rPr>
                        <a:t/>
                      </a:r>
                      <a:br>
                        <a:rPr lang="hr-HR" sz="1050">
                          <a:effectLst/>
                        </a:rPr>
                      </a:br>
                      <a:r>
                        <a:rPr lang="hr-HR" sz="1050">
                          <a:effectLst/>
                        </a:rPr>
                        <a:t>(20%)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dirty="0" err="1">
                          <a:effectLst/>
                        </a:rPr>
                        <a:t>Inventory</a:t>
                      </a:r>
                      <a:r>
                        <a:rPr lang="hr-HR" sz="1050" dirty="0">
                          <a:effectLst/>
                        </a:rPr>
                        <a:t> Turns</a:t>
                      </a:r>
                      <a:r>
                        <a:rPr lang="hr-HR" sz="900" baseline="30000" dirty="0">
                          <a:effectLst/>
                        </a:rPr>
                        <a:t>3</a:t>
                      </a:r>
                      <a:r>
                        <a:rPr lang="hr-HR" sz="1050" dirty="0">
                          <a:effectLst/>
                        </a:rPr>
                        <a:t/>
                      </a:r>
                      <a:br>
                        <a:rPr lang="hr-HR" sz="1050" dirty="0">
                          <a:effectLst/>
                        </a:rPr>
                      </a:br>
                      <a:r>
                        <a:rPr lang="hr-HR" sz="1050" dirty="0">
                          <a:effectLst/>
                        </a:rPr>
                        <a:t>(10%)</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a:effectLst/>
                        </a:rPr>
                        <a:t>Three-</a:t>
                      </a:r>
                      <a:br>
                        <a:rPr lang="hr-HR" sz="1050">
                          <a:effectLst/>
                        </a:rPr>
                      </a:br>
                      <a:r>
                        <a:rPr lang="hr-HR" sz="1050">
                          <a:effectLst/>
                        </a:rPr>
                        <a:t>Year Weighted Revenue Growth</a:t>
                      </a:r>
                      <a:r>
                        <a:rPr lang="hr-HR" sz="900" baseline="30000">
                          <a:effectLst/>
                        </a:rPr>
                        <a:t>4</a:t>
                      </a:r>
                      <a:r>
                        <a:rPr lang="hr-HR" sz="1050">
                          <a:effectLst/>
                        </a:rPr>
                        <a:t/>
                      </a:r>
                      <a:br>
                        <a:rPr lang="hr-HR" sz="1050">
                          <a:effectLst/>
                        </a:rPr>
                      </a:br>
                      <a:r>
                        <a:rPr lang="hr-HR" sz="1050">
                          <a:effectLst/>
                        </a:rPr>
                        <a:t>(10%)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a:effectLst/>
                        </a:rPr>
                        <a:t>CSR Component Score</a:t>
                      </a:r>
                      <a:r>
                        <a:rPr lang="hr-HR" sz="900" baseline="30000">
                          <a:effectLst/>
                        </a:rPr>
                        <a:t>5</a:t>
                      </a:r>
                      <a:r>
                        <a:rPr lang="hr-HR" sz="1050">
                          <a:effectLst/>
                        </a:rPr>
                        <a:t/>
                      </a:r>
                      <a:br>
                        <a:rPr lang="hr-HR" sz="1050">
                          <a:effectLst/>
                        </a:rPr>
                      </a:br>
                      <a:r>
                        <a:rPr lang="hr-HR" sz="1050">
                          <a:effectLst/>
                        </a:rPr>
                        <a:t>(10%)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750"/>
                        </a:spcAft>
                      </a:pPr>
                      <a:r>
                        <a:rPr lang="hr-HR" sz="1050">
                          <a:effectLst/>
                        </a:rPr>
                        <a:t>Composite Score</a:t>
                      </a:r>
                      <a:r>
                        <a:rPr lang="hr-HR" sz="900" baseline="30000">
                          <a:effectLst/>
                        </a:rPr>
                        <a:t>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123078108"/>
                  </a:ext>
                </a:extLst>
              </a:tr>
              <a:tr h="187578">
                <a:tc>
                  <a:txBody>
                    <a:bodyPr/>
                    <a:lstStyle/>
                    <a:p>
                      <a:pPr algn="ctr">
                        <a:lnSpc>
                          <a:spcPct val="107000"/>
                        </a:lnSpc>
                        <a:spcAft>
                          <a:spcPts val="750"/>
                        </a:spcAft>
                      </a:pPr>
                      <a:r>
                        <a:rPr lang="hr-HR" sz="1050">
                          <a:effectLst/>
                        </a:rPr>
                        <a:t>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Unilever</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1841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632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6.9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5.84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17317002"/>
                  </a:ext>
                </a:extLst>
              </a:tr>
              <a:tr h="187578">
                <a:tc>
                  <a:txBody>
                    <a:bodyPr/>
                    <a:lstStyle/>
                    <a:p>
                      <a:pPr algn="ctr">
                        <a:lnSpc>
                          <a:spcPct val="107000"/>
                        </a:lnSpc>
                        <a:spcAft>
                          <a:spcPts val="750"/>
                        </a:spcAft>
                      </a:pPr>
                      <a:r>
                        <a:rPr lang="hr-HR" sz="1050">
                          <a:effectLst/>
                        </a:rPr>
                        <a:t>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McDonald's</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1754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493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13.2%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156.0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5.54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349046073"/>
                  </a:ext>
                </a:extLst>
              </a:tr>
              <a:tr h="187578">
                <a:tc>
                  <a:txBody>
                    <a:bodyPr/>
                    <a:lstStyle/>
                    <a:p>
                      <a:pPr algn="ctr">
                        <a:lnSpc>
                          <a:spcPct val="107000"/>
                        </a:lnSpc>
                        <a:spcAft>
                          <a:spcPts val="750"/>
                        </a:spcAft>
                      </a:pPr>
                      <a:r>
                        <a:rPr lang="hr-HR" sz="1050">
                          <a:effectLst/>
                        </a:rPr>
                        <a:t>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Amazon</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3356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582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0.5%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20.4%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0.00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5.34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79479625"/>
                  </a:ext>
                </a:extLst>
              </a:tr>
              <a:tr h="187578">
                <a:tc>
                  <a:txBody>
                    <a:bodyPr/>
                    <a:lstStyle/>
                    <a:p>
                      <a:pPr algn="ctr">
                        <a:lnSpc>
                          <a:spcPct val="107000"/>
                        </a:lnSpc>
                        <a:spcAft>
                          <a:spcPts val="750"/>
                        </a:spcAft>
                      </a:pPr>
                      <a:r>
                        <a:rPr lang="hr-HR" sz="1050">
                          <a:effectLst/>
                        </a:rPr>
                        <a:t>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Intel</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1112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496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4.62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185350465"/>
                  </a:ext>
                </a:extLst>
              </a:tr>
              <a:tr h="187578">
                <a:tc>
                  <a:txBody>
                    <a:bodyPr/>
                    <a:lstStyle/>
                    <a:p>
                      <a:pPr algn="ctr">
                        <a:lnSpc>
                          <a:spcPct val="107000"/>
                        </a:lnSpc>
                        <a:spcAft>
                          <a:spcPts val="750"/>
                        </a:spcAft>
                      </a:pPr>
                      <a:r>
                        <a:rPr lang="hr-HR" sz="1050">
                          <a:effectLst/>
                        </a:rPr>
                        <a:t>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H&amp;M</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833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189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25.3%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16.3%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4.50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591734840"/>
                  </a:ext>
                </a:extLst>
              </a:tr>
              <a:tr h="187578">
                <a:tc>
                  <a:txBody>
                    <a:bodyPr/>
                    <a:lstStyle/>
                    <a:p>
                      <a:pPr algn="ctr">
                        <a:lnSpc>
                          <a:spcPct val="107000"/>
                        </a:lnSpc>
                        <a:spcAft>
                          <a:spcPts val="750"/>
                        </a:spcAft>
                      </a:pPr>
                      <a:r>
                        <a:rPr lang="hr-HR" sz="1050">
                          <a:effectLst/>
                        </a:rPr>
                        <a:t>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Inditex</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1212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283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16.7%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4.42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4082692395"/>
                  </a:ext>
                </a:extLst>
              </a:tr>
              <a:tr h="187578">
                <a:tc>
                  <a:txBody>
                    <a:bodyPr/>
                    <a:lstStyle/>
                    <a:p>
                      <a:pPr algn="ctr">
                        <a:lnSpc>
                          <a:spcPct val="107000"/>
                        </a:lnSpc>
                        <a:spcAft>
                          <a:spcPts val="750"/>
                        </a:spcAft>
                      </a:pPr>
                      <a:r>
                        <a:rPr lang="hr-HR" sz="1050">
                          <a:effectLst/>
                        </a:rPr>
                        <a:t>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Cisco Systems</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1158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510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dirty="0">
                          <a:effectLst/>
                        </a:rPr>
                        <a:t>11.2</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4.21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24960762"/>
                  </a:ext>
                </a:extLst>
              </a:tr>
              <a:tr h="179624">
                <a:tc>
                  <a:txBody>
                    <a:bodyPr/>
                    <a:lstStyle/>
                    <a:p>
                      <a:pPr algn="ctr">
                        <a:lnSpc>
                          <a:spcPct val="107000"/>
                        </a:lnSpc>
                        <a:spcAft>
                          <a:spcPts val="750"/>
                        </a:spcAft>
                      </a:pPr>
                      <a:r>
                        <a:rPr lang="hr-HR" sz="1050">
                          <a:effectLst/>
                        </a:rPr>
                        <a:t>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dirty="0">
                          <a:effectLst/>
                        </a:rPr>
                        <a:t>Samsung Electronics</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1313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303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14.8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3.95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160272111"/>
                  </a:ext>
                </a:extLst>
              </a:tr>
              <a:tr h="187578">
                <a:tc>
                  <a:txBody>
                    <a:bodyPr/>
                    <a:lstStyle/>
                    <a:p>
                      <a:pPr algn="ctr">
                        <a:lnSpc>
                          <a:spcPct val="107000"/>
                        </a:lnSpc>
                        <a:spcAft>
                          <a:spcPts val="750"/>
                        </a:spcAft>
                      </a:pPr>
                      <a:r>
                        <a:rPr lang="hr-HR" sz="1050">
                          <a:effectLst/>
                        </a:rPr>
                        <a:t>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The Coca-Cola Co.</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1459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253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3.69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769599441"/>
                  </a:ext>
                </a:extLst>
              </a:tr>
              <a:tr h="187578">
                <a:tc>
                  <a:txBody>
                    <a:bodyPr/>
                    <a:lstStyle/>
                    <a:p>
                      <a:pPr algn="ctr">
                        <a:lnSpc>
                          <a:spcPct val="107000"/>
                        </a:lnSpc>
                        <a:spcAft>
                          <a:spcPts val="750"/>
                        </a:spcAft>
                      </a:pPr>
                      <a:r>
                        <a:rPr lang="hr-HR" sz="1050">
                          <a:effectLst/>
                        </a:rPr>
                        <a:t>10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Nestlé</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1251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257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3.68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642425007"/>
                  </a:ext>
                </a:extLst>
              </a:tr>
              <a:tr h="187578">
                <a:tc>
                  <a:txBody>
                    <a:bodyPr/>
                    <a:lstStyle/>
                    <a:p>
                      <a:pPr algn="ctr">
                        <a:lnSpc>
                          <a:spcPct val="107000"/>
                        </a:lnSpc>
                        <a:spcAft>
                          <a:spcPts val="750"/>
                        </a:spcAft>
                      </a:pPr>
                      <a:r>
                        <a:rPr lang="hr-HR" sz="1050">
                          <a:effectLst/>
                        </a:rPr>
                        <a:t>11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Nike</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1393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205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14.7%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3.58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4266840278"/>
                  </a:ext>
                </a:extLst>
              </a:tr>
              <a:tr h="187578">
                <a:tc>
                  <a:txBody>
                    <a:bodyPr/>
                    <a:lstStyle/>
                    <a:p>
                      <a:pPr algn="ctr">
                        <a:lnSpc>
                          <a:spcPct val="107000"/>
                        </a:lnSpc>
                        <a:spcAft>
                          <a:spcPts val="750"/>
                        </a:spcAft>
                      </a:pPr>
                      <a:r>
                        <a:rPr lang="hr-HR" sz="1050">
                          <a:effectLst/>
                        </a:rPr>
                        <a:t>12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Starbucks</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1069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188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16.9%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6.8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13.8%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3.55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624276087"/>
                  </a:ext>
                </a:extLst>
              </a:tr>
              <a:tr h="187578">
                <a:tc>
                  <a:txBody>
                    <a:bodyPr/>
                    <a:lstStyle/>
                    <a:p>
                      <a:pPr algn="ctr">
                        <a:lnSpc>
                          <a:spcPct val="107000"/>
                        </a:lnSpc>
                        <a:spcAft>
                          <a:spcPts val="750"/>
                        </a:spcAft>
                      </a:pPr>
                      <a:r>
                        <a:rPr lang="hr-HR" sz="1050">
                          <a:effectLst/>
                        </a:rPr>
                        <a:t>13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Colgate-Palmolive</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880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323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15.1%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3.43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518583166"/>
                  </a:ext>
                </a:extLst>
              </a:tr>
              <a:tr h="187578">
                <a:tc>
                  <a:txBody>
                    <a:bodyPr/>
                    <a:lstStyle/>
                    <a:p>
                      <a:pPr algn="ctr">
                        <a:lnSpc>
                          <a:spcPct val="107000"/>
                        </a:lnSpc>
                        <a:spcAft>
                          <a:spcPts val="750"/>
                        </a:spcAft>
                      </a:pPr>
                      <a:r>
                        <a:rPr lang="hr-HR" sz="1050">
                          <a:effectLst/>
                        </a:rPr>
                        <a:t>14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3M</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784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163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15.0%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-0.9%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3.30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541223950"/>
                  </a:ext>
                </a:extLst>
              </a:tr>
              <a:tr h="187578">
                <a:tc>
                  <a:txBody>
                    <a:bodyPr/>
                    <a:lstStyle/>
                    <a:p>
                      <a:pPr algn="ctr">
                        <a:lnSpc>
                          <a:spcPct val="107000"/>
                        </a:lnSpc>
                        <a:spcAft>
                          <a:spcPts val="750"/>
                        </a:spcAft>
                      </a:pPr>
                      <a:r>
                        <a:rPr lang="hr-HR" sz="1050">
                          <a:effectLst/>
                        </a:rPr>
                        <a:t>15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PepsiCo</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931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347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3.23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938935372"/>
                  </a:ext>
                </a:extLst>
              </a:tr>
              <a:tr h="187578">
                <a:tc>
                  <a:txBody>
                    <a:bodyPr/>
                    <a:lstStyle/>
                    <a:p>
                      <a:pPr algn="ctr">
                        <a:lnSpc>
                          <a:spcPct val="107000"/>
                        </a:lnSpc>
                        <a:spcAft>
                          <a:spcPts val="750"/>
                        </a:spcAft>
                      </a:pPr>
                      <a:r>
                        <a:rPr lang="hr-HR" sz="1050">
                          <a:effectLst/>
                        </a:rPr>
                        <a:t>16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Walmart</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1512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232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7.9%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7.7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0.6%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3.06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969369785"/>
                  </a:ext>
                </a:extLst>
              </a:tr>
              <a:tr h="187578">
                <a:tc>
                  <a:txBody>
                    <a:bodyPr/>
                    <a:lstStyle/>
                    <a:p>
                      <a:pPr algn="ctr">
                        <a:lnSpc>
                          <a:spcPct val="107000"/>
                        </a:lnSpc>
                        <a:spcAft>
                          <a:spcPts val="750"/>
                        </a:spcAft>
                      </a:pPr>
                      <a:r>
                        <a:rPr lang="hr-HR" sz="1050">
                          <a:effectLst/>
                        </a:rPr>
                        <a:t>17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HP</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390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266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12.1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2.87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490135028"/>
                  </a:ext>
                </a:extLst>
              </a:tr>
              <a:tr h="187578">
                <a:tc>
                  <a:txBody>
                    <a:bodyPr/>
                    <a:lstStyle/>
                    <a:p>
                      <a:pPr algn="ctr">
                        <a:lnSpc>
                          <a:spcPct val="107000"/>
                        </a:lnSpc>
                        <a:spcAft>
                          <a:spcPts val="750"/>
                        </a:spcAft>
                      </a:pPr>
                      <a:r>
                        <a:rPr lang="hr-HR" sz="1050">
                          <a:effectLst/>
                        </a:rPr>
                        <a:t>18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Schneider Electric</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392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259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2.80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112735917"/>
                  </a:ext>
                </a:extLst>
              </a:tr>
              <a:tr h="187578">
                <a:tc>
                  <a:txBody>
                    <a:bodyPr/>
                    <a:lstStyle/>
                    <a:p>
                      <a:pPr algn="ctr">
                        <a:lnSpc>
                          <a:spcPct val="107000"/>
                        </a:lnSpc>
                        <a:spcAft>
                          <a:spcPts val="750"/>
                        </a:spcAft>
                      </a:pPr>
                      <a:r>
                        <a:rPr lang="hr-HR" sz="1050">
                          <a:effectLst/>
                        </a:rPr>
                        <a:t>19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L'Oréal</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888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159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7.0%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2.70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846912452"/>
                  </a:ext>
                </a:extLst>
              </a:tr>
              <a:tr h="187578">
                <a:tc>
                  <a:txBody>
                    <a:bodyPr/>
                    <a:lstStyle/>
                    <a:p>
                      <a:pPr algn="ctr">
                        <a:lnSpc>
                          <a:spcPct val="107000"/>
                        </a:lnSpc>
                        <a:spcAft>
                          <a:spcPts val="750"/>
                        </a:spcAft>
                      </a:pPr>
                      <a:r>
                        <a:rPr lang="hr-HR" sz="1050">
                          <a:effectLst/>
                        </a:rPr>
                        <a:t>20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BASF</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492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199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6.5%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2.70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77516618"/>
                  </a:ext>
                </a:extLst>
              </a:tr>
              <a:tr h="187578">
                <a:tc>
                  <a:txBody>
                    <a:bodyPr/>
                    <a:lstStyle/>
                    <a:p>
                      <a:pPr algn="ctr">
                        <a:lnSpc>
                          <a:spcPct val="107000"/>
                        </a:lnSpc>
                        <a:spcAft>
                          <a:spcPts val="750"/>
                        </a:spcAft>
                      </a:pPr>
                      <a:r>
                        <a:rPr lang="hr-HR" sz="1050">
                          <a:effectLst/>
                        </a:rPr>
                        <a:t>21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Johnson &amp; Johnson</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950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165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11.6%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-0.4%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2.65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45210559"/>
                  </a:ext>
                </a:extLst>
              </a:tr>
              <a:tr h="187578">
                <a:tc>
                  <a:txBody>
                    <a:bodyPr/>
                    <a:lstStyle/>
                    <a:p>
                      <a:pPr algn="ctr">
                        <a:lnSpc>
                          <a:spcPct val="107000"/>
                        </a:lnSpc>
                        <a:spcAft>
                          <a:spcPts val="750"/>
                        </a:spcAft>
                      </a:pPr>
                      <a:r>
                        <a:rPr lang="hr-HR" sz="1050">
                          <a:effectLst/>
                        </a:rPr>
                        <a:t>22</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BMW</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778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128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6.0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8.8%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10.00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2.61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876907136"/>
                  </a:ext>
                </a:extLst>
              </a:tr>
              <a:tr h="187578">
                <a:tc>
                  <a:txBody>
                    <a:bodyPr/>
                    <a:lstStyle/>
                    <a:p>
                      <a:pPr algn="ctr">
                        <a:lnSpc>
                          <a:spcPct val="107000"/>
                        </a:lnSpc>
                        <a:spcAft>
                          <a:spcPts val="750"/>
                        </a:spcAft>
                      </a:pPr>
                      <a:r>
                        <a:rPr lang="hr-HR" sz="1050">
                          <a:effectLst/>
                        </a:rPr>
                        <a:t>23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GlaxoSmithKline</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361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12.6%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-1.9%</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2.51</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499263022"/>
                  </a:ext>
                </a:extLst>
              </a:tr>
              <a:tr h="187578">
                <a:tc>
                  <a:txBody>
                    <a:bodyPr/>
                    <a:lstStyle/>
                    <a:p>
                      <a:pPr algn="ctr">
                        <a:lnSpc>
                          <a:spcPct val="107000"/>
                        </a:lnSpc>
                        <a:spcAft>
                          <a:spcPts val="750"/>
                        </a:spcAft>
                      </a:pPr>
                      <a:r>
                        <a:rPr lang="hr-HR" sz="1050">
                          <a:effectLst/>
                        </a:rPr>
                        <a:t>24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Kimberly-Clark</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634</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240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9.0%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6.3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-2.5%</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2.48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548862101"/>
                  </a:ext>
                </a:extLst>
              </a:tr>
              <a:tr h="187578">
                <a:tc>
                  <a:txBody>
                    <a:bodyPr/>
                    <a:lstStyle/>
                    <a:p>
                      <a:pPr algn="ctr">
                        <a:lnSpc>
                          <a:spcPct val="107000"/>
                        </a:lnSpc>
                        <a:spcAft>
                          <a:spcPts val="750"/>
                        </a:spcAft>
                      </a:pPr>
                      <a:r>
                        <a:rPr lang="hr-HR" sz="1050" dirty="0">
                          <a:effectLst/>
                        </a:rPr>
                        <a:t>25</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750"/>
                        </a:spcAft>
                      </a:pPr>
                      <a:r>
                        <a:rPr lang="hr-HR" sz="1050">
                          <a:effectLst/>
                        </a:rPr>
                        <a:t>Lenovo Group</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508</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217</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3.6%</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13.3</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17.0%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a:effectLst/>
                        </a:rPr>
                        <a:t>4.00</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750"/>
                        </a:spcAft>
                      </a:pPr>
                      <a:r>
                        <a:rPr lang="hr-HR" sz="1050" dirty="0">
                          <a:effectLst/>
                        </a:rPr>
                        <a:t>2.43</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334459799"/>
                  </a:ext>
                </a:extLst>
              </a:tr>
            </a:tbl>
          </a:graphicData>
        </a:graphic>
      </p:graphicFrame>
      <p:sp>
        <p:nvSpPr>
          <p:cNvPr id="6" name="Rectangle 5"/>
          <p:cNvSpPr/>
          <p:nvPr/>
        </p:nvSpPr>
        <p:spPr>
          <a:xfrm>
            <a:off x="5477807" y="720191"/>
            <a:ext cx="833283" cy="58051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Rectangle 6"/>
          <p:cNvSpPr/>
          <p:nvPr/>
        </p:nvSpPr>
        <p:spPr>
          <a:xfrm>
            <a:off x="6457444" y="720191"/>
            <a:ext cx="646668" cy="58051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Naslov 1"/>
          <p:cNvSpPr>
            <a:spLocks noGrp="1"/>
          </p:cNvSpPr>
          <p:nvPr>
            <p:ph type="title"/>
          </p:nvPr>
        </p:nvSpPr>
        <p:spPr>
          <a:xfrm>
            <a:off x="2566989" y="1589"/>
            <a:ext cx="5976937" cy="504825"/>
          </a:xfrm>
        </p:spPr>
        <p:txBody>
          <a:bodyPr/>
          <a:lstStyle/>
          <a:p>
            <a:r>
              <a:rPr lang="hr-HR" sz="2000" dirty="0" err="1"/>
              <a:t>The</a:t>
            </a:r>
            <a:r>
              <a:rPr lang="hr-HR" sz="2000" dirty="0"/>
              <a:t> </a:t>
            </a:r>
            <a:r>
              <a:rPr lang="hr-HR" sz="2000" dirty="0" err="1"/>
              <a:t>Gartner</a:t>
            </a:r>
            <a:r>
              <a:rPr lang="hr-HR" sz="2000" dirty="0"/>
              <a:t> Supply Chain Top 25 for 2016</a:t>
            </a:r>
          </a:p>
        </p:txBody>
      </p:sp>
      <p:sp>
        <p:nvSpPr>
          <p:cNvPr id="9" name="Rectangle 6">
            <a:extLst>
              <a:ext uri="{FF2B5EF4-FFF2-40B4-BE49-F238E27FC236}">
                <a16:creationId xmlns:a16="http://schemas.microsoft.com/office/drawing/2014/main" xmlns="" id="{40072803-7866-4912-808F-59E0B91E6932}"/>
              </a:ext>
            </a:extLst>
          </p:cNvPr>
          <p:cNvSpPr/>
          <p:nvPr/>
        </p:nvSpPr>
        <p:spPr>
          <a:xfrm>
            <a:off x="7250465" y="720191"/>
            <a:ext cx="817294" cy="57876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01390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07532" y="-27384"/>
            <a:ext cx="5976937" cy="504825"/>
          </a:xfrm>
        </p:spPr>
        <p:txBody>
          <a:bodyPr/>
          <a:lstStyle/>
          <a:p>
            <a:r>
              <a:rPr lang="hr-HR" dirty="0" err="1">
                <a:solidFill>
                  <a:srgbClr val="FF0000"/>
                </a:solidFill>
              </a:rPr>
              <a:t>The</a:t>
            </a:r>
            <a:r>
              <a:rPr lang="hr-HR" dirty="0">
                <a:solidFill>
                  <a:srgbClr val="FF0000"/>
                </a:solidFill>
              </a:rPr>
              <a:t> </a:t>
            </a:r>
            <a:r>
              <a:rPr lang="hr-HR" dirty="0" err="1">
                <a:solidFill>
                  <a:srgbClr val="FF0000"/>
                </a:solidFill>
              </a:rPr>
              <a:t>Gartner</a:t>
            </a:r>
            <a:r>
              <a:rPr lang="hr-HR" dirty="0">
                <a:solidFill>
                  <a:srgbClr val="FF0000"/>
                </a:solidFill>
              </a:rPr>
              <a:t> Supply Chain Top 25</a:t>
            </a:r>
          </a:p>
        </p:txBody>
      </p:sp>
      <p:graphicFrame>
        <p:nvGraphicFramePr>
          <p:cNvPr id="9" name="Rezervirano mjesto sadržaja 8"/>
          <p:cNvGraphicFramePr>
            <a:graphicFrameLocks noGrp="1"/>
          </p:cNvGraphicFramePr>
          <p:nvPr>
            <p:ph idx="1"/>
          </p:nvPr>
        </p:nvGraphicFramePr>
        <p:xfrm>
          <a:off x="1524000" y="549276"/>
          <a:ext cx="9144000" cy="6308736"/>
        </p:xfrm>
        <a:graphic>
          <a:graphicData uri="http://schemas.openxmlformats.org/drawingml/2006/table">
            <a:tbl>
              <a:tblPr/>
              <a:tblGrid>
                <a:gridCol w="1828800">
                  <a:extLst>
                    <a:ext uri="{9D8B030D-6E8A-4147-A177-3AD203B41FA5}">
                      <a16:colId xmlns:a16="http://schemas.microsoft.com/office/drawing/2014/main" xmlns="" val="2540032479"/>
                    </a:ext>
                  </a:extLst>
                </a:gridCol>
                <a:gridCol w="1828800">
                  <a:extLst>
                    <a:ext uri="{9D8B030D-6E8A-4147-A177-3AD203B41FA5}">
                      <a16:colId xmlns:a16="http://schemas.microsoft.com/office/drawing/2014/main" xmlns="" val="3866051795"/>
                    </a:ext>
                  </a:extLst>
                </a:gridCol>
                <a:gridCol w="1828800">
                  <a:extLst>
                    <a:ext uri="{9D8B030D-6E8A-4147-A177-3AD203B41FA5}">
                      <a16:colId xmlns:a16="http://schemas.microsoft.com/office/drawing/2014/main" xmlns="" val="1599740510"/>
                    </a:ext>
                  </a:extLst>
                </a:gridCol>
                <a:gridCol w="1828800">
                  <a:extLst>
                    <a:ext uri="{9D8B030D-6E8A-4147-A177-3AD203B41FA5}">
                      <a16:colId xmlns:a16="http://schemas.microsoft.com/office/drawing/2014/main" xmlns="" val="914777640"/>
                    </a:ext>
                  </a:extLst>
                </a:gridCol>
                <a:gridCol w="1828800">
                  <a:extLst>
                    <a:ext uri="{9D8B030D-6E8A-4147-A177-3AD203B41FA5}">
                      <a16:colId xmlns:a16="http://schemas.microsoft.com/office/drawing/2014/main" xmlns="" val="2664523750"/>
                    </a:ext>
                  </a:extLst>
                </a:gridCol>
              </a:tblGrid>
              <a:tr h="203180">
                <a:tc>
                  <a:txBody>
                    <a:bodyPr/>
                    <a:lstStyle/>
                    <a:p>
                      <a:pPr algn="ctr" fontAlgn="ctr"/>
                      <a:r>
                        <a:rPr lang="hr-HR" sz="1200" b="1" i="0" u="none" strike="noStrike">
                          <a:solidFill>
                            <a:srgbClr val="FFFFFF"/>
                          </a:solidFill>
                          <a:effectLst/>
                          <a:latin typeface="Calibri" panose="020F0502020204030204" pitchFamily="34" charset="0"/>
                        </a:rPr>
                        <a:t>2012</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hr-HR" sz="1200" b="1" i="0" u="none" strike="noStrike">
                          <a:solidFill>
                            <a:srgbClr val="FFFFFF"/>
                          </a:solidFill>
                          <a:effectLst/>
                          <a:latin typeface="Calibri" panose="020F0502020204030204" pitchFamily="34" charset="0"/>
                        </a:rPr>
                        <a:t>2013</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hr-HR" sz="1200" b="1" i="0" u="none" strike="noStrike">
                          <a:solidFill>
                            <a:srgbClr val="FFFFFF"/>
                          </a:solidFill>
                          <a:effectLst/>
                          <a:latin typeface="Calibri" panose="020F0502020204030204" pitchFamily="34" charset="0"/>
                        </a:rPr>
                        <a:t>2014</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hr-HR" sz="1200" b="1" i="0" u="none" strike="noStrike">
                          <a:solidFill>
                            <a:srgbClr val="FFFFFF"/>
                          </a:solidFill>
                          <a:effectLst/>
                          <a:latin typeface="Calibri" panose="020F0502020204030204" pitchFamily="34" charset="0"/>
                        </a:rPr>
                        <a:t>2015</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hr-HR" sz="1200" b="1" i="0" u="none" strike="noStrike" dirty="0">
                          <a:solidFill>
                            <a:srgbClr val="FFFFFF"/>
                          </a:solidFill>
                          <a:effectLst/>
                          <a:latin typeface="Calibri" panose="020F0502020204030204" pitchFamily="34" charset="0"/>
                        </a:rPr>
                        <a:t>2016</a:t>
                      </a:r>
                    </a:p>
                  </a:txBody>
                  <a:tcPr marL="7288"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xmlns="" val="2634006006"/>
                  </a:ext>
                </a:extLst>
              </a:tr>
              <a:tr h="203180">
                <a:tc>
                  <a:txBody>
                    <a:bodyPr/>
                    <a:lstStyle/>
                    <a:p>
                      <a:pPr algn="l" fontAlgn="b"/>
                      <a:r>
                        <a:rPr lang="hr-HR" sz="1000" b="0" i="0" u="none" strike="noStrike" dirty="0">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hr-HR" sz="1000" b="0" i="0" u="none" strike="noStrike">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hr-HR" sz="1000" b="0" i="0" u="none" strike="noStrike">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hr-HR" sz="900" b="1" i="0" u="none" strike="noStrike" dirty="0">
                          <a:solidFill>
                            <a:srgbClr val="FFFFFF"/>
                          </a:solidFill>
                          <a:effectLst/>
                          <a:latin typeface="Verdana" panose="020B0604030504040204" pitchFamily="34" charset="0"/>
                        </a:rPr>
                        <a:t>Master Apple*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fontAlgn="ctr"/>
                      <a:r>
                        <a:rPr lang="hr-HR" sz="900" b="1" i="0" u="none" strike="noStrike" dirty="0">
                          <a:solidFill>
                            <a:srgbClr val="FFFFFF"/>
                          </a:solidFill>
                          <a:effectLst/>
                          <a:latin typeface="Verdana" panose="020B0604030504040204" pitchFamily="34" charset="0"/>
                        </a:rPr>
                        <a:t>Master Apple*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3945217379"/>
                  </a:ext>
                </a:extLst>
              </a:tr>
              <a:tr h="203180">
                <a:tc>
                  <a:txBody>
                    <a:bodyPr/>
                    <a:lstStyle/>
                    <a:p>
                      <a:pPr algn="l" fontAlgn="b"/>
                      <a:r>
                        <a:rPr lang="hr-HR" sz="1000" b="0" i="0" u="sng" strike="noStrike" dirty="0">
                          <a:solidFill>
                            <a:srgbClr val="0563C1"/>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hr-HR" sz="1000" b="0" i="0" u="sng" strike="noStrike" dirty="0">
                          <a:solidFill>
                            <a:srgbClr val="0563C1"/>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hr-HR" sz="1000" b="0" i="0" u="none" strike="noStrike" dirty="0">
                          <a:solidFill>
                            <a:srgbClr val="000000"/>
                          </a:solidFill>
                          <a:effectLst/>
                          <a:latin typeface="Calibri" panose="020F0502020204030204" pitchFamily="34" charset="0"/>
                        </a:rPr>
                        <a:t> </a:t>
                      </a:r>
                    </a:p>
                  </a:txBody>
                  <a:tcPr marL="7288" marR="7288" marT="7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hr-HR" sz="900" b="1" i="0" u="none" strike="noStrike" dirty="0">
                          <a:solidFill>
                            <a:srgbClr val="FFFFFF"/>
                          </a:solidFill>
                          <a:effectLst/>
                          <a:latin typeface="Verdana" panose="020B0604030504040204" pitchFamily="34" charset="0"/>
                        </a:rPr>
                        <a:t>Master Procter &amp; Gamble*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fontAlgn="ctr"/>
                      <a:r>
                        <a:rPr lang="hr-HR" sz="900" b="1" i="0" u="none" strike="noStrike" dirty="0">
                          <a:solidFill>
                            <a:srgbClr val="FFFFFF"/>
                          </a:solidFill>
                          <a:effectLst/>
                          <a:latin typeface="Verdana" panose="020B0604030504040204" pitchFamily="34" charset="0"/>
                        </a:rPr>
                        <a:t>Master Procter &amp; Gamble*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xmlns="" val="1833172559"/>
                  </a:ext>
                </a:extLst>
              </a:tr>
              <a:tr h="203180">
                <a:tc>
                  <a:txBody>
                    <a:bodyPr/>
                    <a:lstStyle/>
                    <a:p>
                      <a:pPr algn="l" fontAlgn="ctr"/>
                      <a:r>
                        <a:rPr lang="hr-HR" sz="900" b="0" i="0" u="none" strike="noStrike">
                          <a:solidFill>
                            <a:srgbClr val="000000"/>
                          </a:solidFill>
                          <a:effectLst/>
                          <a:latin typeface="Verdana" panose="020B0604030504040204" pitchFamily="34" charset="0"/>
                        </a:rPr>
                        <a:t>1. Apple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 Apple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 Apple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 Amazon.com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hr-HR" sz="900" b="0" i="0" u="none" strike="noStrike" dirty="0">
                          <a:solidFill>
                            <a:srgbClr val="000000"/>
                          </a:solidFill>
                          <a:effectLst/>
                          <a:latin typeface="Verdana" panose="020B0604030504040204" pitchFamily="34" charset="0"/>
                        </a:rPr>
                        <a:t>1. Unilever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65230019"/>
                  </a:ext>
                </a:extLst>
              </a:tr>
              <a:tr h="203180">
                <a:tc>
                  <a:txBody>
                    <a:bodyPr/>
                    <a:lstStyle/>
                    <a:p>
                      <a:pPr algn="l" fontAlgn="ctr"/>
                      <a:r>
                        <a:rPr lang="hr-HR" sz="900" b="0" i="0" u="none" strike="noStrike">
                          <a:solidFill>
                            <a:srgbClr val="000000"/>
                          </a:solidFill>
                          <a:effectLst/>
                          <a:latin typeface="Verdana" panose="020B0604030504040204" pitchFamily="34" charset="0"/>
                        </a:rPr>
                        <a:t>2. Amazon</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 McDonald's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dirty="0">
                          <a:solidFill>
                            <a:srgbClr val="000000"/>
                          </a:solidFill>
                          <a:effectLst/>
                          <a:latin typeface="Verdana" panose="020B0604030504040204" pitchFamily="34" charset="0"/>
                        </a:rPr>
                        <a:t>2. McDonald's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 McDonald's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 McDonald's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0143603"/>
                  </a:ext>
                </a:extLst>
              </a:tr>
              <a:tr h="203180">
                <a:tc>
                  <a:txBody>
                    <a:bodyPr/>
                    <a:lstStyle/>
                    <a:p>
                      <a:pPr algn="l" fontAlgn="ctr"/>
                      <a:r>
                        <a:rPr lang="hr-HR" sz="900" b="0" i="0" u="none" strike="noStrike">
                          <a:solidFill>
                            <a:srgbClr val="000000"/>
                          </a:solidFill>
                          <a:effectLst/>
                          <a:latin typeface="Verdana" panose="020B0604030504040204" pitchFamily="34" charset="0"/>
                        </a:rPr>
                        <a:t>3. McDonald's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3. Amazon.com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3. Amazon.com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3. Unilever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3. Amazon.com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538698468"/>
                  </a:ext>
                </a:extLst>
              </a:tr>
              <a:tr h="203180">
                <a:tc>
                  <a:txBody>
                    <a:bodyPr/>
                    <a:lstStyle/>
                    <a:p>
                      <a:pPr algn="l" fontAlgn="ctr"/>
                      <a:r>
                        <a:rPr lang="hr-HR" sz="900" b="0" i="0" u="none" strike="noStrike">
                          <a:solidFill>
                            <a:srgbClr val="000000"/>
                          </a:solidFill>
                          <a:effectLst/>
                          <a:latin typeface="Verdana" panose="020B0604030504040204" pitchFamily="34" charset="0"/>
                        </a:rPr>
                        <a:t>4. Dell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4. Unilever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4. Unilever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4. Intel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4. Intel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7765951"/>
                  </a:ext>
                </a:extLst>
              </a:tr>
              <a:tr h="203180">
                <a:tc>
                  <a:txBody>
                    <a:bodyPr/>
                    <a:lstStyle/>
                    <a:p>
                      <a:pPr algn="l" fontAlgn="ctr"/>
                      <a:r>
                        <a:rPr lang="hr-HR" sz="900" b="0" i="0" u="none" strike="noStrike">
                          <a:solidFill>
                            <a:srgbClr val="000000"/>
                          </a:solidFill>
                          <a:effectLst/>
                          <a:latin typeface="Verdana" panose="020B0604030504040204" pitchFamily="34" charset="0"/>
                        </a:rPr>
                        <a:t>5. P&amp;G</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5. Intel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5. Procter &amp; Gamble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5. Inditex</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5. H&amp;M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4198418786"/>
                  </a:ext>
                </a:extLst>
              </a:tr>
              <a:tr h="203180">
                <a:tc>
                  <a:txBody>
                    <a:bodyPr/>
                    <a:lstStyle/>
                    <a:p>
                      <a:pPr algn="l" fontAlgn="ctr"/>
                      <a:r>
                        <a:rPr lang="hr-HR" sz="900" b="0" i="0" u="none" strike="noStrike">
                          <a:solidFill>
                            <a:srgbClr val="000000"/>
                          </a:solidFill>
                          <a:effectLst/>
                          <a:latin typeface="Verdana" panose="020B0604030504040204" pitchFamily="34" charset="0"/>
                        </a:rPr>
                        <a:t>6. The Coca-Cola Company</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6. Procter &amp; Gamble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6. Samsung Electronics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6. Cisco Systems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6. Inditex</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5111842"/>
                  </a:ext>
                </a:extLst>
              </a:tr>
              <a:tr h="203180">
                <a:tc>
                  <a:txBody>
                    <a:bodyPr/>
                    <a:lstStyle/>
                    <a:p>
                      <a:pPr algn="l" fontAlgn="ctr"/>
                      <a:r>
                        <a:rPr lang="hr-HR" sz="900" b="0" i="0" u="none" strike="noStrike">
                          <a:solidFill>
                            <a:srgbClr val="000000"/>
                          </a:solidFill>
                          <a:effectLst/>
                          <a:latin typeface="Verdana" panose="020B0604030504040204" pitchFamily="34" charset="0"/>
                        </a:rPr>
                        <a:t>7. Intel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7. Cisco Systems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7. Cisco Systems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7. H&amp;M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7. Cisco Systems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2017551575"/>
                  </a:ext>
                </a:extLst>
              </a:tr>
              <a:tr h="203180">
                <a:tc>
                  <a:txBody>
                    <a:bodyPr/>
                    <a:lstStyle/>
                    <a:p>
                      <a:pPr algn="l" fontAlgn="ctr"/>
                      <a:r>
                        <a:rPr lang="hr-HR" sz="900" b="0" i="0" u="none" strike="noStrike">
                          <a:solidFill>
                            <a:srgbClr val="000000"/>
                          </a:solidFill>
                          <a:effectLst/>
                          <a:latin typeface="Verdana" panose="020B0604030504040204" pitchFamily="34" charset="0"/>
                        </a:rPr>
                        <a:t>8. Cisco Systems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8. Samsung Electronics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8. Intel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8. Samsung Electronics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8. Samsung Electronics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9091281"/>
                  </a:ext>
                </a:extLst>
              </a:tr>
              <a:tr h="203180">
                <a:tc>
                  <a:txBody>
                    <a:bodyPr/>
                    <a:lstStyle/>
                    <a:p>
                      <a:pPr algn="l" fontAlgn="ctr"/>
                      <a:r>
                        <a:rPr lang="hr-HR" sz="900" b="0" i="0" u="none" strike="noStrike">
                          <a:solidFill>
                            <a:srgbClr val="000000"/>
                          </a:solidFill>
                          <a:effectLst/>
                          <a:latin typeface="Verdana" panose="020B0604030504040204" pitchFamily="34" charset="0"/>
                        </a:rPr>
                        <a:t>9. Wal-Mart Stores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9. The Coca-Cola Company</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9. Colgate-Palmolive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9. Colgate-Palmolive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9. The Coca-Cola Company</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2582922993"/>
                  </a:ext>
                </a:extLst>
              </a:tr>
              <a:tr h="203180">
                <a:tc>
                  <a:txBody>
                    <a:bodyPr/>
                    <a:lstStyle/>
                    <a:p>
                      <a:pPr algn="l" fontAlgn="ctr"/>
                      <a:r>
                        <a:rPr lang="hr-HR" sz="900" b="0" i="0" u="none" strike="noStrike">
                          <a:solidFill>
                            <a:srgbClr val="000000"/>
                          </a:solidFill>
                          <a:effectLst/>
                          <a:latin typeface="Verdana" panose="020B0604030504040204" pitchFamily="34" charset="0"/>
                        </a:rPr>
                        <a:t>10. Unilever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10. Colgate-Palmolive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10. The Coca-Cola Company</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10. Nike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10. Nestlé</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1556905"/>
                  </a:ext>
                </a:extLst>
              </a:tr>
              <a:tr h="203180">
                <a:tc>
                  <a:txBody>
                    <a:bodyPr/>
                    <a:lstStyle/>
                    <a:p>
                      <a:pPr algn="l" fontAlgn="ctr"/>
                      <a:r>
                        <a:rPr lang="hr-HR" sz="900" b="0" i="0" u="none" strike="noStrike" dirty="0">
                          <a:solidFill>
                            <a:srgbClr val="000000"/>
                          </a:solidFill>
                          <a:effectLst/>
                          <a:latin typeface="Verdana" panose="020B0604030504040204" pitchFamily="34" charset="0"/>
                        </a:rPr>
                        <a:t>11. Colgate-Palmolive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11. Dell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11. Inditex</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11. The Coca-Cola Company</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11. Nike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637590341"/>
                  </a:ext>
                </a:extLst>
              </a:tr>
              <a:tr h="203180">
                <a:tc>
                  <a:txBody>
                    <a:bodyPr/>
                    <a:lstStyle/>
                    <a:p>
                      <a:pPr algn="l" fontAlgn="ctr"/>
                      <a:r>
                        <a:rPr lang="hr-HR" sz="900" b="0" i="0" u="none" strike="noStrike">
                          <a:solidFill>
                            <a:srgbClr val="000000"/>
                          </a:solidFill>
                          <a:effectLst/>
                          <a:latin typeface="Verdana" panose="020B0604030504040204" pitchFamily="34" charset="0"/>
                        </a:rPr>
                        <a:t>12. PepsiCo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12. Inditex</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12. Nike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12. Starbucks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12. Starbucks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4975202"/>
                  </a:ext>
                </a:extLst>
              </a:tr>
              <a:tr h="203180">
                <a:tc>
                  <a:txBody>
                    <a:bodyPr/>
                    <a:lstStyle/>
                    <a:p>
                      <a:pPr algn="l" fontAlgn="ctr"/>
                      <a:r>
                        <a:rPr lang="hr-HR" sz="900" b="0" i="0" u="none" strike="noStrike">
                          <a:solidFill>
                            <a:srgbClr val="000000"/>
                          </a:solidFill>
                          <a:effectLst/>
                          <a:latin typeface="Verdana" panose="020B0604030504040204" pitchFamily="34" charset="0"/>
                        </a:rPr>
                        <a:t>13. Samsung</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13. Wal-Mart Stores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13. H&amp;M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13. Wal-Mart Stores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13. Colgate-Palmolive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042048000"/>
                  </a:ext>
                </a:extLst>
              </a:tr>
              <a:tr h="203180">
                <a:tc>
                  <a:txBody>
                    <a:bodyPr/>
                    <a:lstStyle/>
                    <a:p>
                      <a:pPr algn="l" fontAlgn="ctr"/>
                      <a:r>
                        <a:rPr lang="hr-HR" sz="900" b="0" i="0" u="none" strike="noStrike">
                          <a:solidFill>
                            <a:srgbClr val="000000"/>
                          </a:solidFill>
                          <a:effectLst/>
                          <a:latin typeface="Verdana" panose="020B0604030504040204" pitchFamily="34" charset="0"/>
                        </a:rPr>
                        <a:t>14. Nike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14. Nike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14. Wal-Mart Stores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14. 3M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14. 3M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46855720"/>
                  </a:ext>
                </a:extLst>
              </a:tr>
              <a:tr h="203180">
                <a:tc>
                  <a:txBody>
                    <a:bodyPr/>
                    <a:lstStyle/>
                    <a:p>
                      <a:pPr algn="l" fontAlgn="ctr"/>
                      <a:r>
                        <a:rPr lang="hr-HR" sz="900" b="0" i="0" u="none" strike="noStrike">
                          <a:solidFill>
                            <a:srgbClr val="000000"/>
                          </a:solidFill>
                          <a:effectLst/>
                          <a:latin typeface="Verdana" panose="020B0604030504040204" pitchFamily="34" charset="0"/>
                        </a:rPr>
                        <a:t>15. Inditex</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15. Starbucks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15. PepsiCo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15. PepsiCo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15. PepsiCo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688291099"/>
                  </a:ext>
                </a:extLst>
              </a:tr>
              <a:tr h="203180">
                <a:tc>
                  <a:txBody>
                    <a:bodyPr/>
                    <a:lstStyle/>
                    <a:p>
                      <a:pPr algn="l" fontAlgn="ctr"/>
                      <a:r>
                        <a:rPr lang="hr-HR" sz="900" b="0" i="0" u="none" strike="noStrike">
                          <a:solidFill>
                            <a:srgbClr val="000000"/>
                          </a:solidFill>
                          <a:effectLst/>
                          <a:latin typeface="Verdana" panose="020B0604030504040204" pitchFamily="34" charset="0"/>
                        </a:rPr>
                        <a:t>16. Starbucks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16. PepsiCo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16. Lenovo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16. Seagate Technology</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16. Wal-Mart Stores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00771585"/>
                  </a:ext>
                </a:extLst>
              </a:tr>
              <a:tr h="203180">
                <a:tc>
                  <a:txBody>
                    <a:bodyPr/>
                    <a:lstStyle/>
                    <a:p>
                      <a:pPr algn="l" fontAlgn="ctr"/>
                      <a:r>
                        <a:rPr lang="hr-HR" sz="900" b="0" i="0" u="none" strike="noStrike">
                          <a:solidFill>
                            <a:srgbClr val="000000"/>
                          </a:solidFill>
                          <a:effectLst/>
                          <a:latin typeface="Verdana" panose="020B0604030504040204" pitchFamily="34" charset="0"/>
                        </a:rPr>
                        <a:t>17. H&amp;M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17. H&amp;M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17. Starbucks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17. Nestlé</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17. Hewlett-Packard</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365206474"/>
                  </a:ext>
                </a:extLst>
              </a:tr>
              <a:tr h="203180">
                <a:tc>
                  <a:txBody>
                    <a:bodyPr/>
                    <a:lstStyle/>
                    <a:p>
                      <a:pPr algn="l" fontAlgn="ctr"/>
                      <a:r>
                        <a:rPr lang="hr-HR" sz="900" b="0" i="0" u="none" strike="noStrike">
                          <a:solidFill>
                            <a:srgbClr val="000000"/>
                          </a:solidFill>
                          <a:effectLst/>
                          <a:latin typeface="Verdana" panose="020B0604030504040204" pitchFamily="34" charset="0"/>
                        </a:rPr>
                        <a:t>18. Nestle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18. Caterpillar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18. 3M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18. Lenovo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18. Schneider Electric</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8395756"/>
                  </a:ext>
                </a:extLst>
              </a:tr>
              <a:tr h="203180">
                <a:tc>
                  <a:txBody>
                    <a:bodyPr/>
                    <a:lstStyle/>
                    <a:p>
                      <a:pPr algn="l" fontAlgn="ctr"/>
                      <a:r>
                        <a:rPr lang="en-US" sz="900" b="0" i="0" u="none" strike="noStrike">
                          <a:solidFill>
                            <a:srgbClr val="000000"/>
                          </a:solidFill>
                          <a:effectLst/>
                          <a:latin typeface="Verdana" panose="020B0604030504040204" pitchFamily="34" charset="0"/>
                        </a:rPr>
                        <a:t>19. Research In Motion (RIM)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19. 3M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19. Qualcomm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19. Qualcomm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19. L'Oréal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2308628584"/>
                  </a:ext>
                </a:extLst>
              </a:tr>
              <a:tr h="203180">
                <a:tc>
                  <a:txBody>
                    <a:bodyPr/>
                    <a:lstStyle/>
                    <a:p>
                      <a:pPr algn="l" fontAlgn="ctr"/>
                      <a:r>
                        <a:rPr lang="hr-HR" sz="900" b="0" i="0" u="none" strike="noStrike">
                          <a:solidFill>
                            <a:srgbClr val="000000"/>
                          </a:solidFill>
                          <a:effectLst/>
                          <a:latin typeface="Verdana" panose="020B0604030504040204" pitchFamily="34" charset="0"/>
                        </a:rPr>
                        <a:t>20. Caterpillar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20. Lenovo Group</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20. Seagate Technology</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20. Kimberly-Clark</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20. BASF</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6409115"/>
                  </a:ext>
                </a:extLst>
              </a:tr>
              <a:tr h="203180">
                <a:tc>
                  <a:txBody>
                    <a:bodyPr/>
                    <a:lstStyle/>
                    <a:p>
                      <a:pPr algn="l" fontAlgn="ctr"/>
                      <a:r>
                        <a:rPr lang="hr-HR" sz="900" b="0" i="0" u="none" strike="noStrike">
                          <a:solidFill>
                            <a:srgbClr val="000000"/>
                          </a:solidFill>
                          <a:effectLst/>
                          <a:latin typeface="Verdana" panose="020B0604030504040204" pitchFamily="34" charset="0"/>
                        </a:rPr>
                        <a:t>21. 3M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21. Nestlé</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21. Kimberly-Clark</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21. Johnson &amp; Johnson</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21. Johnson &amp; Johnson</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2239627467"/>
                  </a:ext>
                </a:extLst>
              </a:tr>
              <a:tr h="203180">
                <a:tc>
                  <a:txBody>
                    <a:bodyPr/>
                    <a:lstStyle/>
                    <a:p>
                      <a:pPr algn="l" fontAlgn="ctr"/>
                      <a:r>
                        <a:rPr lang="hr-HR" sz="900" b="0" i="0" u="none" strike="noStrike">
                          <a:solidFill>
                            <a:srgbClr val="000000"/>
                          </a:solidFill>
                          <a:effectLst/>
                          <a:latin typeface="Verdana" panose="020B0604030504040204" pitchFamily="34" charset="0"/>
                        </a:rPr>
                        <a:t>22. Johnson &amp; Johnson</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22. Ford Motor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22. Johnson &amp; Johnson</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22. L'Oréal</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22. BMW</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075050"/>
                  </a:ext>
                </a:extLst>
              </a:tr>
              <a:tr h="203180">
                <a:tc>
                  <a:txBody>
                    <a:bodyPr/>
                    <a:lstStyle/>
                    <a:p>
                      <a:pPr algn="l" fontAlgn="ctr"/>
                      <a:r>
                        <a:rPr lang="hr-HR" sz="900" b="0" i="0" u="none" strike="noStrike">
                          <a:solidFill>
                            <a:srgbClr val="000000"/>
                          </a:solidFill>
                          <a:effectLst/>
                          <a:latin typeface="Verdana" panose="020B0604030504040204" pitchFamily="34" charset="0"/>
                        </a:rPr>
                        <a:t>23. Cummins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23. Cummins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23. Caterpillar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23. Cummins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23. GlaxoSmithKline</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2157242855"/>
                  </a:ext>
                </a:extLst>
              </a:tr>
              <a:tr h="203180">
                <a:tc>
                  <a:txBody>
                    <a:bodyPr/>
                    <a:lstStyle/>
                    <a:p>
                      <a:pPr algn="l" fontAlgn="ctr"/>
                      <a:r>
                        <a:rPr lang="hr-HR" sz="900" b="0" i="0" u="none" strike="noStrike">
                          <a:solidFill>
                            <a:srgbClr val="000000"/>
                          </a:solidFill>
                          <a:effectLst/>
                          <a:latin typeface="Verdana" panose="020B0604030504040204" pitchFamily="34" charset="0"/>
                        </a:rPr>
                        <a:t>24. Hewlett-Packard</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24. Qualcomm</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24. Cummins</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24. Toyota Motor</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900" b="0" i="0" u="none" strike="noStrike">
                          <a:solidFill>
                            <a:srgbClr val="000000"/>
                          </a:solidFill>
                          <a:effectLst/>
                          <a:latin typeface="Verdana" panose="020B0604030504040204" pitchFamily="34" charset="0"/>
                        </a:rPr>
                        <a:t>24. Kimberly-Clark</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6782222"/>
                  </a:ext>
                </a:extLst>
              </a:tr>
              <a:tr h="203180">
                <a:tc>
                  <a:txBody>
                    <a:bodyPr/>
                    <a:lstStyle/>
                    <a:p>
                      <a:pPr algn="l" fontAlgn="ctr"/>
                      <a:r>
                        <a:rPr lang="hr-HR" sz="900" b="0" i="0" u="none" strike="noStrike">
                          <a:solidFill>
                            <a:srgbClr val="000000"/>
                          </a:solidFill>
                          <a:effectLst/>
                          <a:latin typeface="Verdana" panose="020B0604030504040204" pitchFamily="34" charset="0"/>
                        </a:rPr>
                        <a:t>25. Kimberly-Clark </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25. Johnson &amp; Johnson </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25. Nestlé</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25. Home Depot</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hr-HR" sz="900" b="0" i="0" u="none" strike="noStrike">
                          <a:solidFill>
                            <a:srgbClr val="000000"/>
                          </a:solidFill>
                          <a:effectLst/>
                          <a:latin typeface="Verdana" panose="020B0604030504040204" pitchFamily="34" charset="0"/>
                        </a:rPr>
                        <a:t>25. Lenovo</a:t>
                      </a:r>
                    </a:p>
                  </a:txBody>
                  <a:tcPr marL="65594" marR="7288" marT="7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4046919999"/>
                  </a:ext>
                </a:extLst>
              </a:tr>
              <a:tr h="619696">
                <a:tc gridSpan="5">
                  <a:txBody>
                    <a:bodyPr/>
                    <a:lstStyle/>
                    <a:p>
                      <a:pPr algn="ctr" fontAlgn="ctr"/>
                      <a:r>
                        <a:rPr lang="en-US" sz="1000" b="0" i="0" u="none" strike="noStrike" dirty="0">
                          <a:solidFill>
                            <a:srgbClr val="000000"/>
                          </a:solidFill>
                          <a:effectLst/>
                          <a:latin typeface="Verdana" panose="020B0604030504040204" pitchFamily="34" charset="0"/>
                        </a:rPr>
                        <a:t>* Masters category: Highlights the accomplishments and capabilities of long-term supply chain leaders in the Top 25. Companies qualify for the Masters category if their composite score places them in the top 5 rankings for at least 7 out of the past 10 years</a:t>
                      </a:r>
                    </a:p>
                  </a:txBody>
                  <a:tcPr marL="7288" marR="7288" marT="7288"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xmlns="" val="4040283038"/>
                  </a:ext>
                </a:extLst>
              </a:tr>
            </a:tbl>
          </a:graphicData>
        </a:graphic>
      </p:graphicFrame>
    </p:spTree>
    <p:extLst>
      <p:ext uri="{BB962C8B-B14F-4D97-AF65-F5344CB8AC3E}">
        <p14:creationId xmlns:p14="http://schemas.microsoft.com/office/powerpoint/2010/main" val="966164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txBox="1">
            <a:spLocks noGrp="1"/>
          </p:cNvSpPr>
          <p:nvPr/>
        </p:nvSpPr>
        <p:spPr bwMode="auto">
          <a:xfrm>
            <a:off x="4648200" y="6245225"/>
            <a:ext cx="2895600" cy="476250"/>
          </a:xfrm>
          <a:prstGeom prst="rect">
            <a:avLst/>
          </a:prstGeom>
          <a:noFill/>
          <a:ln>
            <a:miter lim="800000"/>
            <a:headEnd/>
            <a:tailEnd/>
          </a:ln>
          <a:extLst/>
        </p:spPr>
        <p:txBody>
          <a:bodyPr/>
          <a:lstStyle/>
          <a:p>
            <a:pPr algn="ctr">
              <a:defRPr/>
            </a:pPr>
            <a:r>
              <a:rPr lang="hr-HR" b="1" dirty="0">
                <a:solidFill>
                  <a:srgbClr val="003399"/>
                </a:solidFill>
                <a:latin typeface="Tahoma" pitchFamily="34" charset="0"/>
              </a:rPr>
              <a:t>LOGI</a:t>
            </a:r>
            <a:r>
              <a:rPr lang="hr-HR" b="1" dirty="0">
                <a:solidFill>
                  <a:srgbClr val="FF3300"/>
                </a:solidFill>
                <a:latin typeface="Tahoma" pitchFamily="34" charset="0"/>
              </a:rPr>
              <a:t>KO</a:t>
            </a:r>
            <a:r>
              <a:rPr lang="hr-HR" sz="1200" dirty="0">
                <a:solidFill>
                  <a:srgbClr val="000000"/>
                </a:solidFill>
              </a:rPr>
              <a:t> </a:t>
            </a:r>
          </a:p>
          <a:p>
            <a:pPr algn="ctr">
              <a:defRPr/>
            </a:pPr>
            <a:r>
              <a:rPr lang="hr-HR" sz="1200" dirty="0">
                <a:solidFill>
                  <a:srgbClr val="000000"/>
                </a:solidFill>
              </a:rPr>
              <a:t>Savjetovanje i edukacija u logistici</a:t>
            </a:r>
          </a:p>
        </p:txBody>
      </p:sp>
      <p:pic>
        <p:nvPicPr>
          <p:cNvPr id="1955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314" y="-143292"/>
            <a:ext cx="4895974" cy="53004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Slide Number Placeholder 16"/>
          <p:cNvSpPr>
            <a:spLocks noGrp="1"/>
          </p:cNvSpPr>
          <p:nvPr>
            <p:ph type="sldNum" sz="quarter" idx="12"/>
          </p:nvPr>
        </p:nvSpPr>
        <p:spPr/>
        <p:txBody>
          <a:bodyPr/>
          <a:lstStyle/>
          <a:p>
            <a:pPr>
              <a:defRPr/>
            </a:pPr>
            <a:fld id="{FC77A72A-824A-4DC0-8B84-D663F9154116}" type="slidenum">
              <a:rPr lang="hr-HR" smtClean="0"/>
              <a:pPr>
                <a:defRPr/>
              </a:pPr>
              <a:t>13</a:t>
            </a:fld>
            <a:endParaRPr lang="hr-HR" dirty="0"/>
          </a:p>
        </p:txBody>
      </p:sp>
      <p:sp>
        <p:nvSpPr>
          <p:cNvPr id="1070086" name="AutoShape 6"/>
          <p:cNvSpPr>
            <a:spLocks noChangeArrowheads="1"/>
          </p:cNvSpPr>
          <p:nvPr/>
        </p:nvSpPr>
        <p:spPr bwMode="auto">
          <a:xfrm>
            <a:off x="8040216" y="402206"/>
            <a:ext cx="2627784" cy="4445000"/>
          </a:xfrm>
          <a:prstGeom prst="leftArrow">
            <a:avLst>
              <a:gd name="adj1" fmla="val 78491"/>
              <a:gd name="adj2" fmla="val 25023"/>
            </a:avLst>
          </a:prstGeom>
          <a:solidFill>
            <a:schemeClr val="accent2"/>
          </a:solidFill>
          <a:ln w="9525">
            <a:solidFill>
              <a:schemeClr val="tx1"/>
            </a:solidFill>
            <a:miter lim="800000"/>
            <a:headEnd/>
            <a:tailEnd/>
          </a:ln>
        </p:spPr>
        <p:txBody>
          <a:bodyPr wrap="none" anchor="ctr"/>
          <a:lstStyle/>
          <a:p>
            <a:pPr algn="ctr">
              <a:spcBef>
                <a:spcPct val="20000"/>
              </a:spcBef>
              <a:buClr>
                <a:srgbClr val="CC0000"/>
              </a:buClr>
              <a:buFont typeface="Wingdings" pitchFamily="2" charset="2"/>
              <a:buNone/>
            </a:pPr>
            <a:r>
              <a:rPr lang="hr-HR" sz="2400" dirty="0">
                <a:solidFill>
                  <a:srgbClr val="FFFFFF"/>
                </a:solidFill>
                <a:latin typeface="Verdana" pitchFamily="34" charset="0"/>
              </a:rPr>
              <a:t>Smanjiti </a:t>
            </a:r>
          </a:p>
          <a:p>
            <a:pPr algn="ctr">
              <a:spcBef>
                <a:spcPct val="20000"/>
              </a:spcBef>
              <a:buClr>
                <a:srgbClr val="CC0000"/>
              </a:buClr>
              <a:buFont typeface="Wingdings" pitchFamily="2" charset="2"/>
              <a:buNone/>
            </a:pPr>
            <a:r>
              <a:rPr lang="hr-HR" sz="2400" dirty="0">
                <a:solidFill>
                  <a:srgbClr val="FFFFFF"/>
                </a:solidFill>
                <a:latin typeface="Verdana" pitchFamily="34" charset="0"/>
              </a:rPr>
              <a:t>troškove </a:t>
            </a:r>
          </a:p>
        </p:txBody>
      </p:sp>
      <p:sp>
        <p:nvSpPr>
          <p:cNvPr id="1070084" name="AutoShape 4"/>
          <p:cNvSpPr>
            <a:spLocks noChangeArrowheads="1"/>
          </p:cNvSpPr>
          <p:nvPr/>
        </p:nvSpPr>
        <p:spPr bwMode="auto">
          <a:xfrm>
            <a:off x="1524001" y="402206"/>
            <a:ext cx="2873495" cy="4445000"/>
          </a:xfrm>
          <a:prstGeom prst="rightArrow">
            <a:avLst>
              <a:gd name="adj1" fmla="val 79083"/>
              <a:gd name="adj2" fmla="val 28972"/>
            </a:avLst>
          </a:prstGeom>
          <a:solidFill>
            <a:schemeClr val="accent2"/>
          </a:solidFill>
          <a:ln w="9525">
            <a:solidFill>
              <a:schemeClr val="tx1"/>
            </a:solidFill>
            <a:miter lim="800000"/>
            <a:headEnd/>
            <a:tailEnd/>
          </a:ln>
        </p:spPr>
        <p:txBody>
          <a:bodyPr wrap="none" anchor="ctr"/>
          <a:lstStyle/>
          <a:p>
            <a:pPr algn="ctr"/>
            <a:r>
              <a:rPr lang="hr-HR" sz="2000" dirty="0">
                <a:solidFill>
                  <a:srgbClr val="FFFFFF"/>
                </a:solidFill>
                <a:latin typeface="Verdana" pitchFamily="34" charset="0"/>
              </a:rPr>
              <a:t>Povećati </a:t>
            </a:r>
          </a:p>
          <a:p>
            <a:pPr algn="ctr"/>
            <a:r>
              <a:rPr lang="hr-HR" sz="2000" dirty="0">
                <a:solidFill>
                  <a:srgbClr val="FFFFFF"/>
                </a:solidFill>
                <a:latin typeface="Verdana" pitchFamily="34" charset="0"/>
              </a:rPr>
              <a:t>zadovoljstvo </a:t>
            </a:r>
          </a:p>
          <a:p>
            <a:pPr algn="ctr"/>
            <a:r>
              <a:rPr lang="hr-HR" sz="2000" dirty="0">
                <a:solidFill>
                  <a:srgbClr val="FFFFFF"/>
                </a:solidFill>
                <a:latin typeface="Verdana" pitchFamily="34" charset="0"/>
              </a:rPr>
              <a:t>korisnika/kupca </a:t>
            </a:r>
          </a:p>
          <a:p>
            <a:pPr algn="ctr"/>
            <a:r>
              <a:rPr lang="hr-HR" sz="2000" dirty="0">
                <a:solidFill>
                  <a:srgbClr val="FFFFFF"/>
                </a:solidFill>
                <a:latin typeface="Verdana" pitchFamily="34" charset="0"/>
              </a:rPr>
              <a:t>– Smanjiti </a:t>
            </a:r>
          </a:p>
          <a:p>
            <a:pPr algn="ctr"/>
            <a:r>
              <a:rPr lang="hr-HR" sz="2000" dirty="0">
                <a:solidFill>
                  <a:srgbClr val="FFFFFF"/>
                </a:solidFill>
                <a:latin typeface="Verdana" pitchFamily="34" charset="0"/>
              </a:rPr>
              <a:t>izgubljenu </a:t>
            </a:r>
          </a:p>
          <a:p>
            <a:pPr algn="ctr"/>
            <a:r>
              <a:rPr lang="hr-HR" sz="2000" dirty="0">
                <a:solidFill>
                  <a:srgbClr val="FFFFFF"/>
                </a:solidFill>
                <a:latin typeface="Verdana" pitchFamily="34" charset="0"/>
              </a:rPr>
              <a:t>prodaju</a:t>
            </a:r>
          </a:p>
        </p:txBody>
      </p:sp>
      <p:sp>
        <p:nvSpPr>
          <p:cNvPr id="1070088" name="Text Box 8"/>
          <p:cNvSpPr txBox="1">
            <a:spLocks noChangeArrowheads="1"/>
          </p:cNvSpPr>
          <p:nvPr/>
        </p:nvSpPr>
        <p:spPr bwMode="auto">
          <a:xfrm>
            <a:off x="6004620" y="1106835"/>
            <a:ext cx="379413" cy="3416320"/>
          </a:xfrm>
          <a:prstGeom prst="rect">
            <a:avLst/>
          </a:prstGeom>
          <a:solidFill>
            <a:schemeClr val="bg1">
              <a:lumMod val="65000"/>
            </a:schemeClr>
          </a:solidFill>
          <a:ln w="9525">
            <a:noFill/>
            <a:miter lim="800000"/>
            <a:headEnd/>
            <a:tailEnd/>
          </a:ln>
        </p:spPr>
        <p:txBody>
          <a:bodyPr>
            <a:spAutoFit/>
          </a:bodyPr>
          <a:lstStyle/>
          <a:p>
            <a:pPr algn="ctr"/>
            <a:r>
              <a:rPr lang="hr-HR" sz="2400" b="1" dirty="0">
                <a:solidFill>
                  <a:schemeClr val="bg1"/>
                </a:solidFill>
                <a:latin typeface="Verdana" pitchFamily="34" charset="0"/>
              </a:rPr>
              <a:t>L</a:t>
            </a:r>
          </a:p>
          <a:p>
            <a:pPr algn="ctr"/>
            <a:r>
              <a:rPr lang="hr-HR" sz="2400" b="1" dirty="0">
                <a:solidFill>
                  <a:schemeClr val="bg1"/>
                </a:solidFill>
                <a:latin typeface="Verdana" pitchFamily="34" charset="0"/>
              </a:rPr>
              <a:t>O</a:t>
            </a:r>
          </a:p>
          <a:p>
            <a:pPr algn="ctr"/>
            <a:r>
              <a:rPr lang="hr-HR" sz="2400" b="1" dirty="0">
                <a:solidFill>
                  <a:schemeClr val="bg1"/>
                </a:solidFill>
                <a:latin typeface="Verdana" pitchFamily="34" charset="0"/>
              </a:rPr>
              <a:t>G</a:t>
            </a:r>
          </a:p>
          <a:p>
            <a:pPr algn="ctr"/>
            <a:r>
              <a:rPr lang="hr-HR" sz="2400" b="1" dirty="0">
                <a:solidFill>
                  <a:schemeClr val="bg1"/>
                </a:solidFill>
                <a:latin typeface="Verdana" pitchFamily="34" charset="0"/>
              </a:rPr>
              <a:t>I</a:t>
            </a:r>
          </a:p>
          <a:p>
            <a:pPr algn="ctr"/>
            <a:r>
              <a:rPr lang="hr-HR" sz="2400" b="1" dirty="0">
                <a:solidFill>
                  <a:schemeClr val="bg1"/>
                </a:solidFill>
                <a:latin typeface="Verdana" pitchFamily="34" charset="0"/>
              </a:rPr>
              <a:t>S</a:t>
            </a:r>
          </a:p>
          <a:p>
            <a:pPr algn="ctr"/>
            <a:r>
              <a:rPr lang="hr-HR" sz="2400" b="1" dirty="0">
                <a:solidFill>
                  <a:schemeClr val="bg1"/>
                </a:solidFill>
                <a:latin typeface="Verdana" pitchFamily="34" charset="0"/>
              </a:rPr>
              <a:t>T</a:t>
            </a:r>
          </a:p>
          <a:p>
            <a:pPr algn="ctr"/>
            <a:r>
              <a:rPr lang="hr-HR" sz="2400" b="1" dirty="0">
                <a:solidFill>
                  <a:schemeClr val="bg1"/>
                </a:solidFill>
                <a:latin typeface="Verdana" pitchFamily="34" charset="0"/>
              </a:rPr>
              <a:t>I</a:t>
            </a:r>
          </a:p>
          <a:p>
            <a:pPr algn="ctr"/>
            <a:r>
              <a:rPr lang="hr-HR" sz="2400" b="1" dirty="0">
                <a:solidFill>
                  <a:schemeClr val="bg1"/>
                </a:solidFill>
                <a:latin typeface="Verdana" pitchFamily="34" charset="0"/>
              </a:rPr>
              <a:t>K</a:t>
            </a:r>
          </a:p>
          <a:p>
            <a:pPr algn="ctr"/>
            <a:r>
              <a:rPr lang="hr-HR" sz="2400" b="1" dirty="0">
                <a:solidFill>
                  <a:schemeClr val="bg1"/>
                </a:solidFill>
                <a:latin typeface="Verdana" pitchFamily="34" charset="0"/>
              </a:rPr>
              <a:t>A</a:t>
            </a:r>
          </a:p>
        </p:txBody>
      </p:sp>
      <p:pic>
        <p:nvPicPr>
          <p:cNvPr id="11" name="Picture 2" descr="http://www.dealerguy.com/images/dealerguy-talking-head-copy.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481" y="4627241"/>
            <a:ext cx="1861231" cy="225854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1"/>
          <p:cNvSpPr/>
          <p:nvPr/>
        </p:nvSpPr>
        <p:spPr>
          <a:xfrm>
            <a:off x="3503713" y="4761321"/>
            <a:ext cx="4248471" cy="1944216"/>
          </a:xfrm>
          <a:prstGeom prst="wedgeEllipseCallout">
            <a:avLst>
              <a:gd name="adj1" fmla="val -64761"/>
              <a:gd name="adj2" fmla="val 32909"/>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hr-HR" b="1" dirty="0">
                <a:solidFill>
                  <a:schemeClr val="tx1"/>
                </a:solidFill>
                <a:latin typeface="Verdana" pitchFamily="34" charset="0"/>
              </a:rPr>
              <a:t>Logistika se suočava </a:t>
            </a:r>
          </a:p>
          <a:p>
            <a:pPr algn="ctr" eaLnBrk="0" hangingPunct="0"/>
            <a:r>
              <a:rPr lang="hr-HR" b="1" dirty="0">
                <a:solidFill>
                  <a:schemeClr val="tx1"/>
                </a:solidFill>
                <a:latin typeface="Verdana" pitchFamily="34" charset="0"/>
              </a:rPr>
              <a:t>sa dva strateška cilja…</a:t>
            </a:r>
          </a:p>
        </p:txBody>
      </p:sp>
      <p:sp>
        <p:nvSpPr>
          <p:cNvPr id="13" name="Title 12"/>
          <p:cNvSpPr>
            <a:spLocks noGrp="1"/>
          </p:cNvSpPr>
          <p:nvPr>
            <p:ph type="title"/>
          </p:nvPr>
        </p:nvSpPr>
        <p:spPr/>
        <p:txBody>
          <a:bodyPr/>
          <a:lstStyle/>
          <a:p>
            <a:endParaRPr lang="hr-HR"/>
          </a:p>
        </p:txBody>
      </p:sp>
      <p:sp>
        <p:nvSpPr>
          <p:cNvPr id="2" name="TekstniOkvir 1">
            <a:extLst>
              <a:ext uri="{FF2B5EF4-FFF2-40B4-BE49-F238E27FC236}">
                <a16:creationId xmlns:a16="http://schemas.microsoft.com/office/drawing/2014/main" xmlns="" id="{067ED943-49D1-42FB-9B3E-D4A66B18379D}"/>
              </a:ext>
            </a:extLst>
          </p:cNvPr>
          <p:cNvSpPr txBox="1"/>
          <p:nvPr/>
        </p:nvSpPr>
        <p:spPr>
          <a:xfrm>
            <a:off x="4266938" y="2977869"/>
            <a:ext cx="674544"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hr-HR" b="1" dirty="0"/>
              <a:t>RAST</a:t>
            </a:r>
          </a:p>
        </p:txBody>
      </p:sp>
      <p:sp>
        <p:nvSpPr>
          <p:cNvPr id="14" name="TekstniOkvir 13">
            <a:extLst>
              <a:ext uri="{FF2B5EF4-FFF2-40B4-BE49-F238E27FC236}">
                <a16:creationId xmlns:a16="http://schemas.microsoft.com/office/drawing/2014/main" xmlns="" id="{7A03BE4E-B8D1-4B29-B303-40BFDBC52D87}"/>
              </a:ext>
            </a:extLst>
          </p:cNvPr>
          <p:cNvSpPr txBox="1"/>
          <p:nvPr/>
        </p:nvSpPr>
        <p:spPr>
          <a:xfrm>
            <a:off x="7301624" y="3158387"/>
            <a:ext cx="87171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hr-HR" b="1" dirty="0"/>
              <a:t>PROFIT</a:t>
            </a:r>
          </a:p>
        </p:txBody>
      </p:sp>
    </p:spTree>
    <p:extLst>
      <p:ext uri="{BB962C8B-B14F-4D97-AF65-F5344CB8AC3E}">
        <p14:creationId xmlns:p14="http://schemas.microsoft.com/office/powerpoint/2010/main" val="1120417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fade">
                                      <p:cBhvr>
                                        <p:cTn id="7" dur="1000"/>
                                        <p:tgtEl>
                                          <p:spTgt spid="195586"/>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070084"/>
                                        </p:tgtEl>
                                        <p:attrNameLst>
                                          <p:attrName>style.visibility</p:attrName>
                                        </p:attrNameLst>
                                      </p:cBhvr>
                                      <p:to>
                                        <p:strVal val="visible"/>
                                      </p:to>
                                    </p:set>
                                    <p:anim calcmode="lin" valueType="num">
                                      <p:cBhvr additive="base">
                                        <p:cTn id="11" dur="2000" fill="hold"/>
                                        <p:tgtEl>
                                          <p:spTgt spid="1070084"/>
                                        </p:tgtEl>
                                        <p:attrNameLst>
                                          <p:attrName>ppt_x</p:attrName>
                                        </p:attrNameLst>
                                      </p:cBhvr>
                                      <p:tavLst>
                                        <p:tav tm="0">
                                          <p:val>
                                            <p:strVal val="0-#ppt_w/2"/>
                                          </p:val>
                                        </p:tav>
                                        <p:tav tm="100000">
                                          <p:val>
                                            <p:strVal val="#ppt_x"/>
                                          </p:val>
                                        </p:tav>
                                      </p:tavLst>
                                    </p:anim>
                                    <p:anim calcmode="lin" valueType="num">
                                      <p:cBhvr additive="base">
                                        <p:cTn id="12" dur="2000" fill="hold"/>
                                        <p:tgtEl>
                                          <p:spTgt spid="107008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3000"/>
                            </p:stCondLst>
                            <p:childTnLst>
                              <p:par>
                                <p:cTn id="14" presetID="2" presetClass="entr" presetSubtype="2" fill="hold" grpId="0" nodeType="afterEffect">
                                  <p:stCondLst>
                                    <p:cond delay="0"/>
                                  </p:stCondLst>
                                  <p:childTnLst>
                                    <p:set>
                                      <p:cBhvr>
                                        <p:cTn id="15" dur="1" fill="hold">
                                          <p:stCondLst>
                                            <p:cond delay="0"/>
                                          </p:stCondLst>
                                        </p:cTn>
                                        <p:tgtEl>
                                          <p:spTgt spid="1070086"/>
                                        </p:tgtEl>
                                        <p:attrNameLst>
                                          <p:attrName>style.visibility</p:attrName>
                                        </p:attrNameLst>
                                      </p:cBhvr>
                                      <p:to>
                                        <p:strVal val="visible"/>
                                      </p:to>
                                    </p:set>
                                    <p:anim calcmode="lin" valueType="num">
                                      <p:cBhvr additive="base">
                                        <p:cTn id="16" dur="2000" fill="hold"/>
                                        <p:tgtEl>
                                          <p:spTgt spid="1070086"/>
                                        </p:tgtEl>
                                        <p:attrNameLst>
                                          <p:attrName>ppt_x</p:attrName>
                                        </p:attrNameLst>
                                      </p:cBhvr>
                                      <p:tavLst>
                                        <p:tav tm="0">
                                          <p:val>
                                            <p:strVal val="1+#ppt_w/2"/>
                                          </p:val>
                                        </p:tav>
                                        <p:tav tm="100000">
                                          <p:val>
                                            <p:strVal val="#ppt_x"/>
                                          </p:val>
                                        </p:tav>
                                      </p:tavLst>
                                    </p:anim>
                                    <p:anim calcmode="lin" valueType="num">
                                      <p:cBhvr additive="base">
                                        <p:cTn id="17" dur="2000" fill="hold"/>
                                        <p:tgtEl>
                                          <p:spTgt spid="1070086"/>
                                        </p:tgtEl>
                                        <p:attrNameLst>
                                          <p:attrName>ppt_y</p:attrName>
                                        </p:attrNameLst>
                                      </p:cBhvr>
                                      <p:tavLst>
                                        <p:tav tm="0">
                                          <p:val>
                                            <p:strVal val="#ppt_y"/>
                                          </p:val>
                                        </p:tav>
                                        <p:tav tm="100000">
                                          <p:val>
                                            <p:strVal val="#ppt_y"/>
                                          </p:val>
                                        </p:tav>
                                      </p:tavLst>
                                    </p:anim>
                                  </p:childTnLst>
                                </p:cTn>
                              </p:par>
                            </p:childTnLst>
                          </p:cTn>
                        </p:par>
                        <p:par>
                          <p:cTn id="18" fill="hold">
                            <p:stCondLst>
                              <p:cond delay="5500"/>
                            </p:stCondLst>
                            <p:childTnLst>
                              <p:par>
                                <p:cTn id="19" presetID="6"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par>
                          <p:cTn id="22" fill="hold">
                            <p:stCondLst>
                              <p:cond delay="7500"/>
                            </p:stCondLst>
                            <p:childTnLst>
                              <p:par>
                                <p:cTn id="23" presetID="6"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par>
                          <p:cTn id="26" fill="hold" nodeType="afterGroup">
                            <p:stCondLst>
                              <p:cond delay="9500"/>
                            </p:stCondLst>
                            <p:childTnLst>
                              <p:par>
                                <p:cTn id="27" presetID="12" presetClass="entr" presetSubtype="4" fill="hold" grpId="0" nodeType="afterEffect">
                                  <p:stCondLst>
                                    <p:cond delay="0"/>
                                  </p:stCondLst>
                                  <p:childTnLst>
                                    <p:set>
                                      <p:cBhvr>
                                        <p:cTn id="28" dur="1" fill="hold">
                                          <p:stCondLst>
                                            <p:cond delay="0"/>
                                          </p:stCondLst>
                                        </p:cTn>
                                        <p:tgtEl>
                                          <p:spTgt spid="1070088"/>
                                        </p:tgtEl>
                                        <p:attrNameLst>
                                          <p:attrName>style.visibility</p:attrName>
                                        </p:attrNameLst>
                                      </p:cBhvr>
                                      <p:to>
                                        <p:strVal val="visible"/>
                                      </p:to>
                                    </p:set>
                                    <p:animEffect transition="in" filter="slide(fromBottom)">
                                      <p:cBhvr>
                                        <p:cTn id="29" dur="500"/>
                                        <p:tgtEl>
                                          <p:spTgt spid="1070088"/>
                                        </p:tgtEl>
                                      </p:cBhvr>
                                    </p:animEffect>
                                  </p:childTnLst>
                                </p:cTn>
                              </p:par>
                            </p:childTnLst>
                          </p:cTn>
                        </p:par>
                        <p:par>
                          <p:cTn id="30" fill="hold">
                            <p:stCondLst>
                              <p:cond delay="10000"/>
                            </p:stCondLst>
                            <p:childTnLst>
                              <p:par>
                                <p:cTn id="31" presetID="8" presetClass="emph" presetSubtype="0" fill="hold" grpId="1" nodeType="afterEffect">
                                  <p:stCondLst>
                                    <p:cond delay="0"/>
                                  </p:stCondLst>
                                  <p:childTnLst>
                                    <p:animRot by="21600000">
                                      <p:cBhvr>
                                        <p:cTn id="32" dur="2000" fill="hold"/>
                                        <p:tgtEl>
                                          <p:spTgt spid="10700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6" grpId="0" animBg="1"/>
      <p:bldP spid="1070084" grpId="0" animBg="1"/>
      <p:bldP spid="1070088" grpId="0" animBg="1"/>
      <p:bldP spid="1070088" grpId="1" animBg="1"/>
      <p:bldP spid="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E12028E4-43E4-4DB1-A9DB-17B55DD6F458}" type="datetime1">
              <a:rPr lang="hr-HR">
                <a:solidFill>
                  <a:srgbClr val="000000">
                    <a:tint val="75000"/>
                  </a:srgbClr>
                </a:solidFill>
              </a:rPr>
              <a:pPr>
                <a:defRPr/>
              </a:pPr>
              <a:t>5.10.2017.</a:t>
            </a:fld>
            <a:endParaRPr lang="hr-HR">
              <a:solidFill>
                <a:srgbClr val="000000">
                  <a:tint val="75000"/>
                </a:srgbClr>
              </a:solidFill>
            </a:endParaRPr>
          </a:p>
        </p:txBody>
      </p:sp>
      <p:sp>
        <p:nvSpPr>
          <p:cNvPr id="8" name="Slide Number Placeholder 7"/>
          <p:cNvSpPr>
            <a:spLocks noGrp="1"/>
          </p:cNvSpPr>
          <p:nvPr>
            <p:ph type="sldNum" sz="quarter" idx="12"/>
          </p:nvPr>
        </p:nvSpPr>
        <p:spPr/>
        <p:txBody>
          <a:bodyPr/>
          <a:lstStyle/>
          <a:p>
            <a:pPr>
              <a:defRPr/>
            </a:pPr>
            <a:fld id="{AAB66833-DE19-4956-ADD7-78256838950C}" type="slidenum">
              <a:rPr lang="hr-HR">
                <a:solidFill>
                  <a:srgbClr val="000000">
                    <a:tint val="75000"/>
                  </a:srgbClr>
                </a:solidFill>
              </a:rPr>
              <a:pPr>
                <a:defRPr/>
              </a:pPr>
              <a:t>14</a:t>
            </a:fld>
            <a:endParaRPr lang="hr-HR">
              <a:solidFill>
                <a:srgbClr val="000000">
                  <a:tint val="75000"/>
                </a:srgbClr>
              </a:solidFill>
            </a:endParaRPr>
          </a:p>
        </p:txBody>
      </p:sp>
      <p:sp>
        <p:nvSpPr>
          <p:cNvPr id="28675" name="Rectangle 2"/>
          <p:cNvSpPr>
            <a:spLocks noGrp="1" noChangeArrowheads="1"/>
          </p:cNvSpPr>
          <p:nvPr>
            <p:ph type="title" idx="4294967295"/>
          </p:nvPr>
        </p:nvSpPr>
        <p:spPr/>
        <p:txBody>
          <a:bodyPr/>
          <a:lstStyle/>
          <a:p>
            <a:pPr eaLnBrk="1" hangingPunct="1"/>
            <a:r>
              <a:rPr lang="hr-HR" altLang="x-none"/>
              <a:t>Crni kontinent ekonomije</a:t>
            </a:r>
          </a:p>
        </p:txBody>
      </p:sp>
      <p:sp>
        <p:nvSpPr>
          <p:cNvPr id="28677" name="Rectangle 5"/>
          <p:cNvSpPr>
            <a:spLocks noChangeArrowheads="1"/>
          </p:cNvSpPr>
          <p:nvPr/>
        </p:nvSpPr>
        <p:spPr bwMode="auto">
          <a:xfrm>
            <a:off x="2343150" y="1412776"/>
            <a:ext cx="8001000" cy="25923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69900" indent="-469900" eaLnBrk="0" hangingPunct="0">
              <a:defRPr>
                <a:solidFill>
                  <a:schemeClr val="tx1"/>
                </a:solidFill>
                <a:latin typeface="Arial" pitchFamily="34" charset="0"/>
                <a:cs typeface="Arial" pitchFamily="34" charset="0"/>
              </a:defRPr>
            </a:lvl1pPr>
            <a:lvl2pPr marL="908050" indent="-4365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buClr>
                <a:srgbClr val="CC0000"/>
              </a:buClr>
            </a:pPr>
            <a:r>
              <a:rPr lang="hr-HR" altLang="x-none" sz="2600">
                <a:solidFill>
                  <a:srgbClr val="000000"/>
                </a:solidFill>
                <a:latin typeface="Verdana" pitchFamily="34" charset="0"/>
              </a:rPr>
              <a:t>“O logistici znamo malo više nego što je Napoleon znao o unutrašnjosti Afrike: Znamo da postoji, znamo da je velika i to je otprilike to.” </a:t>
            </a:r>
          </a:p>
          <a:p>
            <a:pPr algn="ctr" eaLnBrk="1" fontAlgn="base" hangingPunct="1">
              <a:spcBef>
                <a:spcPct val="20000"/>
              </a:spcBef>
              <a:spcAft>
                <a:spcPct val="0"/>
              </a:spcAft>
              <a:buClr>
                <a:srgbClr val="CC0000"/>
              </a:buClr>
            </a:pPr>
            <a:r>
              <a:rPr lang="hr-HR" altLang="x-none" sz="2000" b="1" i="1">
                <a:solidFill>
                  <a:srgbClr val="000000"/>
                </a:solidFill>
                <a:latin typeface="Verdana" pitchFamily="34" charset="0"/>
              </a:rPr>
              <a:t>Peter Drucker</a:t>
            </a:r>
            <a:r>
              <a:rPr lang="hr-HR" altLang="x-none" sz="2000">
                <a:solidFill>
                  <a:srgbClr val="000000"/>
                </a:solidFill>
                <a:latin typeface="Verdana" pitchFamily="34" charset="0"/>
              </a:rPr>
              <a:t> - The Economy’s Dark Continent (Fortune 1962)</a:t>
            </a:r>
          </a:p>
          <a:p>
            <a:pPr lvl="1" eaLnBrk="1" fontAlgn="base" hangingPunct="1">
              <a:spcBef>
                <a:spcPct val="20000"/>
              </a:spcBef>
              <a:spcAft>
                <a:spcPct val="0"/>
              </a:spcAft>
              <a:buClr>
                <a:srgbClr val="CC0000"/>
              </a:buClr>
              <a:buFontTx/>
              <a:buChar char="•"/>
            </a:pPr>
            <a:endParaRPr lang="hr-HR" altLang="x-none" sz="2000">
              <a:solidFill>
                <a:srgbClr val="000000"/>
              </a:solidFill>
              <a:latin typeface="Verdana" pitchFamily="34" charset="0"/>
            </a:endParaRPr>
          </a:p>
        </p:txBody>
      </p:sp>
      <p:pic>
        <p:nvPicPr>
          <p:cNvPr id="235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8289" y="3445471"/>
            <a:ext cx="1770063" cy="2436812"/>
          </a:xfrm>
          <a:prstGeom prst="rect">
            <a:avLst/>
          </a:prstGeom>
          <a:ln>
            <a:noFill/>
          </a:ln>
          <a:effectLst>
            <a:outerShdw blurRad="292100" dist="139700" dir="2700000" algn="tl" rotWithShape="0">
              <a:srgbClr val="333333">
                <a:alpha val="65000"/>
              </a:srgbClr>
            </a:outerShdw>
          </a:effectLst>
        </p:spPr>
      </p:pic>
      <p:pic>
        <p:nvPicPr>
          <p:cNvPr id="23554" name="Picture 2" descr="http://www.octavius.com/wp-content/uploads/2012/03/Peter-Druck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9576" y="3501033"/>
            <a:ext cx="219075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1782"/>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6" descr="stock photo : close up of a black box on white background"/>
          <p:cNvPicPr>
            <a:picLocks noChangeAspect="1" noChangeArrowheads="1"/>
          </p:cNvPicPr>
          <p:nvPr/>
        </p:nvPicPr>
        <p:blipFill>
          <a:blip r:embed="rId3"/>
          <a:srcRect/>
          <a:stretch>
            <a:fillRect/>
          </a:stretch>
        </p:blipFill>
        <p:spPr bwMode="auto">
          <a:xfrm>
            <a:off x="3324225" y="95250"/>
            <a:ext cx="7308850" cy="2901950"/>
          </a:xfrm>
          <a:prstGeom prst="rect">
            <a:avLst/>
          </a:prstGeom>
          <a:noFill/>
          <a:ln w="9525">
            <a:noFill/>
            <a:miter lim="800000"/>
            <a:headEnd/>
            <a:tailEnd/>
          </a:ln>
        </p:spPr>
      </p:pic>
      <p:sp>
        <p:nvSpPr>
          <p:cNvPr id="96258" name="Rectangle 3"/>
          <p:cNvSpPr>
            <a:spLocks noGrp="1" noChangeArrowheads="1"/>
          </p:cNvSpPr>
          <p:nvPr>
            <p:ph idx="4294967295"/>
          </p:nvPr>
        </p:nvSpPr>
        <p:spPr>
          <a:xfrm>
            <a:off x="1919288" y="2782888"/>
            <a:ext cx="6769100" cy="3979862"/>
          </a:xfrm>
        </p:spPr>
        <p:txBody>
          <a:bodyPr/>
          <a:lstStyle/>
          <a:p>
            <a:pPr eaLnBrk="1" hangingPunct="1"/>
            <a:r>
              <a:rPr lang="hr-HR" sz="2400" dirty="0"/>
              <a:t>Svaki sustav isporuka je kao crna kutija</a:t>
            </a:r>
          </a:p>
          <a:p>
            <a:pPr eaLnBrk="1" hangingPunct="1"/>
            <a:r>
              <a:rPr lang="hr-HR" sz="2400" dirty="0"/>
              <a:t>Roba je ubačena na jednom kraju kutije i na drugom kraju je isporuka završena. </a:t>
            </a:r>
          </a:p>
          <a:p>
            <a:pPr eaLnBrk="1" hangingPunct="1"/>
            <a:r>
              <a:rPr lang="hr-HR" sz="2400" dirty="0"/>
              <a:t>Što se dogodilo između nitko točno ne zna. </a:t>
            </a:r>
          </a:p>
          <a:p>
            <a:pPr eaLnBrk="1" hangingPunct="1"/>
            <a:r>
              <a:rPr lang="hr-HR" sz="2400" dirty="0"/>
              <a:t>Vrlo malo je lanaca opskrbe koji stvarno znaju što se događa u njihovim crnim kutijama </a:t>
            </a:r>
          </a:p>
        </p:txBody>
      </p:sp>
      <p:sp>
        <p:nvSpPr>
          <p:cNvPr id="96260" name="Rectangle 2"/>
          <p:cNvSpPr>
            <a:spLocks noGrp="1" noChangeArrowheads="1"/>
          </p:cNvSpPr>
          <p:nvPr>
            <p:ph type="title" idx="4294967295"/>
          </p:nvPr>
        </p:nvSpPr>
        <p:spPr>
          <a:xfrm>
            <a:off x="3503614" y="862807"/>
            <a:ext cx="2200275" cy="525463"/>
          </a:xfrm>
        </p:spPr>
        <p:txBody>
          <a:bodyPr anchor="t"/>
          <a:lstStyle/>
          <a:p>
            <a:pPr eaLnBrk="1" hangingPunct="1"/>
            <a:r>
              <a:rPr lang="hr-HR" dirty="0">
                <a:solidFill>
                  <a:srgbClr val="FFFF00"/>
                </a:solidFill>
              </a:rPr>
              <a:t>Logistika </a:t>
            </a:r>
          </a:p>
        </p:txBody>
      </p:sp>
      <p:sp>
        <p:nvSpPr>
          <p:cNvPr id="96261" name="Rectangle 2"/>
          <p:cNvSpPr txBox="1">
            <a:spLocks noChangeArrowheads="1"/>
          </p:cNvSpPr>
          <p:nvPr/>
        </p:nvSpPr>
        <p:spPr bwMode="auto">
          <a:xfrm rot="1442746">
            <a:off x="8420100" y="1336676"/>
            <a:ext cx="1912938" cy="523875"/>
          </a:xfrm>
          <a:prstGeom prst="rect">
            <a:avLst/>
          </a:prstGeom>
          <a:noFill/>
          <a:ln w="9525">
            <a:noFill/>
            <a:miter lim="800000"/>
            <a:headEnd/>
            <a:tailEnd/>
          </a:ln>
        </p:spPr>
        <p:txBody>
          <a:bodyPr/>
          <a:lstStyle/>
          <a:p>
            <a:pPr algn="ctr"/>
            <a:r>
              <a:rPr lang="hr-HR" sz="2800" b="1">
                <a:solidFill>
                  <a:srgbClr val="FFFF00"/>
                </a:solidFill>
              </a:rPr>
              <a:t>Logistika </a:t>
            </a:r>
          </a:p>
        </p:txBody>
      </p:sp>
      <p:pic>
        <p:nvPicPr>
          <p:cNvPr id="7" name="Picture 2" descr="http://www.dealerguy.com/images/dealerguy-talking-head-copy.gif">
            <a:extLst>
              <a:ext uri="{FF2B5EF4-FFF2-40B4-BE49-F238E27FC236}">
                <a16:creationId xmlns:a16="http://schemas.microsoft.com/office/drawing/2014/main" xmlns="" id="{6AC2A7D7-B9AC-4CF0-A520-AF0E92735F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206" y="4627241"/>
            <a:ext cx="1861231" cy="2258549"/>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11">
            <a:extLst>
              <a:ext uri="{FF2B5EF4-FFF2-40B4-BE49-F238E27FC236}">
                <a16:creationId xmlns:a16="http://schemas.microsoft.com/office/drawing/2014/main" xmlns="" id="{D23EB812-3C6E-4846-B844-455B428BBBD5}"/>
              </a:ext>
            </a:extLst>
          </p:cNvPr>
          <p:cNvSpPr/>
          <p:nvPr/>
        </p:nvSpPr>
        <p:spPr>
          <a:xfrm>
            <a:off x="2446438" y="5159373"/>
            <a:ext cx="4248471" cy="1546163"/>
          </a:xfrm>
          <a:prstGeom prst="wedgeEllipseCallout">
            <a:avLst>
              <a:gd name="adj1" fmla="val -64761"/>
              <a:gd name="adj2" fmla="val 32909"/>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hr-HR" b="1" dirty="0">
                <a:solidFill>
                  <a:schemeClr val="tx1"/>
                </a:solidFill>
                <a:latin typeface="Verdana" pitchFamily="34" charset="0"/>
              </a:rPr>
              <a:t>Logistika je crna kutija…</a:t>
            </a:r>
          </a:p>
        </p:txBody>
      </p:sp>
    </p:spTree>
    <p:extLst>
      <p:ext uri="{BB962C8B-B14F-4D97-AF65-F5344CB8AC3E}">
        <p14:creationId xmlns:p14="http://schemas.microsoft.com/office/powerpoint/2010/main" val="146568110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2711451" y="44451"/>
            <a:ext cx="7561263" cy="504825"/>
          </a:xfrm>
        </p:spPr>
        <p:txBody>
          <a:bodyPr anchor="t"/>
          <a:lstStyle/>
          <a:p>
            <a:pPr eaLnBrk="1" hangingPunct="1"/>
            <a:r>
              <a:rPr lang="hr-HR" dirty="0"/>
              <a:t>Ključni principi efikasne (vojne) logistike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00725442"/>
              </p:ext>
            </p:extLst>
          </p:nvPr>
        </p:nvGraphicFramePr>
        <p:xfrm>
          <a:off x="1524000" y="620689"/>
          <a:ext cx="9144000" cy="5793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392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2511048" y="87312"/>
            <a:ext cx="7380288" cy="620713"/>
          </a:xfrm>
          <a:prstGeom prst="rect">
            <a:avLst/>
          </a:prstGeom>
          <a:noFill/>
          <a:ln w="9525">
            <a:noFill/>
            <a:miter lim="800000"/>
            <a:headEnd/>
            <a:tailEnd/>
          </a:ln>
        </p:spPr>
        <p:txBody>
          <a:bodyPr/>
          <a:lstStyle/>
          <a:p>
            <a:pPr algn="ctr">
              <a:defRPr/>
            </a:pPr>
            <a:r>
              <a:rPr lang="hr-HR" b="1" kern="0" dirty="0">
                <a:latin typeface="+mj-lt"/>
                <a:ea typeface="+mj-ea"/>
                <a:cs typeface="+mj-cs"/>
              </a:rPr>
              <a:t>Usklađenost strategije tržišta i proizvoda</a:t>
            </a:r>
          </a:p>
        </p:txBody>
      </p:sp>
      <p:sp>
        <p:nvSpPr>
          <p:cNvPr id="2" name="Pravokutnik 1">
            <a:extLst>
              <a:ext uri="{FF2B5EF4-FFF2-40B4-BE49-F238E27FC236}">
                <a16:creationId xmlns:a16="http://schemas.microsoft.com/office/drawing/2014/main" xmlns="" id="{34FB4C6D-3CE9-4D36-8FE6-6F90E7621DCC}"/>
              </a:ext>
            </a:extLst>
          </p:cNvPr>
          <p:cNvSpPr/>
          <p:nvPr/>
        </p:nvSpPr>
        <p:spPr>
          <a:xfrm>
            <a:off x="721836" y="975940"/>
            <a:ext cx="7009566"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hr-HR" dirty="0">
                <a:latin typeface="Calibri" panose="020F0502020204030204" pitchFamily="34" charset="0"/>
              </a:rPr>
              <a:t>Odredite kombinaciju faktora u kojima operira vaša </a:t>
            </a:r>
            <a:r>
              <a:rPr lang="hr-HR">
                <a:latin typeface="Calibri" panose="020F0502020204030204" pitchFamily="34" charset="0"/>
              </a:rPr>
              <a:t>kompanija.</a:t>
            </a:r>
            <a:endParaRPr lang="hr-HR" dirty="0">
              <a:latin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1511548387"/>
              </p:ext>
            </p:extLst>
          </p:nvPr>
        </p:nvGraphicFramePr>
        <p:xfrm>
          <a:off x="344557" y="265044"/>
          <a:ext cx="10946297" cy="6387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9475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417" name="Group 12"/>
          <p:cNvGrpSpPr>
            <a:grpSpLocks/>
          </p:cNvGrpSpPr>
          <p:nvPr/>
        </p:nvGrpSpPr>
        <p:grpSpPr bwMode="auto">
          <a:xfrm>
            <a:off x="2922588" y="546101"/>
            <a:ext cx="5905500" cy="5287963"/>
            <a:chOff x="747" y="989"/>
            <a:chExt cx="3720" cy="3331"/>
          </a:xfrm>
        </p:grpSpPr>
        <p:pic>
          <p:nvPicPr>
            <p:cNvPr id="114692" name="Picture 4"/>
            <p:cNvPicPr>
              <a:picLocks noChangeAspect="1" noChangeArrowheads="1"/>
            </p:cNvPicPr>
            <p:nvPr/>
          </p:nvPicPr>
          <p:blipFill>
            <a:blip r:embed="rId3" cstate="print"/>
            <a:srcRect/>
            <a:stretch>
              <a:fillRect/>
            </a:stretch>
          </p:blipFill>
          <p:spPr bwMode="auto">
            <a:xfrm>
              <a:off x="748" y="989"/>
              <a:ext cx="3719" cy="33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16423" name="Text Box 5"/>
            <p:cNvSpPr txBox="1">
              <a:spLocks noChangeArrowheads="1"/>
            </p:cNvSpPr>
            <p:nvPr/>
          </p:nvSpPr>
          <p:spPr bwMode="auto">
            <a:xfrm>
              <a:off x="1655" y="1186"/>
              <a:ext cx="2631" cy="252"/>
            </a:xfrm>
            <a:prstGeom prst="rect">
              <a:avLst/>
            </a:prstGeom>
            <a:solidFill>
              <a:schemeClr val="bg1"/>
            </a:solidFill>
            <a:ln w="9525">
              <a:noFill/>
              <a:miter lim="800000"/>
              <a:headEnd/>
              <a:tailEnd/>
            </a:ln>
          </p:spPr>
          <p:txBody>
            <a:bodyPr>
              <a:spAutoFit/>
            </a:bodyPr>
            <a:lstStyle/>
            <a:p>
              <a:pPr algn="r"/>
              <a:r>
                <a:rPr lang="hr-HR" sz="2000" dirty="0">
                  <a:solidFill>
                    <a:schemeClr val="hlink"/>
                  </a:solidFill>
                </a:rPr>
                <a:t>KARAKTERISTIKE PROIZVODA</a:t>
              </a:r>
            </a:p>
          </p:txBody>
        </p:sp>
        <p:sp>
          <p:nvSpPr>
            <p:cNvPr id="316424" name="Text Box 7"/>
            <p:cNvSpPr txBox="1">
              <a:spLocks noChangeArrowheads="1"/>
            </p:cNvSpPr>
            <p:nvPr/>
          </p:nvSpPr>
          <p:spPr bwMode="auto">
            <a:xfrm>
              <a:off x="747" y="3260"/>
              <a:ext cx="818" cy="931"/>
            </a:xfrm>
            <a:prstGeom prst="rect">
              <a:avLst/>
            </a:prstGeom>
            <a:solidFill>
              <a:schemeClr val="bg1"/>
            </a:solidFill>
            <a:ln w="9525">
              <a:noFill/>
              <a:miter lim="800000"/>
              <a:headEnd/>
              <a:tailEnd/>
            </a:ln>
          </p:spPr>
          <p:txBody>
            <a:bodyPr>
              <a:spAutoFit/>
            </a:bodyPr>
            <a:lstStyle/>
            <a:p>
              <a:pPr algn="r"/>
              <a:r>
                <a:rPr lang="hr-HR" dirty="0">
                  <a:solidFill>
                    <a:schemeClr val="hlink"/>
                  </a:solidFill>
                </a:rPr>
                <a:t>STRUK-TURA </a:t>
              </a:r>
            </a:p>
            <a:p>
              <a:pPr algn="r"/>
              <a:r>
                <a:rPr lang="hr-HR" dirty="0">
                  <a:solidFill>
                    <a:schemeClr val="hlink"/>
                  </a:solidFill>
                </a:rPr>
                <a:t>LANCA </a:t>
              </a:r>
            </a:p>
            <a:p>
              <a:pPr algn="r"/>
              <a:r>
                <a:rPr lang="hr-HR" dirty="0">
                  <a:solidFill>
                    <a:schemeClr val="hlink"/>
                  </a:solidFill>
                </a:rPr>
                <a:t>OPSKRBE</a:t>
              </a:r>
            </a:p>
            <a:p>
              <a:pPr algn="r"/>
              <a:endParaRPr lang="hr-HR" dirty="0">
                <a:solidFill>
                  <a:schemeClr val="hlink"/>
                </a:solidFill>
              </a:endParaRPr>
            </a:p>
          </p:txBody>
        </p:sp>
        <p:sp>
          <p:nvSpPr>
            <p:cNvPr id="316425" name="Text Box 8"/>
            <p:cNvSpPr txBox="1">
              <a:spLocks noChangeArrowheads="1"/>
            </p:cNvSpPr>
            <p:nvPr/>
          </p:nvSpPr>
          <p:spPr bwMode="auto">
            <a:xfrm>
              <a:off x="1655" y="2478"/>
              <a:ext cx="826" cy="252"/>
            </a:xfrm>
            <a:prstGeom prst="rect">
              <a:avLst/>
            </a:prstGeom>
            <a:solidFill>
              <a:schemeClr val="bg1"/>
            </a:solidFill>
            <a:ln w="9525">
              <a:noFill/>
              <a:miter lim="800000"/>
              <a:headEnd/>
              <a:tailEnd/>
            </a:ln>
          </p:spPr>
          <p:txBody>
            <a:bodyPr>
              <a:spAutoFit/>
            </a:bodyPr>
            <a:lstStyle/>
            <a:p>
              <a:pPr algn="ctr"/>
              <a:r>
                <a:rPr lang="hr-HR" sz="2000" b="1" dirty="0">
                  <a:solidFill>
                    <a:schemeClr val="accent2"/>
                  </a:solidFill>
                </a:rPr>
                <a:t>Efikasan</a:t>
              </a:r>
            </a:p>
          </p:txBody>
        </p:sp>
        <p:sp>
          <p:nvSpPr>
            <p:cNvPr id="316426" name="Text Box 9"/>
            <p:cNvSpPr txBox="1">
              <a:spLocks noChangeArrowheads="1"/>
            </p:cNvSpPr>
            <p:nvPr/>
          </p:nvSpPr>
          <p:spPr bwMode="auto">
            <a:xfrm>
              <a:off x="1655" y="3278"/>
              <a:ext cx="962" cy="446"/>
            </a:xfrm>
            <a:prstGeom prst="rect">
              <a:avLst/>
            </a:prstGeom>
            <a:solidFill>
              <a:schemeClr val="bg1"/>
            </a:solidFill>
            <a:ln w="9525">
              <a:noFill/>
              <a:miter lim="800000"/>
              <a:headEnd/>
              <a:tailEnd/>
            </a:ln>
          </p:spPr>
          <p:txBody>
            <a:bodyPr>
              <a:spAutoFit/>
            </a:bodyPr>
            <a:lstStyle/>
            <a:p>
              <a:pPr algn="ctr"/>
              <a:r>
                <a:rPr lang="hr-HR" sz="2000" b="1">
                  <a:solidFill>
                    <a:schemeClr val="accent2"/>
                  </a:solidFill>
                </a:rPr>
                <a:t>Omogućuje brz odgovor</a:t>
              </a:r>
            </a:p>
          </p:txBody>
        </p:sp>
        <p:sp>
          <p:nvSpPr>
            <p:cNvPr id="316427" name="Text Box 10"/>
            <p:cNvSpPr txBox="1">
              <a:spLocks noChangeArrowheads="1"/>
            </p:cNvSpPr>
            <p:nvPr/>
          </p:nvSpPr>
          <p:spPr bwMode="auto">
            <a:xfrm>
              <a:off x="2481" y="1542"/>
              <a:ext cx="862" cy="553"/>
            </a:xfrm>
            <a:prstGeom prst="rect">
              <a:avLst/>
            </a:prstGeom>
            <a:solidFill>
              <a:srgbClr val="EAEAEA"/>
            </a:solidFill>
            <a:ln w="9525">
              <a:noFill/>
              <a:miter lim="800000"/>
              <a:headEnd/>
              <a:tailEnd/>
            </a:ln>
          </p:spPr>
          <p:txBody>
            <a:bodyPr>
              <a:spAutoFit/>
            </a:bodyPr>
            <a:lstStyle/>
            <a:p>
              <a:pPr algn="ctr"/>
              <a:r>
                <a:rPr lang="hr-HR" sz="1700" b="1" dirty="0">
                  <a:solidFill>
                    <a:schemeClr val="accent2"/>
                  </a:solidFill>
                </a:rPr>
                <a:t>Standardizirani proizvodi</a:t>
              </a:r>
            </a:p>
            <a:p>
              <a:pPr algn="ctr"/>
              <a:endParaRPr lang="hr-HR" sz="1700" b="1" dirty="0">
                <a:solidFill>
                  <a:schemeClr val="accent2"/>
                </a:solidFill>
              </a:endParaRPr>
            </a:p>
          </p:txBody>
        </p:sp>
        <p:sp>
          <p:nvSpPr>
            <p:cNvPr id="316428" name="Text Box 11"/>
            <p:cNvSpPr txBox="1">
              <a:spLocks noChangeArrowheads="1"/>
            </p:cNvSpPr>
            <p:nvPr/>
          </p:nvSpPr>
          <p:spPr bwMode="auto">
            <a:xfrm>
              <a:off x="3440" y="1525"/>
              <a:ext cx="862" cy="553"/>
            </a:xfrm>
            <a:prstGeom prst="rect">
              <a:avLst/>
            </a:prstGeom>
            <a:solidFill>
              <a:srgbClr val="EAEAEA"/>
            </a:solidFill>
            <a:ln w="9525">
              <a:noFill/>
              <a:miter lim="800000"/>
              <a:headEnd/>
              <a:tailEnd/>
            </a:ln>
          </p:spPr>
          <p:txBody>
            <a:bodyPr>
              <a:spAutoFit/>
            </a:bodyPr>
            <a:lstStyle/>
            <a:p>
              <a:pPr algn="ctr"/>
              <a:r>
                <a:rPr lang="hr-HR" sz="1700" b="1" dirty="0">
                  <a:solidFill>
                    <a:schemeClr val="accent2"/>
                  </a:solidFill>
                </a:rPr>
                <a:t>Prilagođeni proizvodi</a:t>
              </a:r>
            </a:p>
            <a:p>
              <a:pPr algn="ctr"/>
              <a:endParaRPr lang="hr-HR" sz="1700" b="1" dirty="0">
                <a:solidFill>
                  <a:schemeClr val="accent2"/>
                </a:solidFill>
              </a:endParaRPr>
            </a:p>
          </p:txBody>
        </p:sp>
      </p:grpSp>
      <p:sp>
        <p:nvSpPr>
          <p:cNvPr id="10" name="Rectangle 2"/>
          <p:cNvSpPr txBox="1">
            <a:spLocks noChangeArrowheads="1"/>
          </p:cNvSpPr>
          <p:nvPr/>
        </p:nvSpPr>
        <p:spPr bwMode="auto">
          <a:xfrm>
            <a:off x="2325687" y="-26988"/>
            <a:ext cx="7380288" cy="620713"/>
          </a:xfrm>
          <a:prstGeom prst="rect">
            <a:avLst/>
          </a:prstGeom>
          <a:noFill/>
          <a:ln w="9525">
            <a:noFill/>
            <a:miter lim="800000"/>
            <a:headEnd/>
            <a:tailEnd/>
          </a:ln>
        </p:spPr>
        <p:txBody>
          <a:bodyPr/>
          <a:lstStyle/>
          <a:p>
            <a:pPr algn="ctr">
              <a:defRPr/>
            </a:pPr>
            <a:r>
              <a:rPr lang="hr-HR" b="1" kern="0" dirty="0">
                <a:latin typeface="+mj-lt"/>
                <a:ea typeface="+mj-ea"/>
                <a:cs typeface="+mj-cs"/>
              </a:rPr>
              <a:t>Usklađenost strategije tržišta i proizvoda</a:t>
            </a:r>
          </a:p>
        </p:txBody>
      </p:sp>
      <p:pic>
        <p:nvPicPr>
          <p:cNvPr id="11" name="Picture 4"/>
          <p:cNvPicPr>
            <a:picLocks noChangeAspect="1" noChangeArrowheads="1"/>
          </p:cNvPicPr>
          <p:nvPr/>
        </p:nvPicPr>
        <p:blipFill>
          <a:blip r:embed="rId4" cstate="print"/>
          <a:srcRect/>
          <a:stretch>
            <a:fillRect/>
          </a:stretch>
        </p:blipFill>
        <p:spPr bwMode="auto">
          <a:xfrm>
            <a:off x="8467802" y="3961308"/>
            <a:ext cx="1599676" cy="2131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5"/>
          <p:cNvPicPr>
            <a:picLocks noChangeAspect="1" noChangeArrowheads="1"/>
          </p:cNvPicPr>
          <p:nvPr/>
        </p:nvPicPr>
        <p:blipFill>
          <a:blip r:embed="rId5" cstate="print"/>
          <a:srcRect/>
          <a:stretch>
            <a:fillRect/>
          </a:stretch>
        </p:blipFill>
        <p:spPr bwMode="auto">
          <a:xfrm>
            <a:off x="4149174" y="1015158"/>
            <a:ext cx="1476193" cy="1894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13" name="Content Placeholder 6"/>
          <p:cNvGraphicFramePr>
            <a:graphicFrameLocks/>
          </p:cNvGraphicFramePr>
          <p:nvPr>
            <p:extLst>
              <p:ext uri="{D42A27DB-BD31-4B8C-83A1-F6EECF244321}">
                <p14:modId xmlns:p14="http://schemas.microsoft.com/office/powerpoint/2010/main" val="3645831347"/>
              </p:ext>
            </p:extLst>
          </p:nvPr>
        </p:nvGraphicFramePr>
        <p:xfrm>
          <a:off x="1410022" y="5733256"/>
          <a:ext cx="4913040"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75280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from="(-#ppt_w/2)" to="(#ppt_x)" calcmode="lin" valueType="num">
                                      <p:cBhvr>
                                        <p:cTn id="14" dur="600" fill="hold">
                                          <p:stCondLst>
                                            <p:cond delay="0"/>
                                          </p:stCondLst>
                                        </p:cTn>
                                        <p:tgtEl>
                                          <p:spTgt spid="11"/>
                                        </p:tgtEl>
                                        <p:attrNameLst>
                                          <p:attrName>ppt_x</p:attrName>
                                        </p:attrNameLst>
                                      </p:cBhvr>
                                    </p:anim>
                                    <p:anim from="0" to="-1.0" calcmode="lin" valueType="num">
                                      <p:cBhvr>
                                        <p:cTn id="15" dur="200" decel="50000" autoRev="1" fill="hold">
                                          <p:stCondLst>
                                            <p:cond delay="600"/>
                                          </p:stCondLst>
                                        </p:cTn>
                                        <p:tgtEl>
                                          <p:spTgt spid="11"/>
                                        </p:tgtEl>
                                        <p:attrNameLst>
                                          <p:attrName>xshear</p:attrName>
                                        </p:attrNameLst>
                                      </p:cBhvr>
                                    </p:anim>
                                    <p:animScale>
                                      <p:cBhvr>
                                        <p:cTn id="16" dur="200" decel="100000" autoRev="1" fill="hold">
                                          <p:stCondLst>
                                            <p:cond delay="600"/>
                                          </p:stCondLst>
                                        </p:cTn>
                                        <p:tgtEl>
                                          <p:spTgt spid="11"/>
                                        </p:tgtEl>
                                      </p:cBhvr>
                                      <p:from x="100000" y="100000"/>
                                      <p:to x="80000" y="100000"/>
                                    </p:animScale>
                                    <p:anim by="(#ppt_h/3+#ppt_w*0.1)" calcmode="lin" valueType="num">
                                      <p:cBhvr additive="sum">
                                        <p:cTn id="17"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p:nvPr>
        </p:nvSpPr>
        <p:spPr>
          <a:xfrm>
            <a:off x="2711451" y="44451"/>
            <a:ext cx="7561263" cy="504825"/>
          </a:xfrm>
        </p:spPr>
        <p:txBody>
          <a:bodyPr anchor="t"/>
          <a:lstStyle/>
          <a:p>
            <a:pPr eaLnBrk="1" hangingPunct="1"/>
            <a:r>
              <a:rPr lang="hr-HR"/>
              <a:t>Push-me-pull-me</a:t>
            </a:r>
          </a:p>
        </p:txBody>
      </p:sp>
      <p:sp>
        <p:nvSpPr>
          <p:cNvPr id="318466" name="Content Placeholder 4"/>
          <p:cNvSpPr>
            <a:spLocks noGrp="1"/>
          </p:cNvSpPr>
          <p:nvPr>
            <p:ph idx="1"/>
          </p:nvPr>
        </p:nvSpPr>
        <p:spPr/>
        <p:txBody>
          <a:bodyPr/>
          <a:lstStyle/>
          <a:p>
            <a:endParaRPr lang="hr-HR"/>
          </a:p>
        </p:txBody>
      </p:sp>
      <p:pic>
        <p:nvPicPr>
          <p:cNvPr id="112645" name="Picture 4"/>
          <p:cNvPicPr>
            <a:picLocks noChangeAspect="1" noChangeArrowheads="1"/>
          </p:cNvPicPr>
          <p:nvPr/>
        </p:nvPicPr>
        <p:blipFill>
          <a:blip r:embed="rId3" cstate="print"/>
          <a:srcRect/>
          <a:stretch>
            <a:fillRect/>
          </a:stretch>
        </p:blipFill>
        <p:spPr bwMode="auto">
          <a:xfrm>
            <a:off x="3863975" y="863576"/>
            <a:ext cx="4679950" cy="43656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6583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55641" y="116633"/>
            <a:ext cx="5976937" cy="504825"/>
          </a:xfrm>
        </p:spPr>
        <p:txBody>
          <a:bodyPr/>
          <a:lstStyle/>
          <a:p>
            <a:r>
              <a:rPr lang="en-US" dirty="0" err="1"/>
              <a:t>Logistička</a:t>
            </a:r>
            <a:r>
              <a:rPr lang="en-US" dirty="0"/>
              <a:t> </a:t>
            </a:r>
            <a:r>
              <a:rPr lang="en-US" dirty="0" err="1"/>
              <a:t>strategija</a:t>
            </a:r>
            <a:r>
              <a:rPr lang="en-US" dirty="0"/>
              <a:t> </a:t>
            </a:r>
            <a:r>
              <a:rPr lang="en-US" dirty="0" err="1"/>
              <a:t>i</a:t>
            </a:r>
            <a:r>
              <a:rPr lang="en-US" dirty="0"/>
              <a:t> </a:t>
            </a:r>
            <a:r>
              <a:rPr lang="en-US" dirty="0" err="1"/>
              <a:t>distribucija</a:t>
            </a:r>
            <a:endParaRPr lang="hr-H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430799"/>
              </p:ext>
            </p:extLst>
          </p:nvPr>
        </p:nvGraphicFramePr>
        <p:xfrm>
          <a:off x="1524000" y="356416"/>
          <a:ext cx="9144000" cy="623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371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idx="4294967295"/>
          </p:nvPr>
        </p:nvSpPr>
        <p:spPr>
          <a:xfrm>
            <a:off x="1981200" y="-100013"/>
            <a:ext cx="8229600" cy="1143001"/>
          </a:xfrm>
        </p:spPr>
        <p:txBody>
          <a:bodyPr anchor="t"/>
          <a:lstStyle/>
          <a:p>
            <a:pPr eaLnBrk="1" hangingPunct="1"/>
            <a:r>
              <a:rPr lang="en-US"/>
              <a:t>Outsourcing</a:t>
            </a:r>
            <a:endParaRPr lang="hr-HR"/>
          </a:p>
        </p:txBody>
      </p:sp>
      <p:pic>
        <p:nvPicPr>
          <p:cNvPr id="115717" name="Picture 4"/>
          <p:cNvPicPr>
            <a:picLocks noChangeAspect="1" noChangeArrowheads="1"/>
          </p:cNvPicPr>
          <p:nvPr/>
        </p:nvPicPr>
        <p:blipFill>
          <a:blip r:embed="rId3"/>
          <a:srcRect/>
          <a:stretch>
            <a:fillRect/>
          </a:stretch>
        </p:blipFill>
        <p:spPr bwMode="auto">
          <a:xfrm>
            <a:off x="3216275" y="620713"/>
            <a:ext cx="7335838" cy="3795712"/>
          </a:xfrm>
          <a:prstGeom prst="rect">
            <a:avLst/>
          </a:prstGeom>
          <a:ln>
            <a:noFill/>
          </a:ln>
          <a:effectLst>
            <a:outerShdw blurRad="292100" dist="139700" dir="2700000" algn="tl" rotWithShape="0">
              <a:srgbClr val="333333">
                <a:alpha val="65000"/>
              </a:srgbClr>
            </a:outerShdw>
          </a:effectLst>
        </p:spPr>
      </p:pic>
      <p:sp>
        <p:nvSpPr>
          <p:cNvPr id="966660" name="Rectangle 5"/>
          <p:cNvSpPr>
            <a:spLocks noChangeArrowheads="1"/>
          </p:cNvSpPr>
          <p:nvPr/>
        </p:nvSpPr>
        <p:spPr bwMode="auto">
          <a:xfrm>
            <a:off x="5087939" y="1125538"/>
            <a:ext cx="2663825" cy="431800"/>
          </a:xfrm>
          <a:prstGeom prst="rect">
            <a:avLst/>
          </a:prstGeom>
          <a:solidFill>
            <a:srgbClr val="FFFFFF"/>
          </a:solidFill>
          <a:ln w="9525" algn="ctr">
            <a:noFill/>
            <a:miter lim="800000"/>
            <a:headEnd/>
            <a:tailEnd/>
          </a:ln>
        </p:spPr>
        <p:txBody>
          <a:bodyPr wrap="none" anchor="ctr"/>
          <a:lstStyle/>
          <a:p>
            <a:r>
              <a:rPr lang="hr-HR" sz="1300" b="1">
                <a:solidFill>
                  <a:schemeClr val="accent2"/>
                </a:solidFill>
              </a:rPr>
              <a:t>Hajde... Popni se i reci ovom </a:t>
            </a:r>
          </a:p>
          <a:p>
            <a:r>
              <a:rPr lang="hr-HR" sz="1300" b="1">
                <a:solidFill>
                  <a:schemeClr val="accent2"/>
                </a:solidFill>
              </a:rPr>
              <a:t>dragom čovjeku iz  Bangalore iz </a:t>
            </a:r>
          </a:p>
          <a:p>
            <a:r>
              <a:rPr lang="hr-HR" sz="1300" b="1">
                <a:solidFill>
                  <a:schemeClr val="accent2"/>
                </a:solidFill>
              </a:rPr>
              <a:t>Indije što želiš za Božić!</a:t>
            </a:r>
            <a:r>
              <a:rPr lang="hr-HR" sz="1300">
                <a:solidFill>
                  <a:schemeClr val="accent2"/>
                </a:solidFill>
              </a:rPr>
              <a:t> </a:t>
            </a:r>
          </a:p>
        </p:txBody>
      </p:sp>
      <p:sp>
        <p:nvSpPr>
          <p:cNvPr id="966661" name="Rectangle 6"/>
          <p:cNvSpPr>
            <a:spLocks noChangeArrowheads="1"/>
          </p:cNvSpPr>
          <p:nvPr/>
        </p:nvSpPr>
        <p:spPr bwMode="auto">
          <a:xfrm>
            <a:off x="8256589" y="1700214"/>
            <a:ext cx="1584325" cy="522287"/>
          </a:xfrm>
          <a:prstGeom prst="rect">
            <a:avLst/>
          </a:prstGeom>
          <a:solidFill>
            <a:srgbClr val="FFFFFF"/>
          </a:solidFill>
          <a:ln w="9525" algn="ctr">
            <a:noFill/>
            <a:miter lim="800000"/>
            <a:headEnd/>
            <a:tailEnd/>
          </a:ln>
        </p:spPr>
        <p:txBody>
          <a:bodyPr wrap="none" anchor="ctr"/>
          <a:lstStyle/>
          <a:p>
            <a:r>
              <a:rPr lang="hr-HR" sz="1200" b="1">
                <a:solidFill>
                  <a:schemeClr val="accent2"/>
                </a:solidFill>
              </a:rPr>
              <a:t>Ne mogu vjerovati...</a:t>
            </a:r>
          </a:p>
          <a:p>
            <a:r>
              <a:rPr lang="hr-HR" sz="1200" b="1">
                <a:solidFill>
                  <a:schemeClr val="accent2"/>
                </a:solidFill>
              </a:rPr>
              <a:t>outsorsali su </a:t>
            </a:r>
          </a:p>
          <a:p>
            <a:r>
              <a:rPr lang="hr-HR" sz="1200" b="1">
                <a:solidFill>
                  <a:schemeClr val="accent2"/>
                </a:solidFill>
              </a:rPr>
              <a:t>Sv. Nikolu! </a:t>
            </a:r>
          </a:p>
        </p:txBody>
      </p:sp>
      <p:sp>
        <p:nvSpPr>
          <p:cNvPr id="7" name="Rectangle 3"/>
          <p:cNvSpPr txBox="1">
            <a:spLocks noChangeArrowheads="1"/>
          </p:cNvSpPr>
          <p:nvPr/>
        </p:nvSpPr>
        <p:spPr bwMode="auto">
          <a:xfrm>
            <a:off x="1487488" y="4797425"/>
            <a:ext cx="6553201" cy="1701800"/>
          </a:xfrm>
          <a:prstGeom prst="rect">
            <a:avLst/>
          </a:prstGeom>
          <a:solidFill>
            <a:srgbClr val="FFC000">
              <a:alpha val="60000"/>
            </a:srgbClr>
          </a:solidFill>
          <a:ln w="9525">
            <a:noFill/>
            <a:miter lim="800000"/>
            <a:headEnd/>
            <a:tailEnd/>
          </a:ln>
        </p:spPr>
        <p:txBody>
          <a:bodyPr/>
          <a:lstStyle/>
          <a:p>
            <a:pPr marL="469900" indent="-469900">
              <a:spcBef>
                <a:spcPct val="20000"/>
              </a:spcBef>
              <a:buClr>
                <a:schemeClr val="accent2"/>
              </a:buClr>
              <a:buFontTx/>
              <a:buChar char="•"/>
            </a:pPr>
            <a:r>
              <a:rPr lang="en-US" sz="2000">
                <a:latin typeface="Calibri" pitchFamily="34" charset="0"/>
              </a:rPr>
              <a:t>Fo</a:t>
            </a:r>
            <a:r>
              <a:rPr lang="hr-HR" sz="2000">
                <a:latin typeface="Calibri" pitchFamily="34" charset="0"/>
              </a:rPr>
              <a:t>k</a:t>
            </a:r>
            <a:r>
              <a:rPr lang="en-US" sz="2000">
                <a:latin typeface="Calibri" pitchFamily="34" charset="0"/>
              </a:rPr>
              <a:t>us</a:t>
            </a:r>
            <a:r>
              <a:rPr lang="hr-HR" sz="2000">
                <a:latin typeface="Calibri" pitchFamily="34" charset="0"/>
              </a:rPr>
              <a:t>iranje na glavne sposobnosti (‘</a:t>
            </a:r>
            <a:r>
              <a:rPr lang="en-US" sz="2000">
                <a:latin typeface="Calibri" pitchFamily="34" charset="0"/>
              </a:rPr>
              <a:t>core competencies</a:t>
            </a:r>
            <a:r>
              <a:rPr lang="hr-HR" sz="2000">
                <a:latin typeface="Calibri" pitchFamily="34" charset="0"/>
              </a:rPr>
              <a:t>’)</a:t>
            </a:r>
          </a:p>
          <a:p>
            <a:pPr marL="469900" indent="-469900">
              <a:spcBef>
                <a:spcPct val="20000"/>
              </a:spcBef>
              <a:buClr>
                <a:schemeClr val="accent2"/>
              </a:buClr>
              <a:buFontTx/>
              <a:buChar char="•"/>
            </a:pPr>
            <a:r>
              <a:rPr lang="hr-HR" sz="2000">
                <a:latin typeface="Calibri" pitchFamily="34" charset="0"/>
              </a:rPr>
              <a:t>‘</a:t>
            </a:r>
            <a:r>
              <a:rPr lang="en-US" sz="2000" i="1">
                <a:latin typeface="Calibri" pitchFamily="34" charset="0"/>
              </a:rPr>
              <a:t>Best Practice</a:t>
            </a:r>
            <a:r>
              <a:rPr lang="hr-HR" sz="2000">
                <a:latin typeface="Calibri" pitchFamily="34" charset="0"/>
              </a:rPr>
              <a:t>’ i unaprijeđeni poslovni procesi</a:t>
            </a:r>
            <a:r>
              <a:rPr lang="en-US" sz="2000">
                <a:latin typeface="Calibri" pitchFamily="34" charset="0"/>
              </a:rPr>
              <a:t> </a:t>
            </a:r>
            <a:endParaRPr lang="hr-HR" sz="2000">
              <a:latin typeface="Calibri" pitchFamily="34" charset="0"/>
            </a:endParaRPr>
          </a:p>
          <a:p>
            <a:pPr marL="469900" indent="-469900">
              <a:spcBef>
                <a:spcPct val="20000"/>
              </a:spcBef>
              <a:buClr>
                <a:schemeClr val="accent2"/>
              </a:buClr>
              <a:buFontTx/>
              <a:buChar char="•"/>
            </a:pPr>
            <a:r>
              <a:rPr lang="hr-HR" sz="2000">
                <a:latin typeface="Calibri" pitchFamily="34" charset="0"/>
              </a:rPr>
              <a:t>Veća konkurentnost</a:t>
            </a:r>
            <a:r>
              <a:rPr lang="en-US" sz="2000">
                <a:latin typeface="Calibri" pitchFamily="34" charset="0"/>
              </a:rPr>
              <a:t> </a:t>
            </a:r>
            <a:endParaRPr lang="hr-HR" sz="2000">
              <a:latin typeface="Calibri" pitchFamily="34" charset="0"/>
            </a:endParaRPr>
          </a:p>
          <a:p>
            <a:pPr marL="469900" indent="-469900">
              <a:spcBef>
                <a:spcPct val="20000"/>
              </a:spcBef>
              <a:buClr>
                <a:schemeClr val="accent2"/>
              </a:buClr>
              <a:buFontTx/>
              <a:buChar char="•"/>
            </a:pPr>
            <a:r>
              <a:rPr lang="hr-HR" sz="2000">
                <a:latin typeface="Calibri" pitchFamily="34" charset="0"/>
              </a:rPr>
              <a:t>Smanjeni troškovi i napredne </a:t>
            </a:r>
            <a:r>
              <a:rPr lang="en-US" sz="2000">
                <a:latin typeface="Calibri" pitchFamily="34" charset="0"/>
              </a:rPr>
              <a:t>tehnologi</a:t>
            </a:r>
            <a:r>
              <a:rPr lang="hr-HR" sz="2000">
                <a:latin typeface="Calibri" pitchFamily="34" charset="0"/>
              </a:rPr>
              <a:t>j</a:t>
            </a:r>
            <a:r>
              <a:rPr lang="en-US" sz="2000">
                <a:latin typeface="Calibri" pitchFamily="34" charset="0"/>
              </a:rPr>
              <a:t>e </a:t>
            </a:r>
            <a:endParaRPr lang="hr-HR" sz="2000">
              <a:latin typeface="Calibri" pitchFamily="34" charset="0"/>
            </a:endParaRPr>
          </a:p>
        </p:txBody>
      </p:sp>
    </p:spTree>
    <p:extLst>
      <p:ext uri="{BB962C8B-B14F-4D97-AF65-F5344CB8AC3E}">
        <p14:creationId xmlns:p14="http://schemas.microsoft.com/office/powerpoint/2010/main" val="1236822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idx="4294967295"/>
          </p:nvPr>
        </p:nvSpPr>
        <p:spPr>
          <a:xfrm>
            <a:off x="1524000" y="53975"/>
            <a:ext cx="8229600" cy="1143000"/>
          </a:xfrm>
        </p:spPr>
        <p:txBody>
          <a:bodyPr/>
          <a:lstStyle/>
          <a:p>
            <a:pPr eaLnBrk="1" hangingPunct="1"/>
            <a:r>
              <a:rPr lang="hr-HR" dirty="0">
                <a:solidFill>
                  <a:srgbClr val="FF0000"/>
                </a:solidFill>
              </a:rPr>
              <a:t/>
            </a:r>
            <a:br>
              <a:rPr lang="hr-HR" dirty="0">
                <a:solidFill>
                  <a:srgbClr val="FF0000"/>
                </a:solidFill>
              </a:rPr>
            </a:br>
            <a:r>
              <a:rPr lang="hr-HR" dirty="0">
                <a:solidFill>
                  <a:srgbClr val="FF0000"/>
                </a:solidFill>
              </a:rPr>
              <a:t>Što je o</a:t>
            </a:r>
            <a:r>
              <a:rPr lang="en-US" dirty="0" err="1">
                <a:solidFill>
                  <a:srgbClr val="FF0000"/>
                </a:solidFill>
              </a:rPr>
              <a:t>utsourcing</a:t>
            </a:r>
            <a:r>
              <a:rPr lang="hr-HR" dirty="0">
                <a:solidFill>
                  <a:srgbClr val="FF0000"/>
                </a:solidFill>
              </a:rPr>
              <a:t>?</a:t>
            </a:r>
          </a:p>
        </p:txBody>
      </p:sp>
      <p:sp>
        <p:nvSpPr>
          <p:cNvPr id="328706" name="Rectangle 3"/>
          <p:cNvSpPr>
            <a:spLocks noGrp="1" noChangeArrowheads="1"/>
          </p:cNvSpPr>
          <p:nvPr>
            <p:ph type="body" idx="4294967295"/>
          </p:nvPr>
        </p:nvSpPr>
        <p:spPr>
          <a:xfrm>
            <a:off x="1847850" y="2276475"/>
            <a:ext cx="8229600" cy="3613150"/>
          </a:xfrm>
        </p:spPr>
        <p:txBody>
          <a:bodyPr/>
          <a:lstStyle/>
          <a:p>
            <a:pPr eaLnBrk="1" hangingPunct="1"/>
            <a:r>
              <a:rPr lang="en-US" sz="3100" dirty="0"/>
              <a:t>Outsourcing </a:t>
            </a:r>
            <a:r>
              <a:rPr lang="hr-HR" sz="3100" dirty="0"/>
              <a:t>se može definirati kao strateško korištenje vanjskog partnera u svrhu obavljanja jedne ili više aktivnosti nabavnog procesa</a:t>
            </a:r>
          </a:p>
          <a:p>
            <a:pPr eaLnBrk="1" hangingPunct="1"/>
            <a:r>
              <a:rPr lang="hr-HR" sz="3100" dirty="0"/>
              <a:t>To je strategija koja pretpostavlja odgovornost pružatelja usluge nabave za određene procese i dogovorene kategorije materijala</a:t>
            </a:r>
          </a:p>
        </p:txBody>
      </p:sp>
      <p:sp>
        <p:nvSpPr>
          <p:cNvPr id="5" name="Rounded Rectangular Callout 4"/>
          <p:cNvSpPr>
            <a:spLocks noChangeArrowheads="1"/>
          </p:cNvSpPr>
          <p:nvPr/>
        </p:nvSpPr>
        <p:spPr bwMode="auto">
          <a:xfrm>
            <a:off x="7951269" y="150499"/>
            <a:ext cx="2879725" cy="2016125"/>
          </a:xfrm>
          <a:prstGeom prst="wedgeRoundRectCallout">
            <a:avLst>
              <a:gd name="adj1" fmla="val -73153"/>
              <a:gd name="adj2" fmla="val -15986"/>
              <a:gd name="adj3" fmla="val 16667"/>
            </a:avLst>
          </a:prstGeom>
          <a:solidFill>
            <a:srgbClr val="92D050"/>
          </a:solidFill>
          <a:ln>
            <a:noFill/>
          </a:ln>
          <a:extLst/>
        </p:spPr>
        <p:txBody>
          <a:bodyPr anchor="b"/>
          <a:lstStyle/>
          <a:p>
            <a:pPr marL="469900" indent="-469900" algn="ctr">
              <a:spcBef>
                <a:spcPct val="20000"/>
              </a:spcBef>
              <a:buClr>
                <a:schemeClr val="accent2"/>
              </a:buClr>
              <a:defRPr/>
            </a:pPr>
            <a:r>
              <a:rPr lang="hr-HR" sz="3000" kern="0" dirty="0"/>
              <a:t>Ključne riječi</a:t>
            </a:r>
          </a:p>
          <a:p>
            <a:pPr marL="908050" lvl="1" indent="-436563">
              <a:spcBef>
                <a:spcPct val="20000"/>
              </a:spcBef>
              <a:buClr>
                <a:schemeClr val="accent2"/>
              </a:buClr>
              <a:buFontTx/>
              <a:buChar char="•"/>
              <a:defRPr/>
            </a:pPr>
            <a:r>
              <a:rPr lang="hr-HR" sz="2600" kern="0" dirty="0"/>
              <a:t>Strategija  </a:t>
            </a:r>
          </a:p>
          <a:p>
            <a:pPr marL="908050" lvl="1" indent="-436563">
              <a:spcBef>
                <a:spcPct val="20000"/>
              </a:spcBef>
              <a:buClr>
                <a:schemeClr val="accent2"/>
              </a:buClr>
              <a:buFontTx/>
              <a:buChar char="•"/>
              <a:defRPr/>
            </a:pPr>
            <a:r>
              <a:rPr lang="hr-HR" sz="2600" kern="0" dirty="0"/>
              <a:t>Vanjski partner</a:t>
            </a:r>
          </a:p>
        </p:txBody>
      </p:sp>
    </p:spTree>
    <p:extLst>
      <p:ext uri="{BB962C8B-B14F-4D97-AF65-F5344CB8AC3E}">
        <p14:creationId xmlns:p14="http://schemas.microsoft.com/office/powerpoint/2010/main" val="1091154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idx="4294967295"/>
          </p:nvPr>
        </p:nvSpPr>
        <p:spPr>
          <a:xfrm>
            <a:off x="1846263" y="44451"/>
            <a:ext cx="7192962" cy="504825"/>
          </a:xfrm>
        </p:spPr>
        <p:txBody>
          <a:bodyPr anchor="t"/>
          <a:lstStyle/>
          <a:p>
            <a:pPr eaLnBrk="1" hangingPunct="1"/>
            <a:r>
              <a:rPr lang="hr-HR"/>
              <a:t>Organizacija je serija međuovisnih poslovnih procesa</a:t>
            </a:r>
          </a:p>
        </p:txBody>
      </p:sp>
      <p:sp>
        <p:nvSpPr>
          <p:cNvPr id="334850" name="AutoShape 3"/>
          <p:cNvSpPr>
            <a:spLocks noChangeArrowheads="1"/>
          </p:cNvSpPr>
          <p:nvPr/>
        </p:nvSpPr>
        <p:spPr bwMode="auto">
          <a:xfrm>
            <a:off x="1343025" y="2447925"/>
            <a:ext cx="7200900" cy="3003550"/>
          </a:xfrm>
          <a:prstGeom prst="chevron">
            <a:avLst>
              <a:gd name="adj" fmla="val 28714"/>
            </a:avLst>
          </a:prstGeom>
          <a:solidFill>
            <a:srgbClr val="F4FE72"/>
          </a:solidFill>
          <a:ln w="9525" algn="ctr">
            <a:solidFill>
              <a:srgbClr val="FFFFCC"/>
            </a:solidFill>
            <a:miter lim="800000"/>
            <a:headEnd/>
            <a:tailEnd/>
          </a:ln>
        </p:spPr>
        <p:txBody>
          <a:bodyPr wrap="none" anchor="ctr"/>
          <a:lstStyle/>
          <a:p>
            <a:pPr algn="ctr"/>
            <a:endParaRPr lang="sr-Latn-CS">
              <a:solidFill>
                <a:schemeClr val="bg1"/>
              </a:solidFill>
            </a:endParaRPr>
          </a:p>
        </p:txBody>
      </p:sp>
      <p:sp>
        <p:nvSpPr>
          <p:cNvPr id="334851" name="AutoShape 4"/>
          <p:cNvSpPr>
            <a:spLocks noChangeArrowheads="1"/>
          </p:cNvSpPr>
          <p:nvPr/>
        </p:nvSpPr>
        <p:spPr bwMode="auto">
          <a:xfrm>
            <a:off x="2782888" y="4678364"/>
            <a:ext cx="4392612" cy="282575"/>
          </a:xfrm>
          <a:prstGeom prst="chevron">
            <a:avLst>
              <a:gd name="adj" fmla="val 165093"/>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Upravljanje financijama</a:t>
            </a:r>
          </a:p>
        </p:txBody>
      </p:sp>
      <p:sp>
        <p:nvSpPr>
          <p:cNvPr id="334852" name="AutoShape 5"/>
          <p:cNvSpPr>
            <a:spLocks noChangeArrowheads="1"/>
          </p:cNvSpPr>
          <p:nvPr/>
        </p:nvSpPr>
        <p:spPr bwMode="auto">
          <a:xfrm>
            <a:off x="2566988" y="4318001"/>
            <a:ext cx="4392612" cy="282575"/>
          </a:xfrm>
          <a:prstGeom prst="chevron">
            <a:avLst>
              <a:gd name="adj" fmla="val 165093"/>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Upravljanje tehnologijom</a:t>
            </a:r>
          </a:p>
        </p:txBody>
      </p:sp>
      <p:sp>
        <p:nvSpPr>
          <p:cNvPr id="334853" name="AutoShape 6"/>
          <p:cNvSpPr>
            <a:spLocks noChangeArrowheads="1"/>
          </p:cNvSpPr>
          <p:nvPr/>
        </p:nvSpPr>
        <p:spPr bwMode="auto">
          <a:xfrm rot="5400000">
            <a:off x="2357438" y="2452688"/>
            <a:ext cx="1643063" cy="649288"/>
          </a:xfrm>
          <a:prstGeom prst="chevron">
            <a:avLst>
              <a:gd name="adj" fmla="val 22388"/>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Upravljanje</a:t>
            </a:r>
          </a:p>
          <a:p>
            <a:pPr algn="ctr"/>
            <a:r>
              <a:rPr lang="hr-HR" sz="1600">
                <a:solidFill>
                  <a:schemeClr val="bg1"/>
                </a:solidFill>
              </a:rPr>
              <a:t> promjenama</a:t>
            </a:r>
          </a:p>
        </p:txBody>
      </p:sp>
      <p:sp>
        <p:nvSpPr>
          <p:cNvPr id="334854" name="AutoShape 7"/>
          <p:cNvSpPr>
            <a:spLocks noChangeArrowheads="1"/>
          </p:cNvSpPr>
          <p:nvPr/>
        </p:nvSpPr>
        <p:spPr bwMode="auto">
          <a:xfrm rot="5400000">
            <a:off x="1638301" y="2452689"/>
            <a:ext cx="1643063" cy="649287"/>
          </a:xfrm>
          <a:prstGeom prst="chevron">
            <a:avLst>
              <a:gd name="adj" fmla="val 22388"/>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Upravljanje</a:t>
            </a:r>
          </a:p>
          <a:p>
            <a:pPr algn="ctr"/>
            <a:r>
              <a:rPr lang="hr-HR" sz="1600">
                <a:solidFill>
                  <a:schemeClr val="bg1"/>
                </a:solidFill>
              </a:rPr>
              <a:t> inovacijom</a:t>
            </a:r>
          </a:p>
        </p:txBody>
      </p:sp>
      <p:sp>
        <p:nvSpPr>
          <p:cNvPr id="334855" name="AutoShape 8"/>
          <p:cNvSpPr>
            <a:spLocks noChangeArrowheads="1"/>
          </p:cNvSpPr>
          <p:nvPr/>
        </p:nvSpPr>
        <p:spPr bwMode="auto">
          <a:xfrm rot="5400000">
            <a:off x="3078163" y="2452688"/>
            <a:ext cx="1643063" cy="649288"/>
          </a:xfrm>
          <a:prstGeom prst="chevron">
            <a:avLst>
              <a:gd name="adj" fmla="val 22388"/>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Upravljanje</a:t>
            </a:r>
          </a:p>
          <a:p>
            <a:pPr algn="ctr"/>
            <a:r>
              <a:rPr lang="hr-HR" sz="1600">
                <a:solidFill>
                  <a:schemeClr val="bg1"/>
                </a:solidFill>
              </a:rPr>
              <a:t> učinkom</a:t>
            </a:r>
          </a:p>
        </p:txBody>
      </p:sp>
      <p:sp>
        <p:nvSpPr>
          <p:cNvPr id="334856" name="AutoShape 9"/>
          <p:cNvSpPr>
            <a:spLocks noChangeArrowheads="1"/>
          </p:cNvSpPr>
          <p:nvPr/>
        </p:nvSpPr>
        <p:spPr bwMode="auto">
          <a:xfrm rot="5400000">
            <a:off x="3798888" y="2452688"/>
            <a:ext cx="1643063" cy="649288"/>
          </a:xfrm>
          <a:prstGeom prst="chevron">
            <a:avLst>
              <a:gd name="adj" fmla="val 22388"/>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Strategija</a:t>
            </a:r>
          </a:p>
        </p:txBody>
      </p:sp>
      <p:sp>
        <p:nvSpPr>
          <p:cNvPr id="334857" name="AutoShape 10"/>
          <p:cNvSpPr>
            <a:spLocks noChangeArrowheads="1"/>
          </p:cNvSpPr>
          <p:nvPr/>
        </p:nvSpPr>
        <p:spPr bwMode="auto">
          <a:xfrm rot="5400000">
            <a:off x="4519613" y="2452688"/>
            <a:ext cx="1643063" cy="649288"/>
          </a:xfrm>
          <a:prstGeom prst="chevron">
            <a:avLst>
              <a:gd name="adj" fmla="val 22388"/>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Istraživanje</a:t>
            </a:r>
          </a:p>
        </p:txBody>
      </p:sp>
      <p:sp>
        <p:nvSpPr>
          <p:cNvPr id="334858" name="AutoShape 11"/>
          <p:cNvSpPr>
            <a:spLocks noChangeArrowheads="1"/>
          </p:cNvSpPr>
          <p:nvPr/>
        </p:nvSpPr>
        <p:spPr bwMode="auto">
          <a:xfrm rot="5400000">
            <a:off x="5238751" y="2452689"/>
            <a:ext cx="1643063" cy="649287"/>
          </a:xfrm>
          <a:prstGeom prst="chevron">
            <a:avLst>
              <a:gd name="adj" fmla="val 22388"/>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Određivanje</a:t>
            </a:r>
          </a:p>
          <a:p>
            <a:pPr algn="ctr"/>
            <a:r>
              <a:rPr lang="hr-HR" sz="1600">
                <a:solidFill>
                  <a:schemeClr val="bg1"/>
                </a:solidFill>
              </a:rPr>
              <a:t> smjera</a:t>
            </a:r>
          </a:p>
        </p:txBody>
      </p:sp>
      <p:sp>
        <p:nvSpPr>
          <p:cNvPr id="334859" name="AutoShape 12"/>
          <p:cNvSpPr>
            <a:spLocks noChangeArrowheads="1"/>
          </p:cNvSpPr>
          <p:nvPr/>
        </p:nvSpPr>
        <p:spPr bwMode="auto">
          <a:xfrm>
            <a:off x="2927351" y="5218114"/>
            <a:ext cx="1800225" cy="936625"/>
          </a:xfrm>
          <a:prstGeom prst="chevron">
            <a:avLst>
              <a:gd name="adj" fmla="val 15777"/>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Pronalaženje </a:t>
            </a:r>
          </a:p>
          <a:p>
            <a:pPr algn="ctr"/>
            <a:r>
              <a:rPr lang="hr-HR" sz="1600">
                <a:solidFill>
                  <a:schemeClr val="bg1"/>
                </a:solidFill>
              </a:rPr>
              <a:t>izvora</a:t>
            </a:r>
          </a:p>
        </p:txBody>
      </p:sp>
      <p:sp>
        <p:nvSpPr>
          <p:cNvPr id="334860" name="AutoShape 13"/>
          <p:cNvSpPr>
            <a:spLocks noChangeArrowheads="1"/>
          </p:cNvSpPr>
          <p:nvPr/>
        </p:nvSpPr>
        <p:spPr bwMode="auto">
          <a:xfrm>
            <a:off x="4548188" y="5218114"/>
            <a:ext cx="1441450" cy="936625"/>
          </a:xfrm>
          <a:prstGeom prst="chevron">
            <a:avLst>
              <a:gd name="adj" fmla="val 16345"/>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Odabir </a:t>
            </a:r>
          </a:p>
          <a:p>
            <a:pPr algn="ctr"/>
            <a:r>
              <a:rPr lang="hr-HR" sz="1600">
                <a:solidFill>
                  <a:schemeClr val="bg1"/>
                </a:solidFill>
              </a:rPr>
              <a:t>dobavljača</a:t>
            </a:r>
          </a:p>
        </p:txBody>
      </p:sp>
      <p:sp>
        <p:nvSpPr>
          <p:cNvPr id="137230" name="AutoShape 14"/>
          <p:cNvSpPr>
            <a:spLocks noChangeArrowheads="1"/>
          </p:cNvSpPr>
          <p:nvPr/>
        </p:nvSpPr>
        <p:spPr bwMode="auto">
          <a:xfrm>
            <a:off x="5805488" y="5218114"/>
            <a:ext cx="1441450" cy="936625"/>
          </a:xfrm>
          <a:prstGeom prst="chevron">
            <a:avLst>
              <a:gd name="adj" fmla="val 16345"/>
            </a:avLst>
          </a:prstGeom>
          <a:solidFill>
            <a:srgbClr val="FF0000"/>
          </a:solidFill>
          <a:ln w="9525" algn="ctr">
            <a:solidFill>
              <a:srgbClr val="FFFFCC"/>
            </a:solidFill>
            <a:miter lim="800000"/>
            <a:headEnd/>
            <a:tailEnd/>
          </a:ln>
        </p:spPr>
        <p:txBody>
          <a:bodyPr wrap="none" anchor="ctr"/>
          <a:lstStyle/>
          <a:p>
            <a:pPr algn="ctr"/>
            <a:r>
              <a:rPr lang="hr-HR" sz="1600">
                <a:solidFill>
                  <a:schemeClr val="bg1"/>
                </a:solidFill>
              </a:rPr>
              <a:t>Sklapanje </a:t>
            </a:r>
          </a:p>
          <a:p>
            <a:pPr algn="ctr"/>
            <a:r>
              <a:rPr lang="hr-HR" sz="1600">
                <a:solidFill>
                  <a:schemeClr val="bg1"/>
                </a:solidFill>
              </a:rPr>
              <a:t>ugovora</a:t>
            </a:r>
          </a:p>
        </p:txBody>
      </p:sp>
      <p:sp>
        <p:nvSpPr>
          <p:cNvPr id="334862" name="AutoShape 15"/>
          <p:cNvSpPr>
            <a:spLocks noChangeArrowheads="1"/>
          </p:cNvSpPr>
          <p:nvPr/>
        </p:nvSpPr>
        <p:spPr bwMode="auto">
          <a:xfrm>
            <a:off x="2351088" y="3959226"/>
            <a:ext cx="4392612" cy="282575"/>
          </a:xfrm>
          <a:prstGeom prst="chevron">
            <a:avLst>
              <a:gd name="adj" fmla="val 165093"/>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Kadrovska podrška</a:t>
            </a:r>
          </a:p>
        </p:txBody>
      </p:sp>
      <p:sp>
        <p:nvSpPr>
          <p:cNvPr id="334863" name="AutoShape 16"/>
          <p:cNvSpPr>
            <a:spLocks noChangeArrowheads="1"/>
          </p:cNvSpPr>
          <p:nvPr/>
        </p:nvSpPr>
        <p:spPr bwMode="auto">
          <a:xfrm>
            <a:off x="2135188" y="3598864"/>
            <a:ext cx="4392612" cy="282575"/>
          </a:xfrm>
          <a:prstGeom prst="chevron">
            <a:avLst>
              <a:gd name="adj" fmla="val 165093"/>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Razvoj proizvoda</a:t>
            </a:r>
          </a:p>
        </p:txBody>
      </p:sp>
      <p:sp>
        <p:nvSpPr>
          <p:cNvPr id="334864" name="AutoShape 17"/>
          <p:cNvSpPr>
            <a:spLocks noChangeArrowheads="1"/>
          </p:cNvSpPr>
          <p:nvPr/>
        </p:nvSpPr>
        <p:spPr bwMode="auto">
          <a:xfrm>
            <a:off x="6815139" y="3671889"/>
            <a:ext cx="2808287" cy="1455737"/>
          </a:xfrm>
          <a:prstGeom prst="irregularSeal1">
            <a:avLst/>
          </a:prstGeom>
          <a:solidFill>
            <a:srgbClr val="008000"/>
          </a:solidFill>
          <a:ln w="9525" algn="ctr">
            <a:solidFill>
              <a:srgbClr val="FFFFCC"/>
            </a:solidFill>
            <a:miter lim="800000"/>
            <a:headEnd/>
            <a:tailEnd/>
          </a:ln>
        </p:spPr>
        <p:txBody>
          <a:bodyPr wrap="none" anchor="ctr"/>
          <a:lstStyle/>
          <a:p>
            <a:pPr algn="ctr"/>
            <a:r>
              <a:rPr lang="hr-HR" sz="1600">
                <a:solidFill>
                  <a:schemeClr val="bg1"/>
                </a:solidFill>
              </a:rPr>
              <a:t>Komparat.</a:t>
            </a:r>
          </a:p>
          <a:p>
            <a:pPr algn="ctr"/>
            <a:r>
              <a:rPr lang="hr-HR" sz="1600">
                <a:solidFill>
                  <a:schemeClr val="bg1"/>
                </a:solidFill>
              </a:rPr>
              <a:t>prednosti</a:t>
            </a:r>
          </a:p>
        </p:txBody>
      </p:sp>
      <p:sp>
        <p:nvSpPr>
          <p:cNvPr id="334865" name="AutoShape 18"/>
          <p:cNvSpPr>
            <a:spLocks noChangeArrowheads="1"/>
          </p:cNvSpPr>
          <p:nvPr/>
        </p:nvSpPr>
        <p:spPr bwMode="auto">
          <a:xfrm>
            <a:off x="1630363" y="5216526"/>
            <a:ext cx="1441450" cy="936625"/>
          </a:xfrm>
          <a:prstGeom prst="chevron">
            <a:avLst>
              <a:gd name="adj" fmla="val 16345"/>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Analiza </a:t>
            </a:r>
          </a:p>
          <a:p>
            <a:pPr algn="ctr"/>
            <a:r>
              <a:rPr lang="hr-HR" sz="1600">
                <a:solidFill>
                  <a:schemeClr val="bg1"/>
                </a:solidFill>
              </a:rPr>
              <a:t>zahtjeva</a:t>
            </a:r>
          </a:p>
        </p:txBody>
      </p:sp>
      <p:sp>
        <p:nvSpPr>
          <p:cNvPr id="334866" name="AutoShape 19"/>
          <p:cNvSpPr>
            <a:spLocks noChangeArrowheads="1"/>
          </p:cNvSpPr>
          <p:nvPr/>
        </p:nvSpPr>
        <p:spPr bwMode="auto">
          <a:xfrm>
            <a:off x="6958013" y="5229226"/>
            <a:ext cx="1441450" cy="936625"/>
          </a:xfrm>
          <a:prstGeom prst="chevron">
            <a:avLst>
              <a:gd name="adj" fmla="val 16345"/>
            </a:avLst>
          </a:prstGeom>
          <a:solidFill>
            <a:srgbClr val="003399"/>
          </a:solidFill>
          <a:ln w="9525" algn="ctr">
            <a:solidFill>
              <a:srgbClr val="FFFFCC"/>
            </a:solidFill>
            <a:miter lim="800000"/>
            <a:headEnd/>
            <a:tailEnd/>
          </a:ln>
        </p:spPr>
        <p:txBody>
          <a:bodyPr wrap="none" anchor="ctr"/>
          <a:lstStyle/>
          <a:p>
            <a:pPr algn="ctr"/>
            <a:r>
              <a:rPr lang="hr-HR" sz="1600">
                <a:solidFill>
                  <a:schemeClr val="bg1"/>
                </a:solidFill>
              </a:rPr>
              <a:t>Dnevna </a:t>
            </a:r>
          </a:p>
          <a:p>
            <a:pPr algn="ctr"/>
            <a:r>
              <a:rPr lang="hr-HR" sz="1600">
                <a:solidFill>
                  <a:schemeClr val="bg1"/>
                </a:solidFill>
              </a:rPr>
              <a:t>nabava</a:t>
            </a:r>
          </a:p>
        </p:txBody>
      </p:sp>
      <p:sp>
        <p:nvSpPr>
          <p:cNvPr id="334868" name="Rectangle 3"/>
          <p:cNvSpPr>
            <a:spLocks noChangeArrowheads="1"/>
          </p:cNvSpPr>
          <p:nvPr/>
        </p:nvSpPr>
        <p:spPr bwMode="auto">
          <a:xfrm>
            <a:off x="6600826" y="620713"/>
            <a:ext cx="4067175" cy="2952750"/>
          </a:xfrm>
          <a:prstGeom prst="rect">
            <a:avLst/>
          </a:prstGeom>
          <a:solidFill>
            <a:schemeClr val="bg2">
              <a:alpha val="89000"/>
            </a:schemeClr>
          </a:solidFill>
          <a:ln w="9525">
            <a:noFill/>
            <a:miter lim="800000"/>
            <a:headEnd/>
            <a:tailEnd/>
          </a:ln>
        </p:spPr>
        <p:txBody>
          <a:bodyPr/>
          <a:lstStyle/>
          <a:p>
            <a:pPr marL="342900" indent="-342900">
              <a:spcBef>
                <a:spcPct val="20000"/>
              </a:spcBef>
              <a:buClr>
                <a:schemeClr val="bg1"/>
              </a:buClr>
              <a:buFont typeface="Wingdings" pitchFamily="2" charset="2"/>
              <a:buChar char="Ø"/>
            </a:pPr>
            <a:r>
              <a:rPr lang="hr-HR" sz="2200">
                <a:latin typeface="Calibri" pitchFamily="34" charset="0"/>
              </a:rPr>
              <a:t>Ono što stvarno outsorsiramo je cijeli ili dio procesa</a:t>
            </a:r>
          </a:p>
          <a:p>
            <a:pPr marL="342900" indent="-342900">
              <a:spcBef>
                <a:spcPct val="20000"/>
              </a:spcBef>
              <a:buClr>
                <a:schemeClr val="bg1"/>
              </a:buClr>
              <a:buFont typeface="Wingdings" pitchFamily="2" charset="2"/>
              <a:buChar char="Ø"/>
            </a:pPr>
            <a:r>
              <a:rPr lang="hr-HR" sz="2200">
                <a:latin typeface="Calibri" pitchFamily="34" charset="0"/>
              </a:rPr>
              <a:t>Izdvojeni proces moramo integrirati u ostale procese</a:t>
            </a:r>
          </a:p>
          <a:p>
            <a:pPr marL="342900" indent="-342900">
              <a:spcBef>
                <a:spcPct val="20000"/>
              </a:spcBef>
              <a:buClr>
                <a:schemeClr val="bg1"/>
              </a:buClr>
              <a:buFont typeface="Wingdings" pitchFamily="2" charset="2"/>
              <a:buChar char="Ø"/>
            </a:pPr>
            <a:r>
              <a:rPr lang="hr-HR" sz="2200">
                <a:latin typeface="Calibri" pitchFamily="34" charset="0"/>
              </a:rPr>
              <a:t>Suradnja je pravi pristup</a:t>
            </a:r>
          </a:p>
          <a:p>
            <a:pPr marL="342900" indent="-342900">
              <a:spcBef>
                <a:spcPct val="20000"/>
              </a:spcBef>
              <a:buClr>
                <a:schemeClr val="bg1"/>
              </a:buClr>
              <a:buFont typeface="Wingdings" pitchFamily="2" charset="2"/>
              <a:buChar char="Ø"/>
            </a:pPr>
            <a:r>
              <a:rPr lang="hr-HR" sz="2200">
                <a:latin typeface="Calibri" pitchFamily="34" charset="0"/>
              </a:rPr>
              <a:t>Donošenje odluke o outsourcingu je poslovni proces</a:t>
            </a:r>
          </a:p>
        </p:txBody>
      </p:sp>
    </p:spTree>
    <p:extLst>
      <p:ext uri="{BB962C8B-B14F-4D97-AF65-F5344CB8AC3E}">
        <p14:creationId xmlns:p14="http://schemas.microsoft.com/office/powerpoint/2010/main" val="1955650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7230"/>
                                        </p:tgtEl>
                                        <p:attrNameLst>
                                          <p:attrName>style.visibility</p:attrName>
                                        </p:attrNameLst>
                                      </p:cBhvr>
                                      <p:to>
                                        <p:strVal val="visible"/>
                                      </p:to>
                                    </p:set>
                                    <p:anim calcmode="lin" valueType="num">
                                      <p:cBhvr additive="base">
                                        <p:cTn id="7" dur="3000" fill="hold"/>
                                        <p:tgtEl>
                                          <p:spTgt spid="137230"/>
                                        </p:tgtEl>
                                        <p:attrNameLst>
                                          <p:attrName>ppt_x</p:attrName>
                                        </p:attrNameLst>
                                      </p:cBhvr>
                                      <p:tavLst>
                                        <p:tav tm="0">
                                          <p:val>
                                            <p:strVal val="#ppt_x"/>
                                          </p:val>
                                        </p:tav>
                                        <p:tav tm="100000">
                                          <p:val>
                                            <p:strVal val="#ppt_x"/>
                                          </p:val>
                                        </p:tav>
                                      </p:tavLst>
                                    </p:anim>
                                    <p:anim calcmode="lin" valueType="num">
                                      <p:cBhvr additive="base">
                                        <p:cTn id="8" dur="3000" fill="hold"/>
                                        <p:tgtEl>
                                          <p:spTgt spid="137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idx="4294967295"/>
          </p:nvPr>
        </p:nvSpPr>
        <p:spPr/>
        <p:txBody>
          <a:bodyPr/>
          <a:lstStyle/>
          <a:p>
            <a:endParaRPr lang="sr-Latn-CS"/>
          </a:p>
        </p:txBody>
      </p:sp>
      <p:pic>
        <p:nvPicPr>
          <p:cNvPr id="893955" name="Picture 4"/>
          <p:cNvPicPr>
            <a:picLocks noGrp="1" noChangeAspect="1" noChangeArrowheads="1"/>
          </p:cNvPicPr>
          <p:nvPr>
            <p:ph type="body" idx="4294967295"/>
          </p:nvPr>
        </p:nvPicPr>
        <p:blipFill>
          <a:blip r:embed="rId3"/>
          <a:srcRect l="4256" r="2701" b="4726"/>
          <a:stretch>
            <a:fillRect/>
          </a:stretch>
        </p:blipFill>
        <p:spPr>
          <a:xfrm>
            <a:off x="1840103" y="404814"/>
            <a:ext cx="8353425" cy="5443537"/>
          </a:xfrm>
        </p:spPr>
      </p:pic>
      <p:grpSp>
        <p:nvGrpSpPr>
          <p:cNvPr id="893956" name="Group 34"/>
          <p:cNvGrpSpPr>
            <a:grpSpLocks/>
          </p:cNvGrpSpPr>
          <p:nvPr/>
        </p:nvGrpSpPr>
        <p:grpSpPr bwMode="auto">
          <a:xfrm>
            <a:off x="4072128" y="923925"/>
            <a:ext cx="1584325" cy="1784350"/>
            <a:chOff x="2339" y="1375"/>
            <a:chExt cx="711" cy="878"/>
          </a:xfrm>
        </p:grpSpPr>
        <p:sp>
          <p:nvSpPr>
            <p:cNvPr id="893957" name="Rectangle 35"/>
            <p:cNvSpPr>
              <a:spLocks noChangeArrowheads="1"/>
            </p:cNvSpPr>
            <p:nvPr/>
          </p:nvSpPr>
          <p:spPr bwMode="auto">
            <a:xfrm>
              <a:off x="2439" y="1375"/>
              <a:ext cx="541" cy="294"/>
            </a:xfrm>
            <a:prstGeom prst="rect">
              <a:avLst/>
            </a:prstGeom>
            <a:noFill/>
            <a:ln w="9525">
              <a:noFill/>
              <a:miter lim="800000"/>
              <a:headEnd/>
              <a:tailEnd/>
            </a:ln>
          </p:spPr>
          <p:txBody>
            <a:bodyPr/>
            <a:lstStyle/>
            <a:p>
              <a:endParaRPr lang="sr-Latn-CS">
                <a:latin typeface="Verdana" pitchFamily="34" charset="0"/>
              </a:endParaRPr>
            </a:p>
          </p:txBody>
        </p:sp>
        <p:sp>
          <p:nvSpPr>
            <p:cNvPr id="7" name="Rectangle 36"/>
            <p:cNvSpPr>
              <a:spLocks noChangeArrowheads="1"/>
            </p:cNvSpPr>
            <p:nvPr/>
          </p:nvSpPr>
          <p:spPr bwMode="auto">
            <a:xfrm>
              <a:off x="2734" y="1398"/>
              <a:ext cx="0" cy="91"/>
            </a:xfrm>
            <a:prstGeom prst="rect">
              <a:avLst/>
            </a:prstGeom>
            <a:noFill/>
            <a:ln w="9525">
              <a:noFill/>
              <a:miter lim="800000"/>
              <a:headEnd/>
              <a:tailEnd/>
            </a:ln>
          </p:spPr>
          <p:txBody>
            <a:bodyPr wrap="none" lIns="0" tIns="0" rIns="0" bIns="0">
              <a:spAutoFit/>
            </a:bodyPr>
            <a:lstStyle/>
            <a:p>
              <a:pPr algn="ctr">
                <a:defRPr/>
              </a:pPr>
              <a:endParaRPr lang="en-US" sz="1200" dirty="0">
                <a:effectLst>
                  <a:outerShdw blurRad="38100" dist="38100" dir="2700000" algn="tl">
                    <a:srgbClr val="C0C0C0"/>
                  </a:outerShdw>
                </a:effectLst>
                <a:latin typeface="Verdana" pitchFamily="34" charset="0"/>
              </a:endParaRPr>
            </a:p>
          </p:txBody>
        </p:sp>
        <p:sp>
          <p:nvSpPr>
            <p:cNvPr id="893959" name="Rectangle 37"/>
            <p:cNvSpPr>
              <a:spLocks noChangeArrowheads="1"/>
            </p:cNvSpPr>
            <p:nvPr/>
          </p:nvSpPr>
          <p:spPr bwMode="auto">
            <a:xfrm>
              <a:off x="2725" y="1484"/>
              <a:ext cx="0" cy="242"/>
            </a:xfrm>
            <a:prstGeom prst="rect">
              <a:avLst/>
            </a:prstGeom>
            <a:noFill/>
            <a:ln w="9525">
              <a:noFill/>
              <a:miter lim="800000"/>
              <a:headEnd/>
              <a:tailEnd/>
            </a:ln>
          </p:spPr>
          <p:txBody>
            <a:bodyPr wrap="none" lIns="0" tIns="0" rIns="0" bIns="0">
              <a:spAutoFit/>
            </a:bodyPr>
            <a:lstStyle/>
            <a:p>
              <a:pPr algn="ctr"/>
              <a:endParaRPr lang="en-GB" sz="3200">
                <a:latin typeface="Tahoma" pitchFamily="34" charset="0"/>
              </a:endParaRPr>
            </a:p>
          </p:txBody>
        </p:sp>
        <p:sp>
          <p:nvSpPr>
            <p:cNvPr id="893960" name="Rectangle 38"/>
            <p:cNvSpPr>
              <a:spLocks noChangeArrowheads="1"/>
            </p:cNvSpPr>
            <p:nvPr/>
          </p:nvSpPr>
          <p:spPr bwMode="auto">
            <a:xfrm>
              <a:off x="2726" y="1569"/>
              <a:ext cx="0" cy="242"/>
            </a:xfrm>
            <a:prstGeom prst="rect">
              <a:avLst/>
            </a:prstGeom>
            <a:noFill/>
            <a:ln w="9525">
              <a:noFill/>
              <a:miter lim="800000"/>
              <a:headEnd/>
              <a:tailEnd/>
            </a:ln>
          </p:spPr>
          <p:txBody>
            <a:bodyPr wrap="none" lIns="0" tIns="0" rIns="0" bIns="0">
              <a:spAutoFit/>
            </a:bodyPr>
            <a:lstStyle/>
            <a:p>
              <a:pPr algn="ctr"/>
              <a:endParaRPr lang="en-GB" sz="3200">
                <a:latin typeface="Tahoma" pitchFamily="34" charset="0"/>
              </a:endParaRPr>
            </a:p>
          </p:txBody>
        </p:sp>
        <p:grpSp>
          <p:nvGrpSpPr>
            <p:cNvPr id="893961" name="Group 39"/>
            <p:cNvGrpSpPr>
              <a:grpSpLocks/>
            </p:cNvGrpSpPr>
            <p:nvPr/>
          </p:nvGrpSpPr>
          <p:grpSpPr bwMode="auto">
            <a:xfrm>
              <a:off x="2339" y="1845"/>
              <a:ext cx="539" cy="398"/>
              <a:chOff x="2339" y="1845"/>
              <a:chExt cx="539" cy="398"/>
            </a:xfrm>
          </p:grpSpPr>
          <p:grpSp>
            <p:nvGrpSpPr>
              <p:cNvPr id="893962" name="Group 40"/>
              <p:cNvGrpSpPr>
                <a:grpSpLocks/>
              </p:cNvGrpSpPr>
              <p:nvPr/>
            </p:nvGrpSpPr>
            <p:grpSpPr bwMode="auto">
              <a:xfrm>
                <a:off x="2339" y="1845"/>
                <a:ext cx="539" cy="398"/>
                <a:chOff x="2339" y="1845"/>
                <a:chExt cx="539" cy="398"/>
              </a:xfrm>
            </p:grpSpPr>
            <p:sp>
              <p:nvSpPr>
                <p:cNvPr id="893963" name="Freeform 41"/>
                <p:cNvSpPr>
                  <a:spLocks/>
                </p:cNvSpPr>
                <p:nvPr/>
              </p:nvSpPr>
              <p:spPr bwMode="auto">
                <a:xfrm>
                  <a:off x="2339" y="1845"/>
                  <a:ext cx="539" cy="398"/>
                </a:xfrm>
                <a:custGeom>
                  <a:avLst/>
                  <a:gdLst>
                    <a:gd name="T0" fmla="*/ 0 w 1078"/>
                    <a:gd name="T1" fmla="*/ 0 h 797"/>
                    <a:gd name="T2" fmla="*/ 1 w 1078"/>
                    <a:gd name="T3" fmla="*/ 0 h 797"/>
                    <a:gd name="T4" fmla="*/ 1 w 1078"/>
                    <a:gd name="T5" fmla="*/ 0 h 797"/>
                    <a:gd name="T6" fmla="*/ 1 w 1078"/>
                    <a:gd name="T7" fmla="*/ 0 h 797"/>
                    <a:gd name="T8" fmla="*/ 1 w 1078"/>
                    <a:gd name="T9" fmla="*/ 0 h 797"/>
                    <a:gd name="T10" fmla="*/ 1 w 1078"/>
                    <a:gd name="T11" fmla="*/ 0 h 797"/>
                    <a:gd name="T12" fmla="*/ 1 w 1078"/>
                    <a:gd name="T13" fmla="*/ 0 h 797"/>
                    <a:gd name="T14" fmla="*/ 1 w 1078"/>
                    <a:gd name="T15" fmla="*/ 0 h 797"/>
                    <a:gd name="T16" fmla="*/ 1 w 1078"/>
                    <a:gd name="T17" fmla="*/ 0 h 797"/>
                    <a:gd name="T18" fmla="*/ 1 w 1078"/>
                    <a:gd name="T19" fmla="*/ 0 h 797"/>
                    <a:gd name="T20" fmla="*/ 1 w 1078"/>
                    <a:gd name="T21" fmla="*/ 0 h 797"/>
                    <a:gd name="T22" fmla="*/ 1 w 1078"/>
                    <a:gd name="T23" fmla="*/ 0 h 797"/>
                    <a:gd name="T24" fmla="*/ 1 w 1078"/>
                    <a:gd name="T25" fmla="*/ 0 h 797"/>
                    <a:gd name="T26" fmla="*/ 1 w 1078"/>
                    <a:gd name="T27" fmla="*/ 0 h 797"/>
                    <a:gd name="T28" fmla="*/ 1 w 1078"/>
                    <a:gd name="T29" fmla="*/ 0 h 797"/>
                    <a:gd name="T30" fmla="*/ 1 w 1078"/>
                    <a:gd name="T31" fmla="*/ 0 h 797"/>
                    <a:gd name="T32" fmla="*/ 1 w 1078"/>
                    <a:gd name="T33" fmla="*/ 0 h 797"/>
                    <a:gd name="T34" fmla="*/ 1 w 1078"/>
                    <a:gd name="T35" fmla="*/ 0 h 797"/>
                    <a:gd name="T36" fmla="*/ 1 w 1078"/>
                    <a:gd name="T37" fmla="*/ 0 h 797"/>
                    <a:gd name="T38" fmla="*/ 1 w 1078"/>
                    <a:gd name="T39" fmla="*/ 0 h 797"/>
                    <a:gd name="T40" fmla="*/ 1 w 1078"/>
                    <a:gd name="T41" fmla="*/ 0 h 797"/>
                    <a:gd name="T42" fmla="*/ 1 w 1078"/>
                    <a:gd name="T43" fmla="*/ 0 h 797"/>
                    <a:gd name="T44" fmla="*/ 1 w 1078"/>
                    <a:gd name="T45" fmla="*/ 0 h 797"/>
                    <a:gd name="T46" fmla="*/ 1 w 1078"/>
                    <a:gd name="T47" fmla="*/ 0 h 797"/>
                    <a:gd name="T48" fmla="*/ 1 w 1078"/>
                    <a:gd name="T49" fmla="*/ 0 h 797"/>
                    <a:gd name="T50" fmla="*/ 1 w 1078"/>
                    <a:gd name="T51" fmla="*/ 0 h 797"/>
                    <a:gd name="T52" fmla="*/ 1 w 1078"/>
                    <a:gd name="T53" fmla="*/ 0 h 797"/>
                    <a:gd name="T54" fmla="*/ 1 w 1078"/>
                    <a:gd name="T55" fmla="*/ 0 h 797"/>
                    <a:gd name="T56" fmla="*/ 1 w 1078"/>
                    <a:gd name="T57" fmla="*/ 0 h 797"/>
                    <a:gd name="T58" fmla="*/ 1 w 1078"/>
                    <a:gd name="T59" fmla="*/ 0 h 797"/>
                    <a:gd name="T60" fmla="*/ 1 w 1078"/>
                    <a:gd name="T61" fmla="*/ 0 h 797"/>
                    <a:gd name="T62" fmla="*/ 1 w 1078"/>
                    <a:gd name="T63" fmla="*/ 0 h 797"/>
                    <a:gd name="T64" fmla="*/ 1 w 1078"/>
                    <a:gd name="T65" fmla="*/ 0 h 797"/>
                    <a:gd name="T66" fmla="*/ 1 w 1078"/>
                    <a:gd name="T67" fmla="*/ 0 h 797"/>
                    <a:gd name="T68" fmla="*/ 1 w 1078"/>
                    <a:gd name="T69" fmla="*/ 0 h 797"/>
                    <a:gd name="T70" fmla="*/ 1 w 1078"/>
                    <a:gd name="T71" fmla="*/ 0 h 797"/>
                    <a:gd name="T72" fmla="*/ 1 w 1078"/>
                    <a:gd name="T73" fmla="*/ 0 h 797"/>
                    <a:gd name="T74" fmla="*/ 1 w 1078"/>
                    <a:gd name="T75" fmla="*/ 0 h 797"/>
                    <a:gd name="T76" fmla="*/ 1 w 1078"/>
                    <a:gd name="T77" fmla="*/ 0 h 797"/>
                    <a:gd name="T78" fmla="*/ 1 w 1078"/>
                    <a:gd name="T79" fmla="*/ 0 h 797"/>
                    <a:gd name="T80" fmla="*/ 1 w 1078"/>
                    <a:gd name="T81" fmla="*/ 0 h 797"/>
                    <a:gd name="T82" fmla="*/ 1 w 1078"/>
                    <a:gd name="T83" fmla="*/ 0 h 797"/>
                    <a:gd name="T84" fmla="*/ 1 w 1078"/>
                    <a:gd name="T85" fmla="*/ 0 h 7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8"/>
                    <a:gd name="T130" fmla="*/ 0 h 797"/>
                    <a:gd name="T131" fmla="*/ 1078 w 1078"/>
                    <a:gd name="T132" fmla="*/ 797 h 7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8" h="797">
                      <a:moveTo>
                        <a:pt x="0" y="0"/>
                      </a:moveTo>
                      <a:lnTo>
                        <a:pt x="0" y="348"/>
                      </a:lnTo>
                      <a:lnTo>
                        <a:pt x="27" y="358"/>
                      </a:lnTo>
                      <a:lnTo>
                        <a:pt x="76" y="382"/>
                      </a:lnTo>
                      <a:lnTo>
                        <a:pt x="117" y="407"/>
                      </a:lnTo>
                      <a:lnTo>
                        <a:pt x="172" y="436"/>
                      </a:lnTo>
                      <a:lnTo>
                        <a:pt x="239" y="481"/>
                      </a:lnTo>
                      <a:lnTo>
                        <a:pt x="279" y="513"/>
                      </a:lnTo>
                      <a:lnTo>
                        <a:pt x="318" y="549"/>
                      </a:lnTo>
                      <a:lnTo>
                        <a:pt x="338" y="578"/>
                      </a:lnTo>
                      <a:lnTo>
                        <a:pt x="359" y="606"/>
                      </a:lnTo>
                      <a:lnTo>
                        <a:pt x="378" y="627"/>
                      </a:lnTo>
                      <a:lnTo>
                        <a:pt x="444" y="667"/>
                      </a:lnTo>
                      <a:lnTo>
                        <a:pt x="533" y="714"/>
                      </a:lnTo>
                      <a:lnTo>
                        <a:pt x="587" y="740"/>
                      </a:lnTo>
                      <a:lnTo>
                        <a:pt x="626" y="766"/>
                      </a:lnTo>
                      <a:lnTo>
                        <a:pt x="650" y="782"/>
                      </a:lnTo>
                      <a:lnTo>
                        <a:pt x="675" y="797"/>
                      </a:lnTo>
                      <a:lnTo>
                        <a:pt x="705" y="795"/>
                      </a:lnTo>
                      <a:lnTo>
                        <a:pt x="729" y="780"/>
                      </a:lnTo>
                      <a:lnTo>
                        <a:pt x="735" y="766"/>
                      </a:lnTo>
                      <a:lnTo>
                        <a:pt x="759" y="777"/>
                      </a:lnTo>
                      <a:lnTo>
                        <a:pt x="799" y="771"/>
                      </a:lnTo>
                      <a:lnTo>
                        <a:pt x="829" y="761"/>
                      </a:lnTo>
                      <a:lnTo>
                        <a:pt x="856" y="748"/>
                      </a:lnTo>
                      <a:lnTo>
                        <a:pt x="886" y="750"/>
                      </a:lnTo>
                      <a:lnTo>
                        <a:pt x="906" y="748"/>
                      </a:lnTo>
                      <a:lnTo>
                        <a:pt x="929" y="734"/>
                      </a:lnTo>
                      <a:lnTo>
                        <a:pt x="947" y="721"/>
                      </a:lnTo>
                      <a:lnTo>
                        <a:pt x="974" y="701"/>
                      </a:lnTo>
                      <a:lnTo>
                        <a:pt x="984" y="701"/>
                      </a:lnTo>
                      <a:lnTo>
                        <a:pt x="993" y="703"/>
                      </a:lnTo>
                      <a:lnTo>
                        <a:pt x="1002" y="701"/>
                      </a:lnTo>
                      <a:lnTo>
                        <a:pt x="1008" y="700"/>
                      </a:lnTo>
                      <a:lnTo>
                        <a:pt x="1015" y="696"/>
                      </a:lnTo>
                      <a:lnTo>
                        <a:pt x="1021" y="690"/>
                      </a:lnTo>
                      <a:lnTo>
                        <a:pt x="1026" y="683"/>
                      </a:lnTo>
                      <a:lnTo>
                        <a:pt x="1032" y="674"/>
                      </a:lnTo>
                      <a:lnTo>
                        <a:pt x="1048" y="667"/>
                      </a:lnTo>
                      <a:lnTo>
                        <a:pt x="1063" y="654"/>
                      </a:lnTo>
                      <a:lnTo>
                        <a:pt x="1074" y="641"/>
                      </a:lnTo>
                      <a:lnTo>
                        <a:pt x="1078" y="628"/>
                      </a:lnTo>
                      <a:lnTo>
                        <a:pt x="1078" y="612"/>
                      </a:lnTo>
                      <a:lnTo>
                        <a:pt x="1078" y="599"/>
                      </a:lnTo>
                      <a:lnTo>
                        <a:pt x="1074" y="581"/>
                      </a:lnTo>
                      <a:lnTo>
                        <a:pt x="1068" y="565"/>
                      </a:lnTo>
                      <a:lnTo>
                        <a:pt x="1029" y="486"/>
                      </a:lnTo>
                      <a:lnTo>
                        <a:pt x="944" y="384"/>
                      </a:lnTo>
                      <a:lnTo>
                        <a:pt x="817" y="303"/>
                      </a:lnTo>
                      <a:lnTo>
                        <a:pt x="799" y="292"/>
                      </a:lnTo>
                      <a:lnTo>
                        <a:pt x="783" y="280"/>
                      </a:lnTo>
                      <a:lnTo>
                        <a:pt x="769" y="280"/>
                      </a:lnTo>
                      <a:lnTo>
                        <a:pt x="747" y="285"/>
                      </a:lnTo>
                      <a:lnTo>
                        <a:pt x="732" y="289"/>
                      </a:lnTo>
                      <a:lnTo>
                        <a:pt x="720" y="285"/>
                      </a:lnTo>
                      <a:lnTo>
                        <a:pt x="691" y="282"/>
                      </a:lnTo>
                      <a:lnTo>
                        <a:pt x="668" y="274"/>
                      </a:lnTo>
                      <a:lnTo>
                        <a:pt x="650" y="272"/>
                      </a:lnTo>
                      <a:lnTo>
                        <a:pt x="629" y="277"/>
                      </a:lnTo>
                      <a:lnTo>
                        <a:pt x="602" y="290"/>
                      </a:lnTo>
                      <a:lnTo>
                        <a:pt x="573" y="303"/>
                      </a:lnTo>
                      <a:lnTo>
                        <a:pt x="553" y="313"/>
                      </a:lnTo>
                      <a:lnTo>
                        <a:pt x="521" y="314"/>
                      </a:lnTo>
                      <a:lnTo>
                        <a:pt x="487" y="314"/>
                      </a:lnTo>
                      <a:lnTo>
                        <a:pt x="450" y="313"/>
                      </a:lnTo>
                      <a:lnTo>
                        <a:pt x="435" y="311"/>
                      </a:lnTo>
                      <a:lnTo>
                        <a:pt x="420" y="301"/>
                      </a:lnTo>
                      <a:lnTo>
                        <a:pt x="406" y="292"/>
                      </a:lnTo>
                      <a:lnTo>
                        <a:pt x="393" y="280"/>
                      </a:lnTo>
                      <a:lnTo>
                        <a:pt x="378" y="269"/>
                      </a:lnTo>
                      <a:lnTo>
                        <a:pt x="360" y="259"/>
                      </a:lnTo>
                      <a:lnTo>
                        <a:pt x="347" y="255"/>
                      </a:lnTo>
                      <a:lnTo>
                        <a:pt x="323" y="248"/>
                      </a:lnTo>
                      <a:lnTo>
                        <a:pt x="302" y="238"/>
                      </a:lnTo>
                      <a:lnTo>
                        <a:pt x="282" y="227"/>
                      </a:lnTo>
                      <a:lnTo>
                        <a:pt x="261" y="212"/>
                      </a:lnTo>
                      <a:lnTo>
                        <a:pt x="241" y="201"/>
                      </a:lnTo>
                      <a:lnTo>
                        <a:pt x="221" y="187"/>
                      </a:lnTo>
                      <a:lnTo>
                        <a:pt x="200" y="169"/>
                      </a:lnTo>
                      <a:lnTo>
                        <a:pt x="179" y="151"/>
                      </a:lnTo>
                      <a:lnTo>
                        <a:pt x="158" y="125"/>
                      </a:lnTo>
                      <a:lnTo>
                        <a:pt x="132" y="89"/>
                      </a:lnTo>
                      <a:lnTo>
                        <a:pt x="109" y="65"/>
                      </a:lnTo>
                      <a:lnTo>
                        <a:pt x="91" y="43"/>
                      </a:lnTo>
                      <a:lnTo>
                        <a:pt x="75" y="20"/>
                      </a:lnTo>
                      <a:lnTo>
                        <a:pt x="55" y="0"/>
                      </a:lnTo>
                      <a:lnTo>
                        <a:pt x="0" y="0"/>
                      </a:lnTo>
                      <a:close/>
                    </a:path>
                  </a:pathLst>
                </a:custGeom>
                <a:solidFill>
                  <a:srgbClr val="FCD1C1">
                    <a:alpha val="34901"/>
                  </a:srgbClr>
                </a:solidFill>
                <a:ln w="9525">
                  <a:noFill/>
                  <a:round/>
                  <a:headEnd/>
                  <a:tailEnd/>
                </a:ln>
              </p:spPr>
              <p:txBody>
                <a:bodyPr/>
                <a:lstStyle/>
                <a:p>
                  <a:endParaRPr lang="hr-HR"/>
                </a:p>
              </p:txBody>
            </p:sp>
            <p:sp>
              <p:nvSpPr>
                <p:cNvPr id="893964" name="Freeform 42"/>
                <p:cNvSpPr>
                  <a:spLocks/>
                </p:cNvSpPr>
                <p:nvPr/>
              </p:nvSpPr>
              <p:spPr bwMode="auto">
                <a:xfrm>
                  <a:off x="2339" y="1845"/>
                  <a:ext cx="539" cy="398"/>
                </a:xfrm>
                <a:custGeom>
                  <a:avLst/>
                  <a:gdLst>
                    <a:gd name="T0" fmla="*/ 0 w 1078"/>
                    <a:gd name="T1" fmla="*/ 0 h 797"/>
                    <a:gd name="T2" fmla="*/ 1 w 1078"/>
                    <a:gd name="T3" fmla="*/ 0 h 797"/>
                    <a:gd name="T4" fmla="*/ 1 w 1078"/>
                    <a:gd name="T5" fmla="*/ 0 h 797"/>
                    <a:gd name="T6" fmla="*/ 1 w 1078"/>
                    <a:gd name="T7" fmla="*/ 0 h 797"/>
                    <a:gd name="T8" fmla="*/ 1 w 1078"/>
                    <a:gd name="T9" fmla="*/ 0 h 797"/>
                    <a:gd name="T10" fmla="*/ 1 w 1078"/>
                    <a:gd name="T11" fmla="*/ 0 h 797"/>
                    <a:gd name="T12" fmla="*/ 1 w 1078"/>
                    <a:gd name="T13" fmla="*/ 0 h 797"/>
                    <a:gd name="T14" fmla="*/ 1 w 1078"/>
                    <a:gd name="T15" fmla="*/ 0 h 797"/>
                    <a:gd name="T16" fmla="*/ 1 w 1078"/>
                    <a:gd name="T17" fmla="*/ 0 h 797"/>
                    <a:gd name="T18" fmla="*/ 1 w 1078"/>
                    <a:gd name="T19" fmla="*/ 0 h 797"/>
                    <a:gd name="T20" fmla="*/ 1 w 1078"/>
                    <a:gd name="T21" fmla="*/ 0 h 797"/>
                    <a:gd name="T22" fmla="*/ 1 w 1078"/>
                    <a:gd name="T23" fmla="*/ 0 h 797"/>
                    <a:gd name="T24" fmla="*/ 1 w 1078"/>
                    <a:gd name="T25" fmla="*/ 0 h 797"/>
                    <a:gd name="T26" fmla="*/ 1 w 1078"/>
                    <a:gd name="T27" fmla="*/ 0 h 797"/>
                    <a:gd name="T28" fmla="*/ 1 w 1078"/>
                    <a:gd name="T29" fmla="*/ 0 h 797"/>
                    <a:gd name="T30" fmla="*/ 1 w 1078"/>
                    <a:gd name="T31" fmla="*/ 0 h 797"/>
                    <a:gd name="T32" fmla="*/ 1 w 1078"/>
                    <a:gd name="T33" fmla="*/ 0 h 797"/>
                    <a:gd name="T34" fmla="*/ 1 w 1078"/>
                    <a:gd name="T35" fmla="*/ 0 h 797"/>
                    <a:gd name="T36" fmla="*/ 1 w 1078"/>
                    <a:gd name="T37" fmla="*/ 0 h 797"/>
                    <a:gd name="T38" fmla="*/ 1 w 1078"/>
                    <a:gd name="T39" fmla="*/ 0 h 797"/>
                    <a:gd name="T40" fmla="*/ 1 w 1078"/>
                    <a:gd name="T41" fmla="*/ 0 h 797"/>
                    <a:gd name="T42" fmla="*/ 1 w 1078"/>
                    <a:gd name="T43" fmla="*/ 0 h 797"/>
                    <a:gd name="T44" fmla="*/ 1 w 1078"/>
                    <a:gd name="T45" fmla="*/ 0 h 797"/>
                    <a:gd name="T46" fmla="*/ 1 w 1078"/>
                    <a:gd name="T47" fmla="*/ 0 h 797"/>
                    <a:gd name="T48" fmla="*/ 1 w 1078"/>
                    <a:gd name="T49" fmla="*/ 0 h 797"/>
                    <a:gd name="T50" fmla="*/ 1 w 1078"/>
                    <a:gd name="T51" fmla="*/ 0 h 797"/>
                    <a:gd name="T52" fmla="*/ 1 w 1078"/>
                    <a:gd name="T53" fmla="*/ 0 h 797"/>
                    <a:gd name="T54" fmla="*/ 1 w 1078"/>
                    <a:gd name="T55" fmla="*/ 0 h 797"/>
                    <a:gd name="T56" fmla="*/ 1 w 1078"/>
                    <a:gd name="T57" fmla="*/ 0 h 797"/>
                    <a:gd name="T58" fmla="*/ 1 w 1078"/>
                    <a:gd name="T59" fmla="*/ 0 h 797"/>
                    <a:gd name="T60" fmla="*/ 1 w 1078"/>
                    <a:gd name="T61" fmla="*/ 0 h 797"/>
                    <a:gd name="T62" fmla="*/ 1 w 1078"/>
                    <a:gd name="T63" fmla="*/ 0 h 797"/>
                    <a:gd name="T64" fmla="*/ 1 w 1078"/>
                    <a:gd name="T65" fmla="*/ 0 h 797"/>
                    <a:gd name="T66" fmla="*/ 1 w 1078"/>
                    <a:gd name="T67" fmla="*/ 0 h 797"/>
                    <a:gd name="T68" fmla="*/ 1 w 1078"/>
                    <a:gd name="T69" fmla="*/ 0 h 797"/>
                    <a:gd name="T70" fmla="*/ 1 w 1078"/>
                    <a:gd name="T71" fmla="*/ 0 h 797"/>
                    <a:gd name="T72" fmla="*/ 1 w 1078"/>
                    <a:gd name="T73" fmla="*/ 0 h 797"/>
                    <a:gd name="T74" fmla="*/ 1 w 1078"/>
                    <a:gd name="T75" fmla="*/ 0 h 797"/>
                    <a:gd name="T76" fmla="*/ 1 w 1078"/>
                    <a:gd name="T77" fmla="*/ 0 h 797"/>
                    <a:gd name="T78" fmla="*/ 1 w 1078"/>
                    <a:gd name="T79" fmla="*/ 0 h 797"/>
                    <a:gd name="T80" fmla="*/ 1 w 1078"/>
                    <a:gd name="T81" fmla="*/ 0 h 797"/>
                    <a:gd name="T82" fmla="*/ 1 w 1078"/>
                    <a:gd name="T83" fmla="*/ 0 h 797"/>
                    <a:gd name="T84" fmla="*/ 1 w 1078"/>
                    <a:gd name="T85" fmla="*/ 0 h 7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8"/>
                    <a:gd name="T130" fmla="*/ 0 h 797"/>
                    <a:gd name="T131" fmla="*/ 1078 w 1078"/>
                    <a:gd name="T132" fmla="*/ 797 h 7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8" h="797">
                      <a:moveTo>
                        <a:pt x="0" y="0"/>
                      </a:moveTo>
                      <a:lnTo>
                        <a:pt x="0" y="348"/>
                      </a:lnTo>
                      <a:lnTo>
                        <a:pt x="27" y="358"/>
                      </a:lnTo>
                      <a:lnTo>
                        <a:pt x="76" y="382"/>
                      </a:lnTo>
                      <a:lnTo>
                        <a:pt x="117" y="407"/>
                      </a:lnTo>
                      <a:lnTo>
                        <a:pt x="172" y="436"/>
                      </a:lnTo>
                      <a:lnTo>
                        <a:pt x="239" y="481"/>
                      </a:lnTo>
                      <a:lnTo>
                        <a:pt x="279" y="513"/>
                      </a:lnTo>
                      <a:lnTo>
                        <a:pt x="318" y="549"/>
                      </a:lnTo>
                      <a:lnTo>
                        <a:pt x="338" y="578"/>
                      </a:lnTo>
                      <a:lnTo>
                        <a:pt x="359" y="606"/>
                      </a:lnTo>
                      <a:lnTo>
                        <a:pt x="378" y="627"/>
                      </a:lnTo>
                      <a:lnTo>
                        <a:pt x="444" y="667"/>
                      </a:lnTo>
                      <a:lnTo>
                        <a:pt x="533" y="714"/>
                      </a:lnTo>
                      <a:lnTo>
                        <a:pt x="587" y="740"/>
                      </a:lnTo>
                      <a:lnTo>
                        <a:pt x="626" y="766"/>
                      </a:lnTo>
                      <a:lnTo>
                        <a:pt x="650" y="782"/>
                      </a:lnTo>
                      <a:lnTo>
                        <a:pt x="675" y="797"/>
                      </a:lnTo>
                      <a:lnTo>
                        <a:pt x="705" y="795"/>
                      </a:lnTo>
                      <a:lnTo>
                        <a:pt x="729" y="780"/>
                      </a:lnTo>
                      <a:lnTo>
                        <a:pt x="735" y="766"/>
                      </a:lnTo>
                      <a:lnTo>
                        <a:pt x="759" y="777"/>
                      </a:lnTo>
                      <a:lnTo>
                        <a:pt x="799" y="771"/>
                      </a:lnTo>
                      <a:lnTo>
                        <a:pt x="829" y="761"/>
                      </a:lnTo>
                      <a:lnTo>
                        <a:pt x="856" y="748"/>
                      </a:lnTo>
                      <a:lnTo>
                        <a:pt x="886" y="750"/>
                      </a:lnTo>
                      <a:lnTo>
                        <a:pt x="906" y="748"/>
                      </a:lnTo>
                      <a:lnTo>
                        <a:pt x="929" y="734"/>
                      </a:lnTo>
                      <a:lnTo>
                        <a:pt x="947" y="721"/>
                      </a:lnTo>
                      <a:lnTo>
                        <a:pt x="974" y="701"/>
                      </a:lnTo>
                      <a:lnTo>
                        <a:pt x="984" y="701"/>
                      </a:lnTo>
                      <a:lnTo>
                        <a:pt x="993" y="703"/>
                      </a:lnTo>
                      <a:lnTo>
                        <a:pt x="1002" y="701"/>
                      </a:lnTo>
                      <a:lnTo>
                        <a:pt x="1008" y="700"/>
                      </a:lnTo>
                      <a:lnTo>
                        <a:pt x="1015" y="696"/>
                      </a:lnTo>
                      <a:lnTo>
                        <a:pt x="1021" y="690"/>
                      </a:lnTo>
                      <a:lnTo>
                        <a:pt x="1026" y="683"/>
                      </a:lnTo>
                      <a:lnTo>
                        <a:pt x="1032" y="674"/>
                      </a:lnTo>
                      <a:lnTo>
                        <a:pt x="1048" y="667"/>
                      </a:lnTo>
                      <a:lnTo>
                        <a:pt x="1063" y="654"/>
                      </a:lnTo>
                      <a:lnTo>
                        <a:pt x="1074" y="641"/>
                      </a:lnTo>
                      <a:lnTo>
                        <a:pt x="1078" y="628"/>
                      </a:lnTo>
                      <a:lnTo>
                        <a:pt x="1078" y="612"/>
                      </a:lnTo>
                      <a:lnTo>
                        <a:pt x="1078" y="599"/>
                      </a:lnTo>
                      <a:lnTo>
                        <a:pt x="1074" y="581"/>
                      </a:lnTo>
                      <a:lnTo>
                        <a:pt x="1068" y="565"/>
                      </a:lnTo>
                      <a:lnTo>
                        <a:pt x="1029" y="486"/>
                      </a:lnTo>
                      <a:lnTo>
                        <a:pt x="944" y="384"/>
                      </a:lnTo>
                      <a:lnTo>
                        <a:pt x="817" y="303"/>
                      </a:lnTo>
                      <a:lnTo>
                        <a:pt x="799" y="292"/>
                      </a:lnTo>
                      <a:lnTo>
                        <a:pt x="783" y="280"/>
                      </a:lnTo>
                      <a:lnTo>
                        <a:pt x="769" y="280"/>
                      </a:lnTo>
                      <a:lnTo>
                        <a:pt x="747" y="285"/>
                      </a:lnTo>
                      <a:lnTo>
                        <a:pt x="732" y="289"/>
                      </a:lnTo>
                      <a:lnTo>
                        <a:pt x="720" y="285"/>
                      </a:lnTo>
                      <a:lnTo>
                        <a:pt x="691" y="282"/>
                      </a:lnTo>
                      <a:lnTo>
                        <a:pt x="668" y="274"/>
                      </a:lnTo>
                      <a:lnTo>
                        <a:pt x="650" y="272"/>
                      </a:lnTo>
                      <a:lnTo>
                        <a:pt x="629" y="277"/>
                      </a:lnTo>
                      <a:lnTo>
                        <a:pt x="602" y="290"/>
                      </a:lnTo>
                      <a:lnTo>
                        <a:pt x="573" y="303"/>
                      </a:lnTo>
                      <a:lnTo>
                        <a:pt x="553" y="313"/>
                      </a:lnTo>
                      <a:lnTo>
                        <a:pt x="521" y="314"/>
                      </a:lnTo>
                      <a:lnTo>
                        <a:pt x="487" y="314"/>
                      </a:lnTo>
                      <a:lnTo>
                        <a:pt x="450" y="313"/>
                      </a:lnTo>
                      <a:lnTo>
                        <a:pt x="435" y="311"/>
                      </a:lnTo>
                      <a:lnTo>
                        <a:pt x="420" y="301"/>
                      </a:lnTo>
                      <a:lnTo>
                        <a:pt x="406" y="292"/>
                      </a:lnTo>
                      <a:lnTo>
                        <a:pt x="393" y="280"/>
                      </a:lnTo>
                      <a:lnTo>
                        <a:pt x="378" y="269"/>
                      </a:lnTo>
                      <a:lnTo>
                        <a:pt x="360" y="259"/>
                      </a:lnTo>
                      <a:lnTo>
                        <a:pt x="347" y="255"/>
                      </a:lnTo>
                      <a:lnTo>
                        <a:pt x="323" y="248"/>
                      </a:lnTo>
                      <a:lnTo>
                        <a:pt x="302" y="238"/>
                      </a:lnTo>
                      <a:lnTo>
                        <a:pt x="282" y="227"/>
                      </a:lnTo>
                      <a:lnTo>
                        <a:pt x="261" y="212"/>
                      </a:lnTo>
                      <a:lnTo>
                        <a:pt x="241" y="201"/>
                      </a:lnTo>
                      <a:lnTo>
                        <a:pt x="221" y="187"/>
                      </a:lnTo>
                      <a:lnTo>
                        <a:pt x="200" y="169"/>
                      </a:lnTo>
                      <a:lnTo>
                        <a:pt x="179" y="151"/>
                      </a:lnTo>
                      <a:lnTo>
                        <a:pt x="158" y="125"/>
                      </a:lnTo>
                      <a:lnTo>
                        <a:pt x="132" y="89"/>
                      </a:lnTo>
                      <a:lnTo>
                        <a:pt x="109" y="65"/>
                      </a:lnTo>
                      <a:lnTo>
                        <a:pt x="91" y="43"/>
                      </a:lnTo>
                      <a:lnTo>
                        <a:pt x="75" y="20"/>
                      </a:lnTo>
                      <a:lnTo>
                        <a:pt x="55" y="0"/>
                      </a:lnTo>
                      <a:lnTo>
                        <a:pt x="0" y="0"/>
                      </a:lnTo>
                    </a:path>
                  </a:pathLst>
                </a:custGeom>
                <a:noFill/>
                <a:ln w="9525">
                  <a:solidFill>
                    <a:srgbClr val="000000"/>
                  </a:solidFill>
                  <a:round/>
                  <a:headEnd/>
                  <a:tailEnd/>
                </a:ln>
              </p:spPr>
              <p:txBody>
                <a:bodyPr/>
                <a:lstStyle/>
                <a:p>
                  <a:endParaRPr lang="hr-HR"/>
                </a:p>
              </p:txBody>
            </p:sp>
          </p:grpSp>
          <p:grpSp>
            <p:nvGrpSpPr>
              <p:cNvPr id="893965" name="Group 43"/>
              <p:cNvGrpSpPr>
                <a:grpSpLocks/>
              </p:cNvGrpSpPr>
              <p:nvPr/>
            </p:nvGrpSpPr>
            <p:grpSpPr bwMode="auto">
              <a:xfrm>
                <a:off x="2644" y="2144"/>
                <a:ext cx="186" cy="88"/>
                <a:chOff x="2644" y="2144"/>
                <a:chExt cx="186" cy="88"/>
              </a:xfrm>
            </p:grpSpPr>
            <p:grpSp>
              <p:nvGrpSpPr>
                <p:cNvPr id="893966" name="Group 44"/>
                <p:cNvGrpSpPr>
                  <a:grpSpLocks/>
                </p:cNvGrpSpPr>
                <p:nvPr/>
              </p:nvGrpSpPr>
              <p:grpSpPr bwMode="auto">
                <a:xfrm>
                  <a:off x="2644" y="2193"/>
                  <a:ext cx="75" cy="39"/>
                  <a:chOff x="2644" y="2193"/>
                  <a:chExt cx="75" cy="39"/>
                </a:xfrm>
              </p:grpSpPr>
              <p:sp>
                <p:nvSpPr>
                  <p:cNvPr id="893967" name="Freeform 45"/>
                  <p:cNvSpPr>
                    <a:spLocks/>
                  </p:cNvSpPr>
                  <p:nvPr/>
                </p:nvSpPr>
                <p:spPr bwMode="auto">
                  <a:xfrm>
                    <a:off x="2644" y="2193"/>
                    <a:ext cx="75" cy="39"/>
                  </a:xfrm>
                  <a:custGeom>
                    <a:avLst/>
                    <a:gdLst>
                      <a:gd name="T0" fmla="*/ 0 w 149"/>
                      <a:gd name="T1" fmla="*/ 0 h 76"/>
                      <a:gd name="T2" fmla="*/ 1 w 149"/>
                      <a:gd name="T3" fmla="*/ 1 h 76"/>
                      <a:gd name="T4" fmla="*/ 1 w 149"/>
                      <a:gd name="T5" fmla="*/ 1 h 76"/>
                      <a:gd name="T6" fmla="*/ 1 w 149"/>
                      <a:gd name="T7" fmla="*/ 1 h 76"/>
                      <a:gd name="T8" fmla="*/ 1 w 149"/>
                      <a:gd name="T9" fmla="*/ 1 h 76"/>
                      <a:gd name="T10" fmla="*/ 1 w 149"/>
                      <a:gd name="T11" fmla="*/ 1 h 76"/>
                      <a:gd name="T12" fmla="*/ 1 w 149"/>
                      <a:gd name="T13" fmla="*/ 1 h 76"/>
                      <a:gd name="T14" fmla="*/ 1 w 149"/>
                      <a:gd name="T15" fmla="*/ 1 h 76"/>
                      <a:gd name="T16" fmla="*/ 1 w 149"/>
                      <a:gd name="T17" fmla="*/ 1 h 76"/>
                      <a:gd name="T18" fmla="*/ 1 w 149"/>
                      <a:gd name="T19" fmla="*/ 1 h 76"/>
                      <a:gd name="T20" fmla="*/ 0 w 149"/>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76"/>
                      <a:gd name="T35" fmla="*/ 149 w 149"/>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76">
                        <a:moveTo>
                          <a:pt x="0" y="0"/>
                        </a:moveTo>
                        <a:lnTo>
                          <a:pt x="31" y="11"/>
                        </a:lnTo>
                        <a:lnTo>
                          <a:pt x="58" y="23"/>
                        </a:lnTo>
                        <a:lnTo>
                          <a:pt x="80" y="34"/>
                        </a:lnTo>
                        <a:lnTo>
                          <a:pt x="95" y="44"/>
                        </a:lnTo>
                        <a:lnTo>
                          <a:pt x="109" y="55"/>
                        </a:lnTo>
                        <a:lnTo>
                          <a:pt x="128" y="68"/>
                        </a:lnTo>
                        <a:lnTo>
                          <a:pt x="136" y="71"/>
                        </a:lnTo>
                        <a:lnTo>
                          <a:pt x="146" y="74"/>
                        </a:lnTo>
                        <a:lnTo>
                          <a:pt x="149" y="76"/>
                        </a:lnTo>
                        <a:lnTo>
                          <a:pt x="0" y="0"/>
                        </a:lnTo>
                        <a:close/>
                      </a:path>
                    </a:pathLst>
                  </a:custGeom>
                  <a:solidFill>
                    <a:srgbClr val="FCD1C1">
                      <a:alpha val="34901"/>
                    </a:srgbClr>
                  </a:solidFill>
                  <a:ln w="9525">
                    <a:noFill/>
                    <a:round/>
                    <a:headEnd/>
                    <a:tailEnd/>
                  </a:ln>
                </p:spPr>
                <p:txBody>
                  <a:bodyPr/>
                  <a:lstStyle/>
                  <a:p>
                    <a:endParaRPr lang="hr-HR"/>
                  </a:p>
                </p:txBody>
              </p:sp>
              <p:sp>
                <p:nvSpPr>
                  <p:cNvPr id="893968" name="Freeform 46"/>
                  <p:cNvSpPr>
                    <a:spLocks/>
                  </p:cNvSpPr>
                  <p:nvPr/>
                </p:nvSpPr>
                <p:spPr bwMode="auto">
                  <a:xfrm>
                    <a:off x="2644" y="2193"/>
                    <a:ext cx="75" cy="39"/>
                  </a:xfrm>
                  <a:custGeom>
                    <a:avLst/>
                    <a:gdLst>
                      <a:gd name="T0" fmla="*/ 0 w 149"/>
                      <a:gd name="T1" fmla="*/ 0 h 76"/>
                      <a:gd name="T2" fmla="*/ 1 w 149"/>
                      <a:gd name="T3" fmla="*/ 1 h 76"/>
                      <a:gd name="T4" fmla="*/ 1 w 149"/>
                      <a:gd name="T5" fmla="*/ 1 h 76"/>
                      <a:gd name="T6" fmla="*/ 1 w 149"/>
                      <a:gd name="T7" fmla="*/ 1 h 76"/>
                      <a:gd name="T8" fmla="*/ 1 w 149"/>
                      <a:gd name="T9" fmla="*/ 1 h 76"/>
                      <a:gd name="T10" fmla="*/ 1 w 149"/>
                      <a:gd name="T11" fmla="*/ 1 h 76"/>
                      <a:gd name="T12" fmla="*/ 1 w 149"/>
                      <a:gd name="T13" fmla="*/ 1 h 76"/>
                      <a:gd name="T14" fmla="*/ 1 w 149"/>
                      <a:gd name="T15" fmla="*/ 1 h 76"/>
                      <a:gd name="T16" fmla="*/ 1 w 149"/>
                      <a:gd name="T17" fmla="*/ 1 h 76"/>
                      <a:gd name="T18" fmla="*/ 1 w 149"/>
                      <a:gd name="T19" fmla="*/ 1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76"/>
                      <a:gd name="T32" fmla="*/ 149 w 149"/>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76">
                        <a:moveTo>
                          <a:pt x="0" y="0"/>
                        </a:moveTo>
                        <a:lnTo>
                          <a:pt x="31" y="11"/>
                        </a:lnTo>
                        <a:lnTo>
                          <a:pt x="58" y="23"/>
                        </a:lnTo>
                        <a:lnTo>
                          <a:pt x="80" y="34"/>
                        </a:lnTo>
                        <a:lnTo>
                          <a:pt x="95" y="44"/>
                        </a:lnTo>
                        <a:lnTo>
                          <a:pt x="109" y="55"/>
                        </a:lnTo>
                        <a:lnTo>
                          <a:pt x="128" y="68"/>
                        </a:lnTo>
                        <a:lnTo>
                          <a:pt x="136" y="71"/>
                        </a:lnTo>
                        <a:lnTo>
                          <a:pt x="146" y="74"/>
                        </a:lnTo>
                        <a:lnTo>
                          <a:pt x="149" y="76"/>
                        </a:lnTo>
                      </a:path>
                    </a:pathLst>
                  </a:custGeom>
                  <a:noFill/>
                  <a:ln w="9525">
                    <a:solidFill>
                      <a:srgbClr val="000000"/>
                    </a:solidFill>
                    <a:round/>
                    <a:headEnd/>
                    <a:tailEnd/>
                  </a:ln>
                </p:spPr>
                <p:txBody>
                  <a:bodyPr/>
                  <a:lstStyle/>
                  <a:p>
                    <a:endParaRPr lang="hr-HR"/>
                  </a:p>
                </p:txBody>
              </p:sp>
            </p:grpSp>
            <p:grpSp>
              <p:nvGrpSpPr>
                <p:cNvPr id="893969" name="Group 47"/>
                <p:cNvGrpSpPr>
                  <a:grpSpLocks/>
                </p:cNvGrpSpPr>
                <p:nvPr/>
              </p:nvGrpSpPr>
              <p:grpSpPr bwMode="auto">
                <a:xfrm>
                  <a:off x="2697" y="2173"/>
                  <a:ext cx="82" cy="47"/>
                  <a:chOff x="2697" y="2173"/>
                  <a:chExt cx="82" cy="47"/>
                </a:xfrm>
              </p:grpSpPr>
              <p:sp>
                <p:nvSpPr>
                  <p:cNvPr id="893970" name="Freeform 48"/>
                  <p:cNvSpPr>
                    <a:spLocks/>
                  </p:cNvSpPr>
                  <p:nvPr/>
                </p:nvSpPr>
                <p:spPr bwMode="auto">
                  <a:xfrm>
                    <a:off x="2697" y="2173"/>
                    <a:ext cx="82" cy="47"/>
                  </a:xfrm>
                  <a:custGeom>
                    <a:avLst/>
                    <a:gdLst>
                      <a:gd name="T0" fmla="*/ 0 w 164"/>
                      <a:gd name="T1" fmla="*/ 0 h 93"/>
                      <a:gd name="T2" fmla="*/ 1 w 164"/>
                      <a:gd name="T3" fmla="*/ 1 h 93"/>
                      <a:gd name="T4" fmla="*/ 1 w 164"/>
                      <a:gd name="T5" fmla="*/ 1 h 93"/>
                      <a:gd name="T6" fmla="*/ 1 w 164"/>
                      <a:gd name="T7" fmla="*/ 1 h 93"/>
                      <a:gd name="T8" fmla="*/ 1 w 164"/>
                      <a:gd name="T9" fmla="*/ 1 h 93"/>
                      <a:gd name="T10" fmla="*/ 1 w 164"/>
                      <a:gd name="T11" fmla="*/ 1 h 93"/>
                      <a:gd name="T12" fmla="*/ 1 w 164"/>
                      <a:gd name="T13" fmla="*/ 1 h 93"/>
                      <a:gd name="T14" fmla="*/ 1 w 164"/>
                      <a:gd name="T15" fmla="*/ 1 h 93"/>
                      <a:gd name="T16" fmla="*/ 1 w 164"/>
                      <a:gd name="T17" fmla="*/ 1 h 93"/>
                      <a:gd name="T18" fmla="*/ 1 w 164"/>
                      <a:gd name="T19" fmla="*/ 1 h 93"/>
                      <a:gd name="T20" fmla="*/ 1 w 164"/>
                      <a:gd name="T21" fmla="*/ 1 h 93"/>
                      <a:gd name="T22" fmla="*/ 1 w 164"/>
                      <a:gd name="T23" fmla="*/ 1 h 93"/>
                      <a:gd name="T24" fmla="*/ 0 w 16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4"/>
                      <a:gd name="T40" fmla="*/ 0 h 93"/>
                      <a:gd name="T41" fmla="*/ 164 w 164"/>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4" h="93">
                        <a:moveTo>
                          <a:pt x="0" y="0"/>
                        </a:moveTo>
                        <a:lnTo>
                          <a:pt x="27" y="17"/>
                        </a:lnTo>
                        <a:lnTo>
                          <a:pt x="55" y="30"/>
                        </a:lnTo>
                        <a:lnTo>
                          <a:pt x="73" y="40"/>
                        </a:lnTo>
                        <a:lnTo>
                          <a:pt x="82" y="48"/>
                        </a:lnTo>
                        <a:lnTo>
                          <a:pt x="97" y="63"/>
                        </a:lnTo>
                        <a:lnTo>
                          <a:pt x="107" y="72"/>
                        </a:lnTo>
                        <a:lnTo>
                          <a:pt x="122" y="82"/>
                        </a:lnTo>
                        <a:lnTo>
                          <a:pt x="136" y="85"/>
                        </a:lnTo>
                        <a:lnTo>
                          <a:pt x="148" y="92"/>
                        </a:lnTo>
                        <a:lnTo>
                          <a:pt x="164" y="93"/>
                        </a:lnTo>
                        <a:lnTo>
                          <a:pt x="164" y="92"/>
                        </a:lnTo>
                        <a:lnTo>
                          <a:pt x="0" y="0"/>
                        </a:lnTo>
                        <a:close/>
                      </a:path>
                    </a:pathLst>
                  </a:custGeom>
                  <a:solidFill>
                    <a:srgbClr val="FCD1C1">
                      <a:alpha val="34901"/>
                    </a:srgbClr>
                  </a:solidFill>
                  <a:ln w="9525">
                    <a:noFill/>
                    <a:round/>
                    <a:headEnd/>
                    <a:tailEnd/>
                  </a:ln>
                </p:spPr>
                <p:txBody>
                  <a:bodyPr/>
                  <a:lstStyle/>
                  <a:p>
                    <a:endParaRPr lang="hr-HR"/>
                  </a:p>
                </p:txBody>
              </p:sp>
              <p:sp>
                <p:nvSpPr>
                  <p:cNvPr id="893971" name="Freeform 49"/>
                  <p:cNvSpPr>
                    <a:spLocks/>
                  </p:cNvSpPr>
                  <p:nvPr/>
                </p:nvSpPr>
                <p:spPr bwMode="auto">
                  <a:xfrm>
                    <a:off x="2697" y="2173"/>
                    <a:ext cx="82" cy="47"/>
                  </a:xfrm>
                  <a:custGeom>
                    <a:avLst/>
                    <a:gdLst>
                      <a:gd name="T0" fmla="*/ 0 w 164"/>
                      <a:gd name="T1" fmla="*/ 0 h 93"/>
                      <a:gd name="T2" fmla="*/ 1 w 164"/>
                      <a:gd name="T3" fmla="*/ 1 h 93"/>
                      <a:gd name="T4" fmla="*/ 1 w 164"/>
                      <a:gd name="T5" fmla="*/ 1 h 93"/>
                      <a:gd name="T6" fmla="*/ 1 w 164"/>
                      <a:gd name="T7" fmla="*/ 1 h 93"/>
                      <a:gd name="T8" fmla="*/ 1 w 164"/>
                      <a:gd name="T9" fmla="*/ 1 h 93"/>
                      <a:gd name="T10" fmla="*/ 1 w 164"/>
                      <a:gd name="T11" fmla="*/ 1 h 93"/>
                      <a:gd name="T12" fmla="*/ 1 w 164"/>
                      <a:gd name="T13" fmla="*/ 1 h 93"/>
                      <a:gd name="T14" fmla="*/ 1 w 164"/>
                      <a:gd name="T15" fmla="*/ 1 h 93"/>
                      <a:gd name="T16" fmla="*/ 1 w 164"/>
                      <a:gd name="T17" fmla="*/ 1 h 93"/>
                      <a:gd name="T18" fmla="*/ 1 w 164"/>
                      <a:gd name="T19" fmla="*/ 1 h 93"/>
                      <a:gd name="T20" fmla="*/ 1 w 164"/>
                      <a:gd name="T21" fmla="*/ 1 h 93"/>
                      <a:gd name="T22" fmla="*/ 1 w 164"/>
                      <a:gd name="T23" fmla="*/ 1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93"/>
                      <a:gd name="T38" fmla="*/ 164 w 164"/>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93">
                        <a:moveTo>
                          <a:pt x="0" y="0"/>
                        </a:moveTo>
                        <a:lnTo>
                          <a:pt x="27" y="17"/>
                        </a:lnTo>
                        <a:lnTo>
                          <a:pt x="55" y="30"/>
                        </a:lnTo>
                        <a:lnTo>
                          <a:pt x="73" y="40"/>
                        </a:lnTo>
                        <a:lnTo>
                          <a:pt x="82" y="48"/>
                        </a:lnTo>
                        <a:lnTo>
                          <a:pt x="97" y="63"/>
                        </a:lnTo>
                        <a:lnTo>
                          <a:pt x="107" y="72"/>
                        </a:lnTo>
                        <a:lnTo>
                          <a:pt x="122" y="82"/>
                        </a:lnTo>
                        <a:lnTo>
                          <a:pt x="136" y="85"/>
                        </a:lnTo>
                        <a:lnTo>
                          <a:pt x="148" y="92"/>
                        </a:lnTo>
                        <a:lnTo>
                          <a:pt x="164" y="93"/>
                        </a:lnTo>
                        <a:lnTo>
                          <a:pt x="164" y="92"/>
                        </a:lnTo>
                      </a:path>
                    </a:pathLst>
                  </a:custGeom>
                  <a:noFill/>
                  <a:ln w="9525">
                    <a:solidFill>
                      <a:srgbClr val="000000"/>
                    </a:solidFill>
                    <a:round/>
                    <a:headEnd/>
                    <a:tailEnd/>
                  </a:ln>
                </p:spPr>
                <p:txBody>
                  <a:bodyPr/>
                  <a:lstStyle/>
                  <a:p>
                    <a:endParaRPr lang="hr-HR"/>
                  </a:p>
                </p:txBody>
              </p:sp>
            </p:grpSp>
            <p:grpSp>
              <p:nvGrpSpPr>
                <p:cNvPr id="893972" name="Group 50"/>
                <p:cNvGrpSpPr>
                  <a:grpSpLocks/>
                </p:cNvGrpSpPr>
                <p:nvPr/>
              </p:nvGrpSpPr>
              <p:grpSpPr bwMode="auto">
                <a:xfrm>
                  <a:off x="2742" y="2144"/>
                  <a:ext cx="88" cy="52"/>
                  <a:chOff x="2742" y="2144"/>
                  <a:chExt cx="88" cy="52"/>
                </a:xfrm>
              </p:grpSpPr>
              <p:sp>
                <p:nvSpPr>
                  <p:cNvPr id="893973" name="Freeform 51"/>
                  <p:cNvSpPr>
                    <a:spLocks/>
                  </p:cNvSpPr>
                  <p:nvPr/>
                </p:nvSpPr>
                <p:spPr bwMode="auto">
                  <a:xfrm>
                    <a:off x="2742" y="2144"/>
                    <a:ext cx="88" cy="52"/>
                  </a:xfrm>
                  <a:custGeom>
                    <a:avLst/>
                    <a:gdLst>
                      <a:gd name="T0" fmla="*/ 0 w 175"/>
                      <a:gd name="T1" fmla="*/ 0 h 104"/>
                      <a:gd name="T2" fmla="*/ 1 w 175"/>
                      <a:gd name="T3" fmla="*/ 1 h 104"/>
                      <a:gd name="T4" fmla="*/ 1 w 175"/>
                      <a:gd name="T5" fmla="*/ 1 h 104"/>
                      <a:gd name="T6" fmla="*/ 1 w 175"/>
                      <a:gd name="T7" fmla="*/ 1 h 104"/>
                      <a:gd name="T8" fmla="*/ 1 w 175"/>
                      <a:gd name="T9" fmla="*/ 1 h 104"/>
                      <a:gd name="T10" fmla="*/ 1 w 175"/>
                      <a:gd name="T11" fmla="*/ 1 h 104"/>
                      <a:gd name="T12" fmla="*/ 1 w 175"/>
                      <a:gd name="T13" fmla="*/ 1 h 104"/>
                      <a:gd name="T14" fmla="*/ 1 w 175"/>
                      <a:gd name="T15" fmla="*/ 1 h 104"/>
                      <a:gd name="T16" fmla="*/ 1 w 175"/>
                      <a:gd name="T17" fmla="*/ 1 h 104"/>
                      <a:gd name="T18" fmla="*/ 0 w 175"/>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
                      <a:gd name="T31" fmla="*/ 0 h 104"/>
                      <a:gd name="T32" fmla="*/ 175 w 175"/>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 h="104">
                        <a:moveTo>
                          <a:pt x="0" y="0"/>
                        </a:moveTo>
                        <a:lnTo>
                          <a:pt x="27" y="21"/>
                        </a:lnTo>
                        <a:lnTo>
                          <a:pt x="46" y="39"/>
                        </a:lnTo>
                        <a:lnTo>
                          <a:pt x="67" y="55"/>
                        </a:lnTo>
                        <a:lnTo>
                          <a:pt x="94" y="75"/>
                        </a:lnTo>
                        <a:lnTo>
                          <a:pt x="106" y="83"/>
                        </a:lnTo>
                        <a:lnTo>
                          <a:pt x="133" y="91"/>
                        </a:lnTo>
                        <a:lnTo>
                          <a:pt x="160" y="99"/>
                        </a:lnTo>
                        <a:lnTo>
                          <a:pt x="175" y="104"/>
                        </a:lnTo>
                        <a:lnTo>
                          <a:pt x="0" y="0"/>
                        </a:lnTo>
                        <a:close/>
                      </a:path>
                    </a:pathLst>
                  </a:custGeom>
                  <a:solidFill>
                    <a:srgbClr val="FCD1C1">
                      <a:alpha val="34901"/>
                    </a:srgbClr>
                  </a:solidFill>
                  <a:ln w="9525">
                    <a:noFill/>
                    <a:round/>
                    <a:headEnd/>
                    <a:tailEnd/>
                  </a:ln>
                </p:spPr>
                <p:txBody>
                  <a:bodyPr/>
                  <a:lstStyle/>
                  <a:p>
                    <a:endParaRPr lang="hr-HR"/>
                  </a:p>
                </p:txBody>
              </p:sp>
              <p:sp>
                <p:nvSpPr>
                  <p:cNvPr id="893974" name="Freeform 52"/>
                  <p:cNvSpPr>
                    <a:spLocks/>
                  </p:cNvSpPr>
                  <p:nvPr/>
                </p:nvSpPr>
                <p:spPr bwMode="auto">
                  <a:xfrm>
                    <a:off x="2742" y="2144"/>
                    <a:ext cx="88" cy="52"/>
                  </a:xfrm>
                  <a:custGeom>
                    <a:avLst/>
                    <a:gdLst>
                      <a:gd name="T0" fmla="*/ 0 w 175"/>
                      <a:gd name="T1" fmla="*/ 0 h 104"/>
                      <a:gd name="T2" fmla="*/ 1 w 175"/>
                      <a:gd name="T3" fmla="*/ 1 h 104"/>
                      <a:gd name="T4" fmla="*/ 1 w 175"/>
                      <a:gd name="T5" fmla="*/ 1 h 104"/>
                      <a:gd name="T6" fmla="*/ 1 w 175"/>
                      <a:gd name="T7" fmla="*/ 1 h 104"/>
                      <a:gd name="T8" fmla="*/ 1 w 175"/>
                      <a:gd name="T9" fmla="*/ 1 h 104"/>
                      <a:gd name="T10" fmla="*/ 1 w 175"/>
                      <a:gd name="T11" fmla="*/ 1 h 104"/>
                      <a:gd name="T12" fmla="*/ 1 w 175"/>
                      <a:gd name="T13" fmla="*/ 1 h 104"/>
                      <a:gd name="T14" fmla="*/ 1 w 175"/>
                      <a:gd name="T15" fmla="*/ 1 h 104"/>
                      <a:gd name="T16" fmla="*/ 1 w 175"/>
                      <a:gd name="T17" fmla="*/ 1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
                      <a:gd name="T28" fmla="*/ 0 h 104"/>
                      <a:gd name="T29" fmla="*/ 175 w 175"/>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 h="104">
                        <a:moveTo>
                          <a:pt x="0" y="0"/>
                        </a:moveTo>
                        <a:lnTo>
                          <a:pt x="27" y="21"/>
                        </a:lnTo>
                        <a:lnTo>
                          <a:pt x="46" y="39"/>
                        </a:lnTo>
                        <a:lnTo>
                          <a:pt x="67" y="55"/>
                        </a:lnTo>
                        <a:lnTo>
                          <a:pt x="94" y="75"/>
                        </a:lnTo>
                        <a:lnTo>
                          <a:pt x="106" y="83"/>
                        </a:lnTo>
                        <a:lnTo>
                          <a:pt x="133" y="91"/>
                        </a:lnTo>
                        <a:lnTo>
                          <a:pt x="160" y="99"/>
                        </a:lnTo>
                        <a:lnTo>
                          <a:pt x="175" y="104"/>
                        </a:lnTo>
                      </a:path>
                    </a:pathLst>
                  </a:custGeom>
                  <a:noFill/>
                  <a:ln w="9525">
                    <a:solidFill>
                      <a:srgbClr val="000000"/>
                    </a:solidFill>
                    <a:round/>
                    <a:headEnd/>
                    <a:tailEnd/>
                  </a:ln>
                </p:spPr>
                <p:txBody>
                  <a:bodyPr/>
                  <a:lstStyle/>
                  <a:p>
                    <a:endParaRPr lang="hr-HR"/>
                  </a:p>
                </p:txBody>
              </p:sp>
            </p:grpSp>
          </p:grpSp>
        </p:grpSp>
        <p:grpSp>
          <p:nvGrpSpPr>
            <p:cNvPr id="893975" name="Group 53"/>
            <p:cNvGrpSpPr>
              <a:grpSpLocks/>
            </p:cNvGrpSpPr>
            <p:nvPr/>
          </p:nvGrpSpPr>
          <p:grpSpPr bwMode="auto">
            <a:xfrm>
              <a:off x="2592" y="1856"/>
              <a:ext cx="458" cy="293"/>
              <a:chOff x="2592" y="1856"/>
              <a:chExt cx="458" cy="293"/>
            </a:xfrm>
          </p:grpSpPr>
          <p:grpSp>
            <p:nvGrpSpPr>
              <p:cNvPr id="893976" name="Group 54"/>
              <p:cNvGrpSpPr>
                <a:grpSpLocks/>
              </p:cNvGrpSpPr>
              <p:nvPr/>
            </p:nvGrpSpPr>
            <p:grpSpPr bwMode="auto">
              <a:xfrm>
                <a:off x="2592" y="1856"/>
                <a:ext cx="458" cy="293"/>
                <a:chOff x="2592" y="1856"/>
                <a:chExt cx="458" cy="293"/>
              </a:xfrm>
            </p:grpSpPr>
            <p:sp>
              <p:nvSpPr>
                <p:cNvPr id="893977" name="Freeform 55"/>
                <p:cNvSpPr>
                  <a:spLocks/>
                </p:cNvSpPr>
                <p:nvPr/>
              </p:nvSpPr>
              <p:spPr bwMode="auto">
                <a:xfrm>
                  <a:off x="2592" y="1856"/>
                  <a:ext cx="458" cy="293"/>
                </a:xfrm>
                <a:custGeom>
                  <a:avLst/>
                  <a:gdLst>
                    <a:gd name="T0" fmla="*/ 1 w 915"/>
                    <a:gd name="T1" fmla="*/ 0 h 586"/>
                    <a:gd name="T2" fmla="*/ 1 w 915"/>
                    <a:gd name="T3" fmla="*/ 1 h 586"/>
                    <a:gd name="T4" fmla="*/ 1 w 915"/>
                    <a:gd name="T5" fmla="*/ 1 h 586"/>
                    <a:gd name="T6" fmla="*/ 1 w 915"/>
                    <a:gd name="T7" fmla="*/ 1 h 586"/>
                    <a:gd name="T8" fmla="*/ 1 w 915"/>
                    <a:gd name="T9" fmla="*/ 1 h 586"/>
                    <a:gd name="T10" fmla="*/ 1 w 915"/>
                    <a:gd name="T11" fmla="*/ 1 h 586"/>
                    <a:gd name="T12" fmla="*/ 1 w 915"/>
                    <a:gd name="T13" fmla="*/ 1 h 586"/>
                    <a:gd name="T14" fmla="*/ 1 w 915"/>
                    <a:gd name="T15" fmla="*/ 1 h 586"/>
                    <a:gd name="T16" fmla="*/ 1 w 915"/>
                    <a:gd name="T17" fmla="*/ 1 h 586"/>
                    <a:gd name="T18" fmla="*/ 1 w 915"/>
                    <a:gd name="T19" fmla="*/ 1 h 586"/>
                    <a:gd name="T20" fmla="*/ 1 w 915"/>
                    <a:gd name="T21" fmla="*/ 1 h 586"/>
                    <a:gd name="T22" fmla="*/ 1 w 915"/>
                    <a:gd name="T23" fmla="*/ 1 h 586"/>
                    <a:gd name="T24" fmla="*/ 1 w 915"/>
                    <a:gd name="T25" fmla="*/ 1 h 586"/>
                    <a:gd name="T26" fmla="*/ 1 w 915"/>
                    <a:gd name="T27" fmla="*/ 1 h 586"/>
                    <a:gd name="T28" fmla="*/ 1 w 915"/>
                    <a:gd name="T29" fmla="*/ 1 h 586"/>
                    <a:gd name="T30" fmla="*/ 1 w 915"/>
                    <a:gd name="T31" fmla="*/ 1 h 586"/>
                    <a:gd name="T32" fmla="*/ 0 w 915"/>
                    <a:gd name="T33" fmla="*/ 1 h 586"/>
                    <a:gd name="T34" fmla="*/ 1 w 915"/>
                    <a:gd name="T35" fmla="*/ 1 h 586"/>
                    <a:gd name="T36" fmla="*/ 1 w 915"/>
                    <a:gd name="T37" fmla="*/ 1 h 586"/>
                    <a:gd name="T38" fmla="*/ 1 w 915"/>
                    <a:gd name="T39" fmla="*/ 1 h 586"/>
                    <a:gd name="T40" fmla="*/ 1 w 915"/>
                    <a:gd name="T41" fmla="*/ 1 h 586"/>
                    <a:gd name="T42" fmla="*/ 1 w 915"/>
                    <a:gd name="T43" fmla="*/ 1 h 586"/>
                    <a:gd name="T44" fmla="*/ 1 w 915"/>
                    <a:gd name="T45" fmla="*/ 1 h 586"/>
                    <a:gd name="T46" fmla="*/ 1 w 915"/>
                    <a:gd name="T47" fmla="*/ 1 h 586"/>
                    <a:gd name="T48" fmla="*/ 1 w 915"/>
                    <a:gd name="T49" fmla="*/ 1 h 586"/>
                    <a:gd name="T50" fmla="*/ 1 w 915"/>
                    <a:gd name="T51" fmla="*/ 1 h 586"/>
                    <a:gd name="T52" fmla="*/ 1 w 915"/>
                    <a:gd name="T53" fmla="*/ 1 h 586"/>
                    <a:gd name="T54" fmla="*/ 1 w 915"/>
                    <a:gd name="T55" fmla="*/ 1 h 586"/>
                    <a:gd name="T56" fmla="*/ 1 w 915"/>
                    <a:gd name="T57" fmla="*/ 1 h 586"/>
                    <a:gd name="T58" fmla="*/ 1 w 915"/>
                    <a:gd name="T59" fmla="*/ 1 h 586"/>
                    <a:gd name="T60" fmla="*/ 1 w 915"/>
                    <a:gd name="T61" fmla="*/ 1 h 586"/>
                    <a:gd name="T62" fmla="*/ 1 w 915"/>
                    <a:gd name="T63" fmla="*/ 1 h 586"/>
                    <a:gd name="T64" fmla="*/ 1 w 915"/>
                    <a:gd name="T65" fmla="*/ 1 h 586"/>
                    <a:gd name="T66" fmla="*/ 1 w 915"/>
                    <a:gd name="T67" fmla="*/ 1 h 586"/>
                    <a:gd name="T68" fmla="*/ 1 w 915"/>
                    <a:gd name="T69" fmla="*/ 1 h 586"/>
                    <a:gd name="T70" fmla="*/ 1 w 915"/>
                    <a:gd name="T71" fmla="*/ 1 h 586"/>
                    <a:gd name="T72" fmla="*/ 1 w 915"/>
                    <a:gd name="T73" fmla="*/ 1 h 586"/>
                    <a:gd name="T74" fmla="*/ 1 w 915"/>
                    <a:gd name="T75" fmla="*/ 1 h 5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5"/>
                    <a:gd name="T115" fmla="*/ 0 h 586"/>
                    <a:gd name="T116" fmla="*/ 915 w 915"/>
                    <a:gd name="T117" fmla="*/ 586 h 5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5" h="586">
                      <a:moveTo>
                        <a:pt x="915" y="0"/>
                      </a:moveTo>
                      <a:lnTo>
                        <a:pt x="775" y="0"/>
                      </a:lnTo>
                      <a:lnTo>
                        <a:pt x="746" y="31"/>
                      </a:lnTo>
                      <a:lnTo>
                        <a:pt x="684" y="97"/>
                      </a:lnTo>
                      <a:lnTo>
                        <a:pt x="625" y="155"/>
                      </a:lnTo>
                      <a:lnTo>
                        <a:pt x="597" y="180"/>
                      </a:lnTo>
                      <a:lnTo>
                        <a:pt x="551" y="214"/>
                      </a:lnTo>
                      <a:lnTo>
                        <a:pt x="507" y="243"/>
                      </a:lnTo>
                      <a:lnTo>
                        <a:pt x="481" y="251"/>
                      </a:lnTo>
                      <a:lnTo>
                        <a:pt x="466" y="253"/>
                      </a:lnTo>
                      <a:lnTo>
                        <a:pt x="451" y="264"/>
                      </a:lnTo>
                      <a:lnTo>
                        <a:pt x="434" y="278"/>
                      </a:lnTo>
                      <a:lnTo>
                        <a:pt x="425" y="280"/>
                      </a:lnTo>
                      <a:lnTo>
                        <a:pt x="407" y="283"/>
                      </a:lnTo>
                      <a:lnTo>
                        <a:pt x="379" y="283"/>
                      </a:lnTo>
                      <a:lnTo>
                        <a:pt x="357" y="277"/>
                      </a:lnTo>
                      <a:lnTo>
                        <a:pt x="330" y="277"/>
                      </a:lnTo>
                      <a:lnTo>
                        <a:pt x="306" y="283"/>
                      </a:lnTo>
                      <a:lnTo>
                        <a:pt x="280" y="296"/>
                      </a:lnTo>
                      <a:lnTo>
                        <a:pt x="255" y="301"/>
                      </a:lnTo>
                      <a:lnTo>
                        <a:pt x="237" y="306"/>
                      </a:lnTo>
                      <a:lnTo>
                        <a:pt x="218" y="304"/>
                      </a:lnTo>
                      <a:lnTo>
                        <a:pt x="188" y="306"/>
                      </a:lnTo>
                      <a:lnTo>
                        <a:pt x="157" y="308"/>
                      </a:lnTo>
                      <a:lnTo>
                        <a:pt x="137" y="322"/>
                      </a:lnTo>
                      <a:lnTo>
                        <a:pt x="119" y="335"/>
                      </a:lnTo>
                      <a:lnTo>
                        <a:pt x="98" y="345"/>
                      </a:lnTo>
                      <a:lnTo>
                        <a:pt x="79" y="355"/>
                      </a:lnTo>
                      <a:lnTo>
                        <a:pt x="58" y="361"/>
                      </a:lnTo>
                      <a:lnTo>
                        <a:pt x="46" y="372"/>
                      </a:lnTo>
                      <a:lnTo>
                        <a:pt x="36" y="385"/>
                      </a:lnTo>
                      <a:lnTo>
                        <a:pt x="21" y="423"/>
                      </a:lnTo>
                      <a:lnTo>
                        <a:pt x="6" y="460"/>
                      </a:lnTo>
                      <a:lnTo>
                        <a:pt x="0" y="484"/>
                      </a:lnTo>
                      <a:lnTo>
                        <a:pt x="6" y="494"/>
                      </a:lnTo>
                      <a:lnTo>
                        <a:pt x="13" y="500"/>
                      </a:lnTo>
                      <a:lnTo>
                        <a:pt x="22" y="508"/>
                      </a:lnTo>
                      <a:lnTo>
                        <a:pt x="39" y="513"/>
                      </a:lnTo>
                      <a:lnTo>
                        <a:pt x="57" y="512"/>
                      </a:lnTo>
                      <a:lnTo>
                        <a:pt x="76" y="507"/>
                      </a:lnTo>
                      <a:lnTo>
                        <a:pt x="94" y="495"/>
                      </a:lnTo>
                      <a:lnTo>
                        <a:pt x="106" y="484"/>
                      </a:lnTo>
                      <a:lnTo>
                        <a:pt x="121" y="469"/>
                      </a:lnTo>
                      <a:lnTo>
                        <a:pt x="131" y="447"/>
                      </a:lnTo>
                      <a:lnTo>
                        <a:pt x="136" y="437"/>
                      </a:lnTo>
                      <a:lnTo>
                        <a:pt x="170" y="440"/>
                      </a:lnTo>
                      <a:lnTo>
                        <a:pt x="183" y="442"/>
                      </a:lnTo>
                      <a:lnTo>
                        <a:pt x="203" y="435"/>
                      </a:lnTo>
                      <a:lnTo>
                        <a:pt x="218" y="427"/>
                      </a:lnTo>
                      <a:lnTo>
                        <a:pt x="231" y="424"/>
                      </a:lnTo>
                      <a:lnTo>
                        <a:pt x="255" y="435"/>
                      </a:lnTo>
                      <a:lnTo>
                        <a:pt x="294" y="453"/>
                      </a:lnTo>
                      <a:lnTo>
                        <a:pt x="315" y="458"/>
                      </a:lnTo>
                      <a:lnTo>
                        <a:pt x="330" y="465"/>
                      </a:lnTo>
                      <a:lnTo>
                        <a:pt x="354" y="478"/>
                      </a:lnTo>
                      <a:lnTo>
                        <a:pt x="367" y="487"/>
                      </a:lnTo>
                      <a:lnTo>
                        <a:pt x="397" y="520"/>
                      </a:lnTo>
                      <a:lnTo>
                        <a:pt x="410" y="536"/>
                      </a:lnTo>
                      <a:lnTo>
                        <a:pt x="425" y="555"/>
                      </a:lnTo>
                      <a:lnTo>
                        <a:pt x="440" y="563"/>
                      </a:lnTo>
                      <a:lnTo>
                        <a:pt x="454" y="573"/>
                      </a:lnTo>
                      <a:lnTo>
                        <a:pt x="472" y="583"/>
                      </a:lnTo>
                      <a:lnTo>
                        <a:pt x="488" y="584"/>
                      </a:lnTo>
                      <a:lnTo>
                        <a:pt x="503" y="586"/>
                      </a:lnTo>
                      <a:lnTo>
                        <a:pt x="522" y="579"/>
                      </a:lnTo>
                      <a:lnTo>
                        <a:pt x="542" y="570"/>
                      </a:lnTo>
                      <a:lnTo>
                        <a:pt x="558" y="555"/>
                      </a:lnTo>
                      <a:lnTo>
                        <a:pt x="570" y="529"/>
                      </a:lnTo>
                      <a:lnTo>
                        <a:pt x="585" y="510"/>
                      </a:lnTo>
                      <a:lnTo>
                        <a:pt x="600" y="497"/>
                      </a:lnTo>
                      <a:lnTo>
                        <a:pt x="616" y="484"/>
                      </a:lnTo>
                      <a:lnTo>
                        <a:pt x="666" y="447"/>
                      </a:lnTo>
                      <a:lnTo>
                        <a:pt x="730" y="403"/>
                      </a:lnTo>
                      <a:lnTo>
                        <a:pt x="793" y="366"/>
                      </a:lnTo>
                      <a:lnTo>
                        <a:pt x="860" y="324"/>
                      </a:lnTo>
                      <a:lnTo>
                        <a:pt x="915" y="293"/>
                      </a:lnTo>
                      <a:lnTo>
                        <a:pt x="915" y="0"/>
                      </a:lnTo>
                      <a:close/>
                    </a:path>
                  </a:pathLst>
                </a:custGeom>
                <a:solidFill>
                  <a:srgbClr val="790015">
                    <a:alpha val="34901"/>
                  </a:srgbClr>
                </a:solidFill>
                <a:ln w="9525">
                  <a:noFill/>
                  <a:round/>
                  <a:headEnd/>
                  <a:tailEnd/>
                </a:ln>
              </p:spPr>
              <p:txBody>
                <a:bodyPr/>
                <a:lstStyle/>
                <a:p>
                  <a:endParaRPr lang="hr-HR"/>
                </a:p>
              </p:txBody>
            </p:sp>
            <p:sp>
              <p:nvSpPr>
                <p:cNvPr id="893978" name="Freeform 56"/>
                <p:cNvSpPr>
                  <a:spLocks/>
                </p:cNvSpPr>
                <p:nvPr/>
              </p:nvSpPr>
              <p:spPr bwMode="auto">
                <a:xfrm>
                  <a:off x="2592" y="1856"/>
                  <a:ext cx="458" cy="293"/>
                </a:xfrm>
                <a:custGeom>
                  <a:avLst/>
                  <a:gdLst>
                    <a:gd name="T0" fmla="*/ 1 w 915"/>
                    <a:gd name="T1" fmla="*/ 0 h 586"/>
                    <a:gd name="T2" fmla="*/ 1 w 915"/>
                    <a:gd name="T3" fmla="*/ 1 h 586"/>
                    <a:gd name="T4" fmla="*/ 1 w 915"/>
                    <a:gd name="T5" fmla="*/ 1 h 586"/>
                    <a:gd name="T6" fmla="*/ 1 w 915"/>
                    <a:gd name="T7" fmla="*/ 1 h 586"/>
                    <a:gd name="T8" fmla="*/ 1 w 915"/>
                    <a:gd name="T9" fmla="*/ 1 h 586"/>
                    <a:gd name="T10" fmla="*/ 1 w 915"/>
                    <a:gd name="T11" fmla="*/ 1 h 586"/>
                    <a:gd name="T12" fmla="*/ 1 w 915"/>
                    <a:gd name="T13" fmla="*/ 1 h 586"/>
                    <a:gd name="T14" fmla="*/ 1 w 915"/>
                    <a:gd name="T15" fmla="*/ 1 h 586"/>
                    <a:gd name="T16" fmla="*/ 1 w 915"/>
                    <a:gd name="T17" fmla="*/ 1 h 586"/>
                    <a:gd name="T18" fmla="*/ 1 w 915"/>
                    <a:gd name="T19" fmla="*/ 1 h 586"/>
                    <a:gd name="T20" fmla="*/ 1 w 915"/>
                    <a:gd name="T21" fmla="*/ 1 h 586"/>
                    <a:gd name="T22" fmla="*/ 1 w 915"/>
                    <a:gd name="T23" fmla="*/ 1 h 586"/>
                    <a:gd name="T24" fmla="*/ 1 w 915"/>
                    <a:gd name="T25" fmla="*/ 1 h 586"/>
                    <a:gd name="T26" fmla="*/ 1 w 915"/>
                    <a:gd name="T27" fmla="*/ 1 h 586"/>
                    <a:gd name="T28" fmla="*/ 1 w 915"/>
                    <a:gd name="T29" fmla="*/ 1 h 586"/>
                    <a:gd name="T30" fmla="*/ 1 w 915"/>
                    <a:gd name="T31" fmla="*/ 1 h 586"/>
                    <a:gd name="T32" fmla="*/ 0 w 915"/>
                    <a:gd name="T33" fmla="*/ 1 h 586"/>
                    <a:gd name="T34" fmla="*/ 1 w 915"/>
                    <a:gd name="T35" fmla="*/ 1 h 586"/>
                    <a:gd name="T36" fmla="*/ 1 w 915"/>
                    <a:gd name="T37" fmla="*/ 1 h 586"/>
                    <a:gd name="T38" fmla="*/ 1 w 915"/>
                    <a:gd name="T39" fmla="*/ 1 h 586"/>
                    <a:gd name="T40" fmla="*/ 1 w 915"/>
                    <a:gd name="T41" fmla="*/ 1 h 586"/>
                    <a:gd name="T42" fmla="*/ 1 w 915"/>
                    <a:gd name="T43" fmla="*/ 1 h 586"/>
                    <a:gd name="T44" fmla="*/ 1 w 915"/>
                    <a:gd name="T45" fmla="*/ 1 h 586"/>
                    <a:gd name="T46" fmla="*/ 1 w 915"/>
                    <a:gd name="T47" fmla="*/ 1 h 586"/>
                    <a:gd name="T48" fmla="*/ 1 w 915"/>
                    <a:gd name="T49" fmla="*/ 1 h 586"/>
                    <a:gd name="T50" fmla="*/ 1 w 915"/>
                    <a:gd name="T51" fmla="*/ 1 h 586"/>
                    <a:gd name="T52" fmla="*/ 1 w 915"/>
                    <a:gd name="T53" fmla="*/ 1 h 586"/>
                    <a:gd name="T54" fmla="*/ 1 w 915"/>
                    <a:gd name="T55" fmla="*/ 1 h 586"/>
                    <a:gd name="T56" fmla="*/ 1 w 915"/>
                    <a:gd name="T57" fmla="*/ 1 h 586"/>
                    <a:gd name="T58" fmla="*/ 1 w 915"/>
                    <a:gd name="T59" fmla="*/ 1 h 586"/>
                    <a:gd name="T60" fmla="*/ 1 w 915"/>
                    <a:gd name="T61" fmla="*/ 1 h 586"/>
                    <a:gd name="T62" fmla="*/ 1 w 915"/>
                    <a:gd name="T63" fmla="*/ 1 h 586"/>
                    <a:gd name="T64" fmla="*/ 1 w 915"/>
                    <a:gd name="T65" fmla="*/ 1 h 586"/>
                    <a:gd name="T66" fmla="*/ 1 w 915"/>
                    <a:gd name="T67" fmla="*/ 1 h 586"/>
                    <a:gd name="T68" fmla="*/ 1 w 915"/>
                    <a:gd name="T69" fmla="*/ 1 h 586"/>
                    <a:gd name="T70" fmla="*/ 1 w 915"/>
                    <a:gd name="T71" fmla="*/ 1 h 586"/>
                    <a:gd name="T72" fmla="*/ 1 w 915"/>
                    <a:gd name="T73" fmla="*/ 1 h 586"/>
                    <a:gd name="T74" fmla="*/ 1 w 915"/>
                    <a:gd name="T75" fmla="*/ 1 h 5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5"/>
                    <a:gd name="T115" fmla="*/ 0 h 586"/>
                    <a:gd name="T116" fmla="*/ 915 w 915"/>
                    <a:gd name="T117" fmla="*/ 586 h 5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5" h="586">
                      <a:moveTo>
                        <a:pt x="915" y="0"/>
                      </a:moveTo>
                      <a:lnTo>
                        <a:pt x="775" y="0"/>
                      </a:lnTo>
                      <a:lnTo>
                        <a:pt x="746" y="31"/>
                      </a:lnTo>
                      <a:lnTo>
                        <a:pt x="684" y="97"/>
                      </a:lnTo>
                      <a:lnTo>
                        <a:pt x="625" y="155"/>
                      </a:lnTo>
                      <a:lnTo>
                        <a:pt x="597" y="180"/>
                      </a:lnTo>
                      <a:lnTo>
                        <a:pt x="551" y="214"/>
                      </a:lnTo>
                      <a:lnTo>
                        <a:pt x="507" y="243"/>
                      </a:lnTo>
                      <a:lnTo>
                        <a:pt x="481" y="251"/>
                      </a:lnTo>
                      <a:lnTo>
                        <a:pt x="466" y="253"/>
                      </a:lnTo>
                      <a:lnTo>
                        <a:pt x="451" y="264"/>
                      </a:lnTo>
                      <a:lnTo>
                        <a:pt x="434" y="278"/>
                      </a:lnTo>
                      <a:lnTo>
                        <a:pt x="425" y="280"/>
                      </a:lnTo>
                      <a:lnTo>
                        <a:pt x="407" y="283"/>
                      </a:lnTo>
                      <a:lnTo>
                        <a:pt x="379" y="283"/>
                      </a:lnTo>
                      <a:lnTo>
                        <a:pt x="357" y="277"/>
                      </a:lnTo>
                      <a:lnTo>
                        <a:pt x="330" y="277"/>
                      </a:lnTo>
                      <a:lnTo>
                        <a:pt x="306" y="283"/>
                      </a:lnTo>
                      <a:lnTo>
                        <a:pt x="280" y="296"/>
                      </a:lnTo>
                      <a:lnTo>
                        <a:pt x="255" y="301"/>
                      </a:lnTo>
                      <a:lnTo>
                        <a:pt x="237" y="306"/>
                      </a:lnTo>
                      <a:lnTo>
                        <a:pt x="218" y="304"/>
                      </a:lnTo>
                      <a:lnTo>
                        <a:pt x="188" y="306"/>
                      </a:lnTo>
                      <a:lnTo>
                        <a:pt x="157" y="308"/>
                      </a:lnTo>
                      <a:lnTo>
                        <a:pt x="137" y="322"/>
                      </a:lnTo>
                      <a:lnTo>
                        <a:pt x="119" y="335"/>
                      </a:lnTo>
                      <a:lnTo>
                        <a:pt x="98" y="345"/>
                      </a:lnTo>
                      <a:lnTo>
                        <a:pt x="79" y="355"/>
                      </a:lnTo>
                      <a:lnTo>
                        <a:pt x="58" y="361"/>
                      </a:lnTo>
                      <a:lnTo>
                        <a:pt x="46" y="372"/>
                      </a:lnTo>
                      <a:lnTo>
                        <a:pt x="36" y="385"/>
                      </a:lnTo>
                      <a:lnTo>
                        <a:pt x="21" y="423"/>
                      </a:lnTo>
                      <a:lnTo>
                        <a:pt x="6" y="460"/>
                      </a:lnTo>
                      <a:lnTo>
                        <a:pt x="0" y="484"/>
                      </a:lnTo>
                      <a:lnTo>
                        <a:pt x="6" y="494"/>
                      </a:lnTo>
                      <a:lnTo>
                        <a:pt x="13" y="500"/>
                      </a:lnTo>
                      <a:lnTo>
                        <a:pt x="22" y="508"/>
                      </a:lnTo>
                      <a:lnTo>
                        <a:pt x="39" y="513"/>
                      </a:lnTo>
                      <a:lnTo>
                        <a:pt x="57" y="512"/>
                      </a:lnTo>
                      <a:lnTo>
                        <a:pt x="76" y="507"/>
                      </a:lnTo>
                      <a:lnTo>
                        <a:pt x="94" y="495"/>
                      </a:lnTo>
                      <a:lnTo>
                        <a:pt x="106" y="484"/>
                      </a:lnTo>
                      <a:lnTo>
                        <a:pt x="121" y="469"/>
                      </a:lnTo>
                      <a:lnTo>
                        <a:pt x="131" y="447"/>
                      </a:lnTo>
                      <a:lnTo>
                        <a:pt x="136" y="437"/>
                      </a:lnTo>
                      <a:lnTo>
                        <a:pt x="170" y="440"/>
                      </a:lnTo>
                      <a:lnTo>
                        <a:pt x="183" y="442"/>
                      </a:lnTo>
                      <a:lnTo>
                        <a:pt x="203" y="435"/>
                      </a:lnTo>
                      <a:lnTo>
                        <a:pt x="218" y="427"/>
                      </a:lnTo>
                      <a:lnTo>
                        <a:pt x="231" y="424"/>
                      </a:lnTo>
                      <a:lnTo>
                        <a:pt x="255" y="435"/>
                      </a:lnTo>
                      <a:lnTo>
                        <a:pt x="294" y="453"/>
                      </a:lnTo>
                      <a:lnTo>
                        <a:pt x="315" y="458"/>
                      </a:lnTo>
                      <a:lnTo>
                        <a:pt x="330" y="465"/>
                      </a:lnTo>
                      <a:lnTo>
                        <a:pt x="354" y="478"/>
                      </a:lnTo>
                      <a:lnTo>
                        <a:pt x="367" y="487"/>
                      </a:lnTo>
                      <a:lnTo>
                        <a:pt x="397" y="520"/>
                      </a:lnTo>
                      <a:lnTo>
                        <a:pt x="410" y="536"/>
                      </a:lnTo>
                      <a:lnTo>
                        <a:pt x="425" y="555"/>
                      </a:lnTo>
                      <a:lnTo>
                        <a:pt x="440" y="563"/>
                      </a:lnTo>
                      <a:lnTo>
                        <a:pt x="454" y="573"/>
                      </a:lnTo>
                      <a:lnTo>
                        <a:pt x="472" y="583"/>
                      </a:lnTo>
                      <a:lnTo>
                        <a:pt x="488" y="584"/>
                      </a:lnTo>
                      <a:lnTo>
                        <a:pt x="503" y="586"/>
                      </a:lnTo>
                      <a:lnTo>
                        <a:pt x="522" y="579"/>
                      </a:lnTo>
                      <a:lnTo>
                        <a:pt x="542" y="570"/>
                      </a:lnTo>
                      <a:lnTo>
                        <a:pt x="558" y="555"/>
                      </a:lnTo>
                      <a:lnTo>
                        <a:pt x="570" y="529"/>
                      </a:lnTo>
                      <a:lnTo>
                        <a:pt x="585" y="510"/>
                      </a:lnTo>
                      <a:lnTo>
                        <a:pt x="600" y="497"/>
                      </a:lnTo>
                      <a:lnTo>
                        <a:pt x="616" y="484"/>
                      </a:lnTo>
                      <a:lnTo>
                        <a:pt x="666" y="447"/>
                      </a:lnTo>
                      <a:lnTo>
                        <a:pt x="730" y="403"/>
                      </a:lnTo>
                      <a:lnTo>
                        <a:pt x="793" y="366"/>
                      </a:lnTo>
                      <a:lnTo>
                        <a:pt x="860" y="324"/>
                      </a:lnTo>
                      <a:lnTo>
                        <a:pt x="915" y="293"/>
                      </a:lnTo>
                      <a:lnTo>
                        <a:pt x="915" y="0"/>
                      </a:lnTo>
                    </a:path>
                  </a:pathLst>
                </a:custGeom>
                <a:noFill/>
                <a:ln w="9525">
                  <a:solidFill>
                    <a:srgbClr val="000000"/>
                  </a:solidFill>
                  <a:round/>
                  <a:headEnd/>
                  <a:tailEnd/>
                </a:ln>
              </p:spPr>
              <p:txBody>
                <a:bodyPr/>
                <a:lstStyle/>
                <a:p>
                  <a:endParaRPr lang="hr-HR"/>
                </a:p>
              </p:txBody>
            </p:sp>
          </p:grpSp>
          <p:grpSp>
            <p:nvGrpSpPr>
              <p:cNvPr id="893979" name="Group 57"/>
              <p:cNvGrpSpPr>
                <a:grpSpLocks/>
              </p:cNvGrpSpPr>
              <p:nvPr/>
            </p:nvGrpSpPr>
            <p:grpSpPr bwMode="auto">
              <a:xfrm>
                <a:off x="2772" y="2085"/>
                <a:ext cx="20" cy="10"/>
                <a:chOff x="2772" y="2085"/>
                <a:chExt cx="20" cy="10"/>
              </a:xfrm>
            </p:grpSpPr>
            <p:sp>
              <p:nvSpPr>
                <p:cNvPr id="893980" name="Freeform 58"/>
                <p:cNvSpPr>
                  <a:spLocks/>
                </p:cNvSpPr>
                <p:nvPr/>
              </p:nvSpPr>
              <p:spPr bwMode="auto">
                <a:xfrm>
                  <a:off x="2772" y="2085"/>
                  <a:ext cx="20" cy="10"/>
                </a:xfrm>
                <a:custGeom>
                  <a:avLst/>
                  <a:gdLst>
                    <a:gd name="T0" fmla="*/ 0 w 42"/>
                    <a:gd name="T1" fmla="*/ 1 h 20"/>
                    <a:gd name="T2" fmla="*/ 0 w 42"/>
                    <a:gd name="T3" fmla="*/ 1 h 20"/>
                    <a:gd name="T4" fmla="*/ 0 w 42"/>
                    <a:gd name="T5" fmla="*/ 1 h 20"/>
                    <a:gd name="T6" fmla="*/ 0 w 42"/>
                    <a:gd name="T7" fmla="*/ 0 h 20"/>
                    <a:gd name="T8" fmla="*/ 0 w 42"/>
                    <a:gd name="T9" fmla="*/ 1 h 20"/>
                    <a:gd name="T10" fmla="*/ 0 60000 65536"/>
                    <a:gd name="T11" fmla="*/ 0 60000 65536"/>
                    <a:gd name="T12" fmla="*/ 0 60000 65536"/>
                    <a:gd name="T13" fmla="*/ 0 60000 65536"/>
                    <a:gd name="T14" fmla="*/ 0 60000 65536"/>
                    <a:gd name="T15" fmla="*/ 0 w 42"/>
                    <a:gd name="T16" fmla="*/ 0 h 20"/>
                    <a:gd name="T17" fmla="*/ 42 w 42"/>
                    <a:gd name="T18" fmla="*/ 20 h 20"/>
                  </a:gdLst>
                  <a:ahLst/>
                  <a:cxnLst>
                    <a:cxn ang="T10">
                      <a:pos x="T0" y="T1"/>
                    </a:cxn>
                    <a:cxn ang="T11">
                      <a:pos x="T2" y="T3"/>
                    </a:cxn>
                    <a:cxn ang="T12">
                      <a:pos x="T4" y="T5"/>
                    </a:cxn>
                    <a:cxn ang="T13">
                      <a:pos x="T6" y="T7"/>
                    </a:cxn>
                    <a:cxn ang="T14">
                      <a:pos x="T8" y="T9"/>
                    </a:cxn>
                  </a:cxnLst>
                  <a:rect l="T15" t="T16" r="T17" b="T18"/>
                  <a:pathLst>
                    <a:path w="42" h="20">
                      <a:moveTo>
                        <a:pt x="0" y="20"/>
                      </a:moveTo>
                      <a:lnTo>
                        <a:pt x="25" y="15"/>
                      </a:lnTo>
                      <a:lnTo>
                        <a:pt x="42" y="2"/>
                      </a:lnTo>
                      <a:lnTo>
                        <a:pt x="42" y="0"/>
                      </a:lnTo>
                      <a:lnTo>
                        <a:pt x="0" y="20"/>
                      </a:lnTo>
                      <a:close/>
                    </a:path>
                  </a:pathLst>
                </a:custGeom>
                <a:solidFill>
                  <a:srgbClr val="790015">
                    <a:alpha val="34901"/>
                  </a:srgbClr>
                </a:solidFill>
                <a:ln w="9525">
                  <a:noFill/>
                  <a:round/>
                  <a:headEnd/>
                  <a:tailEnd/>
                </a:ln>
              </p:spPr>
              <p:txBody>
                <a:bodyPr/>
                <a:lstStyle/>
                <a:p>
                  <a:endParaRPr lang="hr-HR"/>
                </a:p>
              </p:txBody>
            </p:sp>
            <p:sp>
              <p:nvSpPr>
                <p:cNvPr id="893981" name="Freeform 59"/>
                <p:cNvSpPr>
                  <a:spLocks/>
                </p:cNvSpPr>
                <p:nvPr/>
              </p:nvSpPr>
              <p:spPr bwMode="auto">
                <a:xfrm>
                  <a:off x="2772" y="2085"/>
                  <a:ext cx="20" cy="10"/>
                </a:xfrm>
                <a:custGeom>
                  <a:avLst/>
                  <a:gdLst>
                    <a:gd name="T0" fmla="*/ 0 w 42"/>
                    <a:gd name="T1" fmla="*/ 1 h 20"/>
                    <a:gd name="T2" fmla="*/ 0 w 42"/>
                    <a:gd name="T3" fmla="*/ 1 h 20"/>
                    <a:gd name="T4" fmla="*/ 0 w 42"/>
                    <a:gd name="T5" fmla="*/ 1 h 20"/>
                    <a:gd name="T6" fmla="*/ 0 w 42"/>
                    <a:gd name="T7" fmla="*/ 0 h 20"/>
                    <a:gd name="T8" fmla="*/ 0 60000 65536"/>
                    <a:gd name="T9" fmla="*/ 0 60000 65536"/>
                    <a:gd name="T10" fmla="*/ 0 60000 65536"/>
                    <a:gd name="T11" fmla="*/ 0 60000 65536"/>
                    <a:gd name="T12" fmla="*/ 0 w 42"/>
                    <a:gd name="T13" fmla="*/ 0 h 20"/>
                    <a:gd name="T14" fmla="*/ 42 w 42"/>
                    <a:gd name="T15" fmla="*/ 20 h 20"/>
                  </a:gdLst>
                  <a:ahLst/>
                  <a:cxnLst>
                    <a:cxn ang="T8">
                      <a:pos x="T0" y="T1"/>
                    </a:cxn>
                    <a:cxn ang="T9">
                      <a:pos x="T2" y="T3"/>
                    </a:cxn>
                    <a:cxn ang="T10">
                      <a:pos x="T4" y="T5"/>
                    </a:cxn>
                    <a:cxn ang="T11">
                      <a:pos x="T6" y="T7"/>
                    </a:cxn>
                  </a:cxnLst>
                  <a:rect l="T12" t="T13" r="T14" b="T15"/>
                  <a:pathLst>
                    <a:path w="42" h="20">
                      <a:moveTo>
                        <a:pt x="0" y="20"/>
                      </a:moveTo>
                      <a:lnTo>
                        <a:pt x="25" y="15"/>
                      </a:lnTo>
                      <a:lnTo>
                        <a:pt x="42" y="2"/>
                      </a:lnTo>
                      <a:lnTo>
                        <a:pt x="42" y="0"/>
                      </a:lnTo>
                    </a:path>
                  </a:pathLst>
                </a:custGeom>
                <a:noFill/>
                <a:ln w="9525">
                  <a:solidFill>
                    <a:srgbClr val="000000"/>
                  </a:solidFill>
                  <a:round/>
                  <a:headEnd/>
                  <a:tailEnd/>
                </a:ln>
              </p:spPr>
              <p:txBody>
                <a:bodyPr/>
                <a:lstStyle/>
                <a:p>
                  <a:endParaRPr lang="hr-HR"/>
                </a:p>
              </p:txBody>
            </p:sp>
          </p:grpSp>
          <p:grpSp>
            <p:nvGrpSpPr>
              <p:cNvPr id="893982" name="Group 60"/>
              <p:cNvGrpSpPr>
                <a:grpSpLocks/>
              </p:cNvGrpSpPr>
              <p:nvPr/>
            </p:nvGrpSpPr>
            <p:grpSpPr bwMode="auto">
              <a:xfrm>
                <a:off x="2882" y="2085"/>
                <a:ext cx="3" cy="28"/>
                <a:chOff x="2882" y="2085"/>
                <a:chExt cx="3" cy="28"/>
              </a:xfrm>
            </p:grpSpPr>
            <p:sp>
              <p:nvSpPr>
                <p:cNvPr id="893983" name="Freeform 61"/>
                <p:cNvSpPr>
                  <a:spLocks/>
                </p:cNvSpPr>
                <p:nvPr/>
              </p:nvSpPr>
              <p:spPr bwMode="auto">
                <a:xfrm>
                  <a:off x="2882" y="2085"/>
                  <a:ext cx="3" cy="28"/>
                </a:xfrm>
                <a:custGeom>
                  <a:avLst/>
                  <a:gdLst>
                    <a:gd name="T0" fmla="*/ 0 w 6"/>
                    <a:gd name="T1" fmla="*/ 0 h 55"/>
                    <a:gd name="T2" fmla="*/ 1 w 6"/>
                    <a:gd name="T3" fmla="*/ 1 h 55"/>
                    <a:gd name="T4" fmla="*/ 1 w 6"/>
                    <a:gd name="T5" fmla="*/ 1 h 55"/>
                    <a:gd name="T6" fmla="*/ 0 w 6"/>
                    <a:gd name="T7" fmla="*/ 0 h 55"/>
                    <a:gd name="T8" fmla="*/ 0 60000 65536"/>
                    <a:gd name="T9" fmla="*/ 0 60000 65536"/>
                    <a:gd name="T10" fmla="*/ 0 60000 65536"/>
                    <a:gd name="T11" fmla="*/ 0 60000 65536"/>
                    <a:gd name="T12" fmla="*/ 0 w 6"/>
                    <a:gd name="T13" fmla="*/ 0 h 55"/>
                    <a:gd name="T14" fmla="*/ 6 w 6"/>
                    <a:gd name="T15" fmla="*/ 55 h 55"/>
                  </a:gdLst>
                  <a:ahLst/>
                  <a:cxnLst>
                    <a:cxn ang="T8">
                      <a:pos x="T0" y="T1"/>
                    </a:cxn>
                    <a:cxn ang="T9">
                      <a:pos x="T2" y="T3"/>
                    </a:cxn>
                    <a:cxn ang="T10">
                      <a:pos x="T4" y="T5"/>
                    </a:cxn>
                    <a:cxn ang="T11">
                      <a:pos x="T6" y="T7"/>
                    </a:cxn>
                  </a:cxnLst>
                  <a:rect l="T12" t="T13" r="T14" b="T15"/>
                  <a:pathLst>
                    <a:path w="6" h="55">
                      <a:moveTo>
                        <a:pt x="0" y="0"/>
                      </a:moveTo>
                      <a:lnTo>
                        <a:pt x="6" y="29"/>
                      </a:lnTo>
                      <a:lnTo>
                        <a:pt x="3" y="55"/>
                      </a:lnTo>
                      <a:lnTo>
                        <a:pt x="0" y="0"/>
                      </a:lnTo>
                      <a:close/>
                    </a:path>
                  </a:pathLst>
                </a:custGeom>
                <a:solidFill>
                  <a:srgbClr val="790015">
                    <a:alpha val="34901"/>
                  </a:srgbClr>
                </a:solidFill>
                <a:ln w="9525">
                  <a:noFill/>
                  <a:round/>
                  <a:headEnd/>
                  <a:tailEnd/>
                </a:ln>
              </p:spPr>
              <p:txBody>
                <a:bodyPr/>
                <a:lstStyle/>
                <a:p>
                  <a:endParaRPr lang="hr-HR"/>
                </a:p>
              </p:txBody>
            </p:sp>
            <p:sp>
              <p:nvSpPr>
                <p:cNvPr id="893984" name="Freeform 62"/>
                <p:cNvSpPr>
                  <a:spLocks/>
                </p:cNvSpPr>
                <p:nvPr/>
              </p:nvSpPr>
              <p:spPr bwMode="auto">
                <a:xfrm>
                  <a:off x="2882" y="2085"/>
                  <a:ext cx="3" cy="28"/>
                </a:xfrm>
                <a:custGeom>
                  <a:avLst/>
                  <a:gdLst>
                    <a:gd name="T0" fmla="*/ 0 w 6"/>
                    <a:gd name="T1" fmla="*/ 0 h 55"/>
                    <a:gd name="T2" fmla="*/ 1 w 6"/>
                    <a:gd name="T3" fmla="*/ 1 h 55"/>
                    <a:gd name="T4" fmla="*/ 1 w 6"/>
                    <a:gd name="T5" fmla="*/ 1 h 55"/>
                    <a:gd name="T6" fmla="*/ 0 60000 65536"/>
                    <a:gd name="T7" fmla="*/ 0 60000 65536"/>
                    <a:gd name="T8" fmla="*/ 0 60000 65536"/>
                    <a:gd name="T9" fmla="*/ 0 w 6"/>
                    <a:gd name="T10" fmla="*/ 0 h 55"/>
                    <a:gd name="T11" fmla="*/ 6 w 6"/>
                    <a:gd name="T12" fmla="*/ 55 h 55"/>
                  </a:gdLst>
                  <a:ahLst/>
                  <a:cxnLst>
                    <a:cxn ang="T6">
                      <a:pos x="T0" y="T1"/>
                    </a:cxn>
                    <a:cxn ang="T7">
                      <a:pos x="T2" y="T3"/>
                    </a:cxn>
                    <a:cxn ang="T8">
                      <a:pos x="T4" y="T5"/>
                    </a:cxn>
                  </a:cxnLst>
                  <a:rect l="T9" t="T10" r="T11" b="T12"/>
                  <a:pathLst>
                    <a:path w="6" h="55">
                      <a:moveTo>
                        <a:pt x="0" y="0"/>
                      </a:moveTo>
                      <a:lnTo>
                        <a:pt x="6" y="29"/>
                      </a:lnTo>
                      <a:lnTo>
                        <a:pt x="3" y="55"/>
                      </a:lnTo>
                    </a:path>
                  </a:pathLst>
                </a:custGeom>
                <a:noFill/>
                <a:ln w="9525">
                  <a:solidFill>
                    <a:srgbClr val="000000"/>
                  </a:solidFill>
                  <a:round/>
                  <a:headEnd/>
                  <a:tailEnd/>
                </a:ln>
              </p:spPr>
              <p:txBody>
                <a:bodyPr/>
                <a:lstStyle/>
                <a:p>
                  <a:endParaRPr lang="hr-HR"/>
                </a:p>
              </p:txBody>
            </p:sp>
          </p:grpSp>
        </p:grpSp>
        <p:grpSp>
          <p:nvGrpSpPr>
            <p:cNvPr id="893985" name="Group 63"/>
            <p:cNvGrpSpPr>
              <a:grpSpLocks/>
            </p:cNvGrpSpPr>
            <p:nvPr/>
          </p:nvGrpSpPr>
          <p:grpSpPr bwMode="auto">
            <a:xfrm>
              <a:off x="2481" y="2143"/>
              <a:ext cx="186" cy="110"/>
              <a:chOff x="2481" y="2143"/>
              <a:chExt cx="186" cy="110"/>
            </a:xfrm>
          </p:grpSpPr>
          <p:grpSp>
            <p:nvGrpSpPr>
              <p:cNvPr id="893986" name="Group 64"/>
              <p:cNvGrpSpPr>
                <a:grpSpLocks/>
              </p:cNvGrpSpPr>
              <p:nvPr/>
            </p:nvGrpSpPr>
            <p:grpSpPr bwMode="auto">
              <a:xfrm>
                <a:off x="2481" y="2143"/>
                <a:ext cx="60" cy="55"/>
                <a:chOff x="2481" y="2143"/>
                <a:chExt cx="60" cy="55"/>
              </a:xfrm>
            </p:grpSpPr>
            <p:sp>
              <p:nvSpPr>
                <p:cNvPr id="893987" name="Freeform 65"/>
                <p:cNvSpPr>
                  <a:spLocks/>
                </p:cNvSpPr>
                <p:nvPr/>
              </p:nvSpPr>
              <p:spPr bwMode="auto">
                <a:xfrm>
                  <a:off x="2481" y="2143"/>
                  <a:ext cx="60" cy="55"/>
                </a:xfrm>
                <a:custGeom>
                  <a:avLst/>
                  <a:gdLst>
                    <a:gd name="T0" fmla="*/ 1 w 120"/>
                    <a:gd name="T1" fmla="*/ 0 h 110"/>
                    <a:gd name="T2" fmla="*/ 1 w 120"/>
                    <a:gd name="T3" fmla="*/ 1 h 110"/>
                    <a:gd name="T4" fmla="*/ 1 w 120"/>
                    <a:gd name="T5" fmla="*/ 1 h 110"/>
                    <a:gd name="T6" fmla="*/ 1 w 120"/>
                    <a:gd name="T7" fmla="*/ 1 h 110"/>
                    <a:gd name="T8" fmla="*/ 1 w 120"/>
                    <a:gd name="T9" fmla="*/ 1 h 110"/>
                    <a:gd name="T10" fmla="*/ 0 w 120"/>
                    <a:gd name="T11" fmla="*/ 1 h 110"/>
                    <a:gd name="T12" fmla="*/ 1 w 120"/>
                    <a:gd name="T13" fmla="*/ 1 h 110"/>
                    <a:gd name="T14" fmla="*/ 1 w 120"/>
                    <a:gd name="T15" fmla="*/ 1 h 110"/>
                    <a:gd name="T16" fmla="*/ 1 w 120"/>
                    <a:gd name="T17" fmla="*/ 1 h 110"/>
                    <a:gd name="T18" fmla="*/ 1 w 120"/>
                    <a:gd name="T19" fmla="*/ 1 h 110"/>
                    <a:gd name="T20" fmla="*/ 1 w 120"/>
                    <a:gd name="T21" fmla="*/ 1 h 110"/>
                    <a:gd name="T22" fmla="*/ 1 w 120"/>
                    <a:gd name="T23" fmla="*/ 1 h 110"/>
                    <a:gd name="T24" fmla="*/ 1 w 120"/>
                    <a:gd name="T25" fmla="*/ 1 h 110"/>
                    <a:gd name="T26" fmla="*/ 1 w 120"/>
                    <a:gd name="T27" fmla="*/ 1 h 110"/>
                    <a:gd name="T28" fmla="*/ 1 w 120"/>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110"/>
                    <a:gd name="T47" fmla="*/ 120 w 120"/>
                    <a:gd name="T48" fmla="*/ 110 h 1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110">
                      <a:moveTo>
                        <a:pt x="60" y="0"/>
                      </a:moveTo>
                      <a:lnTo>
                        <a:pt x="39" y="13"/>
                      </a:lnTo>
                      <a:lnTo>
                        <a:pt x="21" y="26"/>
                      </a:lnTo>
                      <a:lnTo>
                        <a:pt x="6" y="45"/>
                      </a:lnTo>
                      <a:lnTo>
                        <a:pt x="2" y="60"/>
                      </a:lnTo>
                      <a:lnTo>
                        <a:pt x="0" y="74"/>
                      </a:lnTo>
                      <a:lnTo>
                        <a:pt x="5" y="86"/>
                      </a:lnTo>
                      <a:lnTo>
                        <a:pt x="14" y="99"/>
                      </a:lnTo>
                      <a:lnTo>
                        <a:pt x="29" y="108"/>
                      </a:lnTo>
                      <a:lnTo>
                        <a:pt x="48" y="110"/>
                      </a:lnTo>
                      <a:lnTo>
                        <a:pt x="63" y="105"/>
                      </a:lnTo>
                      <a:lnTo>
                        <a:pt x="81" y="95"/>
                      </a:lnTo>
                      <a:lnTo>
                        <a:pt x="97" y="84"/>
                      </a:lnTo>
                      <a:lnTo>
                        <a:pt x="120" y="57"/>
                      </a:lnTo>
                      <a:lnTo>
                        <a:pt x="60" y="0"/>
                      </a:lnTo>
                      <a:close/>
                    </a:path>
                  </a:pathLst>
                </a:custGeom>
                <a:solidFill>
                  <a:srgbClr val="790015">
                    <a:alpha val="34901"/>
                  </a:srgbClr>
                </a:solidFill>
                <a:ln w="9525">
                  <a:noFill/>
                  <a:round/>
                  <a:headEnd/>
                  <a:tailEnd/>
                </a:ln>
              </p:spPr>
              <p:txBody>
                <a:bodyPr/>
                <a:lstStyle/>
                <a:p>
                  <a:endParaRPr lang="hr-HR"/>
                </a:p>
              </p:txBody>
            </p:sp>
            <p:sp>
              <p:nvSpPr>
                <p:cNvPr id="893988" name="Freeform 66"/>
                <p:cNvSpPr>
                  <a:spLocks/>
                </p:cNvSpPr>
                <p:nvPr/>
              </p:nvSpPr>
              <p:spPr bwMode="auto">
                <a:xfrm>
                  <a:off x="2481" y="2143"/>
                  <a:ext cx="60" cy="55"/>
                </a:xfrm>
                <a:custGeom>
                  <a:avLst/>
                  <a:gdLst>
                    <a:gd name="T0" fmla="*/ 1 w 120"/>
                    <a:gd name="T1" fmla="*/ 0 h 110"/>
                    <a:gd name="T2" fmla="*/ 1 w 120"/>
                    <a:gd name="T3" fmla="*/ 1 h 110"/>
                    <a:gd name="T4" fmla="*/ 1 w 120"/>
                    <a:gd name="T5" fmla="*/ 1 h 110"/>
                    <a:gd name="T6" fmla="*/ 1 w 120"/>
                    <a:gd name="T7" fmla="*/ 1 h 110"/>
                    <a:gd name="T8" fmla="*/ 1 w 120"/>
                    <a:gd name="T9" fmla="*/ 1 h 110"/>
                    <a:gd name="T10" fmla="*/ 0 w 120"/>
                    <a:gd name="T11" fmla="*/ 1 h 110"/>
                    <a:gd name="T12" fmla="*/ 1 w 120"/>
                    <a:gd name="T13" fmla="*/ 1 h 110"/>
                    <a:gd name="T14" fmla="*/ 1 w 120"/>
                    <a:gd name="T15" fmla="*/ 1 h 110"/>
                    <a:gd name="T16" fmla="*/ 1 w 120"/>
                    <a:gd name="T17" fmla="*/ 1 h 110"/>
                    <a:gd name="T18" fmla="*/ 1 w 120"/>
                    <a:gd name="T19" fmla="*/ 1 h 110"/>
                    <a:gd name="T20" fmla="*/ 1 w 120"/>
                    <a:gd name="T21" fmla="*/ 1 h 110"/>
                    <a:gd name="T22" fmla="*/ 1 w 120"/>
                    <a:gd name="T23" fmla="*/ 1 h 110"/>
                    <a:gd name="T24" fmla="*/ 1 w 120"/>
                    <a:gd name="T25" fmla="*/ 1 h 110"/>
                    <a:gd name="T26" fmla="*/ 1 w 120"/>
                    <a:gd name="T27" fmla="*/ 1 h 110"/>
                    <a:gd name="T28" fmla="*/ 1 w 120"/>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110"/>
                    <a:gd name="T47" fmla="*/ 120 w 120"/>
                    <a:gd name="T48" fmla="*/ 110 h 1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110">
                      <a:moveTo>
                        <a:pt x="60" y="0"/>
                      </a:moveTo>
                      <a:lnTo>
                        <a:pt x="39" y="13"/>
                      </a:lnTo>
                      <a:lnTo>
                        <a:pt x="21" y="26"/>
                      </a:lnTo>
                      <a:lnTo>
                        <a:pt x="6" y="45"/>
                      </a:lnTo>
                      <a:lnTo>
                        <a:pt x="2" y="60"/>
                      </a:lnTo>
                      <a:lnTo>
                        <a:pt x="0" y="74"/>
                      </a:lnTo>
                      <a:lnTo>
                        <a:pt x="5" y="86"/>
                      </a:lnTo>
                      <a:lnTo>
                        <a:pt x="14" y="99"/>
                      </a:lnTo>
                      <a:lnTo>
                        <a:pt x="29" y="108"/>
                      </a:lnTo>
                      <a:lnTo>
                        <a:pt x="48" y="110"/>
                      </a:lnTo>
                      <a:lnTo>
                        <a:pt x="63" y="105"/>
                      </a:lnTo>
                      <a:lnTo>
                        <a:pt x="81" y="95"/>
                      </a:lnTo>
                      <a:lnTo>
                        <a:pt x="97" y="84"/>
                      </a:lnTo>
                      <a:lnTo>
                        <a:pt x="120" y="57"/>
                      </a:lnTo>
                      <a:lnTo>
                        <a:pt x="60" y="0"/>
                      </a:lnTo>
                    </a:path>
                  </a:pathLst>
                </a:custGeom>
                <a:noFill/>
                <a:ln w="9525">
                  <a:solidFill>
                    <a:srgbClr val="000000"/>
                  </a:solidFill>
                  <a:round/>
                  <a:headEnd/>
                  <a:tailEnd/>
                </a:ln>
              </p:spPr>
              <p:txBody>
                <a:bodyPr/>
                <a:lstStyle/>
                <a:p>
                  <a:endParaRPr lang="hr-HR"/>
                </a:p>
              </p:txBody>
            </p:sp>
          </p:grpSp>
          <p:grpSp>
            <p:nvGrpSpPr>
              <p:cNvPr id="893989" name="Group 67"/>
              <p:cNvGrpSpPr>
                <a:grpSpLocks/>
              </p:cNvGrpSpPr>
              <p:nvPr/>
            </p:nvGrpSpPr>
            <p:grpSpPr bwMode="auto">
              <a:xfrm>
                <a:off x="2530" y="2144"/>
                <a:ext cx="56" cy="81"/>
                <a:chOff x="2530" y="2144"/>
                <a:chExt cx="56" cy="81"/>
              </a:xfrm>
            </p:grpSpPr>
            <p:sp>
              <p:nvSpPr>
                <p:cNvPr id="893990" name="Freeform 68"/>
                <p:cNvSpPr>
                  <a:spLocks/>
                </p:cNvSpPr>
                <p:nvPr/>
              </p:nvSpPr>
              <p:spPr bwMode="auto">
                <a:xfrm>
                  <a:off x="2530" y="2144"/>
                  <a:ext cx="56" cy="81"/>
                </a:xfrm>
                <a:custGeom>
                  <a:avLst/>
                  <a:gdLst>
                    <a:gd name="T0" fmla="*/ 1 w 112"/>
                    <a:gd name="T1" fmla="*/ 0 h 162"/>
                    <a:gd name="T2" fmla="*/ 1 w 112"/>
                    <a:gd name="T3" fmla="*/ 1 h 162"/>
                    <a:gd name="T4" fmla="*/ 1 w 112"/>
                    <a:gd name="T5" fmla="*/ 1 h 162"/>
                    <a:gd name="T6" fmla="*/ 0 w 112"/>
                    <a:gd name="T7" fmla="*/ 1 h 162"/>
                    <a:gd name="T8" fmla="*/ 1 w 112"/>
                    <a:gd name="T9" fmla="*/ 1 h 162"/>
                    <a:gd name="T10" fmla="*/ 1 w 112"/>
                    <a:gd name="T11" fmla="*/ 1 h 162"/>
                    <a:gd name="T12" fmla="*/ 1 w 112"/>
                    <a:gd name="T13" fmla="*/ 1 h 162"/>
                    <a:gd name="T14" fmla="*/ 1 w 112"/>
                    <a:gd name="T15" fmla="*/ 1 h 162"/>
                    <a:gd name="T16" fmla="*/ 1 w 112"/>
                    <a:gd name="T17" fmla="*/ 1 h 162"/>
                    <a:gd name="T18" fmla="*/ 1 w 112"/>
                    <a:gd name="T19" fmla="*/ 1 h 162"/>
                    <a:gd name="T20" fmla="*/ 1 w 112"/>
                    <a:gd name="T21" fmla="*/ 1 h 162"/>
                    <a:gd name="T22" fmla="*/ 1 w 112"/>
                    <a:gd name="T23" fmla="*/ 1 h 162"/>
                    <a:gd name="T24" fmla="*/ 1 w 112"/>
                    <a:gd name="T25" fmla="*/ 1 h 162"/>
                    <a:gd name="T26" fmla="*/ 1 w 112"/>
                    <a:gd name="T27" fmla="*/ 1 h 162"/>
                    <a:gd name="T28" fmla="*/ 1 w 112"/>
                    <a:gd name="T29" fmla="*/ 1 h 162"/>
                    <a:gd name="T30" fmla="*/ 1 w 112"/>
                    <a:gd name="T31" fmla="*/ 1 h 162"/>
                    <a:gd name="T32" fmla="*/ 1 w 112"/>
                    <a:gd name="T33" fmla="*/ 1 h 162"/>
                    <a:gd name="T34" fmla="*/ 1 w 112"/>
                    <a:gd name="T35" fmla="*/ 1 h 162"/>
                    <a:gd name="T36" fmla="*/ 1 w 112"/>
                    <a:gd name="T37" fmla="*/ 1 h 162"/>
                    <a:gd name="T38" fmla="*/ 1 w 112"/>
                    <a:gd name="T39" fmla="*/ 1 h 162"/>
                    <a:gd name="T40" fmla="*/ 1 w 112"/>
                    <a:gd name="T41" fmla="*/ 1 h 162"/>
                    <a:gd name="T42" fmla="*/ 1 w 112"/>
                    <a:gd name="T43" fmla="*/ 1 h 162"/>
                    <a:gd name="T44" fmla="*/ 1 w 112"/>
                    <a:gd name="T45" fmla="*/ 0 h 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2"/>
                    <a:gd name="T70" fmla="*/ 0 h 162"/>
                    <a:gd name="T71" fmla="*/ 112 w 112"/>
                    <a:gd name="T72" fmla="*/ 162 h 1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2" h="162">
                      <a:moveTo>
                        <a:pt x="41" y="0"/>
                      </a:moveTo>
                      <a:lnTo>
                        <a:pt x="20" y="7"/>
                      </a:lnTo>
                      <a:lnTo>
                        <a:pt x="6" y="18"/>
                      </a:lnTo>
                      <a:lnTo>
                        <a:pt x="0" y="34"/>
                      </a:lnTo>
                      <a:lnTo>
                        <a:pt x="2" y="52"/>
                      </a:lnTo>
                      <a:lnTo>
                        <a:pt x="11" y="97"/>
                      </a:lnTo>
                      <a:lnTo>
                        <a:pt x="15" y="122"/>
                      </a:lnTo>
                      <a:lnTo>
                        <a:pt x="17" y="135"/>
                      </a:lnTo>
                      <a:lnTo>
                        <a:pt x="21" y="149"/>
                      </a:lnTo>
                      <a:lnTo>
                        <a:pt x="36" y="160"/>
                      </a:lnTo>
                      <a:lnTo>
                        <a:pt x="57" y="162"/>
                      </a:lnTo>
                      <a:lnTo>
                        <a:pt x="81" y="160"/>
                      </a:lnTo>
                      <a:lnTo>
                        <a:pt x="97" y="156"/>
                      </a:lnTo>
                      <a:lnTo>
                        <a:pt x="108" y="149"/>
                      </a:lnTo>
                      <a:lnTo>
                        <a:pt x="112" y="138"/>
                      </a:lnTo>
                      <a:lnTo>
                        <a:pt x="108" y="99"/>
                      </a:lnTo>
                      <a:lnTo>
                        <a:pt x="100" y="73"/>
                      </a:lnTo>
                      <a:lnTo>
                        <a:pt x="84" y="41"/>
                      </a:lnTo>
                      <a:lnTo>
                        <a:pt x="77" y="25"/>
                      </a:lnTo>
                      <a:lnTo>
                        <a:pt x="72" y="16"/>
                      </a:lnTo>
                      <a:lnTo>
                        <a:pt x="63" y="7"/>
                      </a:lnTo>
                      <a:lnTo>
                        <a:pt x="53" y="2"/>
                      </a:lnTo>
                      <a:lnTo>
                        <a:pt x="41" y="0"/>
                      </a:lnTo>
                      <a:close/>
                    </a:path>
                  </a:pathLst>
                </a:custGeom>
                <a:solidFill>
                  <a:srgbClr val="790015">
                    <a:alpha val="34901"/>
                  </a:srgbClr>
                </a:solidFill>
                <a:ln w="9525">
                  <a:noFill/>
                  <a:round/>
                  <a:headEnd/>
                  <a:tailEnd/>
                </a:ln>
              </p:spPr>
              <p:txBody>
                <a:bodyPr/>
                <a:lstStyle/>
                <a:p>
                  <a:endParaRPr lang="hr-HR"/>
                </a:p>
              </p:txBody>
            </p:sp>
            <p:sp>
              <p:nvSpPr>
                <p:cNvPr id="893991" name="Freeform 69"/>
                <p:cNvSpPr>
                  <a:spLocks/>
                </p:cNvSpPr>
                <p:nvPr/>
              </p:nvSpPr>
              <p:spPr bwMode="auto">
                <a:xfrm>
                  <a:off x="2530" y="2144"/>
                  <a:ext cx="56" cy="81"/>
                </a:xfrm>
                <a:custGeom>
                  <a:avLst/>
                  <a:gdLst>
                    <a:gd name="T0" fmla="*/ 1 w 112"/>
                    <a:gd name="T1" fmla="*/ 0 h 162"/>
                    <a:gd name="T2" fmla="*/ 1 w 112"/>
                    <a:gd name="T3" fmla="*/ 1 h 162"/>
                    <a:gd name="T4" fmla="*/ 1 w 112"/>
                    <a:gd name="T5" fmla="*/ 1 h 162"/>
                    <a:gd name="T6" fmla="*/ 0 w 112"/>
                    <a:gd name="T7" fmla="*/ 1 h 162"/>
                    <a:gd name="T8" fmla="*/ 1 w 112"/>
                    <a:gd name="T9" fmla="*/ 1 h 162"/>
                    <a:gd name="T10" fmla="*/ 1 w 112"/>
                    <a:gd name="T11" fmla="*/ 1 h 162"/>
                    <a:gd name="T12" fmla="*/ 1 w 112"/>
                    <a:gd name="T13" fmla="*/ 1 h 162"/>
                    <a:gd name="T14" fmla="*/ 1 w 112"/>
                    <a:gd name="T15" fmla="*/ 1 h 162"/>
                    <a:gd name="T16" fmla="*/ 1 w 112"/>
                    <a:gd name="T17" fmla="*/ 1 h 162"/>
                    <a:gd name="T18" fmla="*/ 1 w 112"/>
                    <a:gd name="T19" fmla="*/ 1 h 162"/>
                    <a:gd name="T20" fmla="*/ 1 w 112"/>
                    <a:gd name="T21" fmla="*/ 1 h 162"/>
                    <a:gd name="T22" fmla="*/ 1 w 112"/>
                    <a:gd name="T23" fmla="*/ 1 h 162"/>
                    <a:gd name="T24" fmla="*/ 1 w 112"/>
                    <a:gd name="T25" fmla="*/ 1 h 162"/>
                    <a:gd name="T26" fmla="*/ 1 w 112"/>
                    <a:gd name="T27" fmla="*/ 1 h 162"/>
                    <a:gd name="T28" fmla="*/ 1 w 112"/>
                    <a:gd name="T29" fmla="*/ 1 h 162"/>
                    <a:gd name="T30" fmla="*/ 1 w 112"/>
                    <a:gd name="T31" fmla="*/ 1 h 162"/>
                    <a:gd name="T32" fmla="*/ 1 w 112"/>
                    <a:gd name="T33" fmla="*/ 1 h 162"/>
                    <a:gd name="T34" fmla="*/ 1 w 112"/>
                    <a:gd name="T35" fmla="*/ 1 h 162"/>
                    <a:gd name="T36" fmla="*/ 1 w 112"/>
                    <a:gd name="T37" fmla="*/ 1 h 162"/>
                    <a:gd name="T38" fmla="*/ 1 w 112"/>
                    <a:gd name="T39" fmla="*/ 1 h 162"/>
                    <a:gd name="T40" fmla="*/ 1 w 112"/>
                    <a:gd name="T41" fmla="*/ 1 h 162"/>
                    <a:gd name="T42" fmla="*/ 1 w 112"/>
                    <a:gd name="T43" fmla="*/ 1 h 162"/>
                    <a:gd name="T44" fmla="*/ 1 w 112"/>
                    <a:gd name="T45" fmla="*/ 0 h 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2"/>
                    <a:gd name="T70" fmla="*/ 0 h 162"/>
                    <a:gd name="T71" fmla="*/ 112 w 112"/>
                    <a:gd name="T72" fmla="*/ 162 h 1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2" h="162">
                      <a:moveTo>
                        <a:pt x="41" y="0"/>
                      </a:moveTo>
                      <a:lnTo>
                        <a:pt x="20" y="7"/>
                      </a:lnTo>
                      <a:lnTo>
                        <a:pt x="6" y="18"/>
                      </a:lnTo>
                      <a:lnTo>
                        <a:pt x="0" y="34"/>
                      </a:lnTo>
                      <a:lnTo>
                        <a:pt x="2" y="52"/>
                      </a:lnTo>
                      <a:lnTo>
                        <a:pt x="11" y="97"/>
                      </a:lnTo>
                      <a:lnTo>
                        <a:pt x="15" y="122"/>
                      </a:lnTo>
                      <a:lnTo>
                        <a:pt x="17" y="135"/>
                      </a:lnTo>
                      <a:lnTo>
                        <a:pt x="21" y="149"/>
                      </a:lnTo>
                      <a:lnTo>
                        <a:pt x="36" y="160"/>
                      </a:lnTo>
                      <a:lnTo>
                        <a:pt x="57" y="162"/>
                      </a:lnTo>
                      <a:lnTo>
                        <a:pt x="81" y="160"/>
                      </a:lnTo>
                      <a:lnTo>
                        <a:pt x="97" y="156"/>
                      </a:lnTo>
                      <a:lnTo>
                        <a:pt x="108" y="149"/>
                      </a:lnTo>
                      <a:lnTo>
                        <a:pt x="112" y="138"/>
                      </a:lnTo>
                      <a:lnTo>
                        <a:pt x="108" y="99"/>
                      </a:lnTo>
                      <a:lnTo>
                        <a:pt x="100" y="73"/>
                      </a:lnTo>
                      <a:lnTo>
                        <a:pt x="84" y="41"/>
                      </a:lnTo>
                      <a:lnTo>
                        <a:pt x="77" y="25"/>
                      </a:lnTo>
                      <a:lnTo>
                        <a:pt x="72" y="16"/>
                      </a:lnTo>
                      <a:lnTo>
                        <a:pt x="63" y="7"/>
                      </a:lnTo>
                      <a:lnTo>
                        <a:pt x="53" y="2"/>
                      </a:lnTo>
                      <a:lnTo>
                        <a:pt x="41" y="0"/>
                      </a:lnTo>
                    </a:path>
                  </a:pathLst>
                </a:custGeom>
                <a:noFill/>
                <a:ln w="9525">
                  <a:solidFill>
                    <a:srgbClr val="000000"/>
                  </a:solidFill>
                  <a:round/>
                  <a:headEnd/>
                  <a:tailEnd/>
                </a:ln>
              </p:spPr>
              <p:txBody>
                <a:bodyPr/>
                <a:lstStyle/>
                <a:p>
                  <a:endParaRPr lang="hr-HR"/>
                </a:p>
              </p:txBody>
            </p:sp>
          </p:grpSp>
          <p:grpSp>
            <p:nvGrpSpPr>
              <p:cNvPr id="893992" name="Group 70"/>
              <p:cNvGrpSpPr>
                <a:grpSpLocks/>
              </p:cNvGrpSpPr>
              <p:nvPr/>
            </p:nvGrpSpPr>
            <p:grpSpPr bwMode="auto">
              <a:xfrm>
                <a:off x="2561" y="2171"/>
                <a:ext cx="72" cy="70"/>
                <a:chOff x="2561" y="2171"/>
                <a:chExt cx="72" cy="70"/>
              </a:xfrm>
            </p:grpSpPr>
            <p:sp>
              <p:nvSpPr>
                <p:cNvPr id="893993" name="Freeform 71"/>
                <p:cNvSpPr>
                  <a:spLocks/>
                </p:cNvSpPr>
                <p:nvPr/>
              </p:nvSpPr>
              <p:spPr bwMode="auto">
                <a:xfrm>
                  <a:off x="2561" y="2171"/>
                  <a:ext cx="72" cy="70"/>
                </a:xfrm>
                <a:custGeom>
                  <a:avLst/>
                  <a:gdLst>
                    <a:gd name="T0" fmla="*/ 0 w 145"/>
                    <a:gd name="T1" fmla="*/ 0 h 140"/>
                    <a:gd name="T2" fmla="*/ 0 w 145"/>
                    <a:gd name="T3" fmla="*/ 0 h 140"/>
                    <a:gd name="T4" fmla="*/ 0 w 145"/>
                    <a:gd name="T5" fmla="*/ 1 h 140"/>
                    <a:gd name="T6" fmla="*/ 0 w 145"/>
                    <a:gd name="T7" fmla="*/ 1 h 140"/>
                    <a:gd name="T8" fmla="*/ 0 w 145"/>
                    <a:gd name="T9" fmla="*/ 1 h 140"/>
                    <a:gd name="T10" fmla="*/ 0 w 145"/>
                    <a:gd name="T11" fmla="*/ 1 h 140"/>
                    <a:gd name="T12" fmla="*/ 0 w 145"/>
                    <a:gd name="T13" fmla="*/ 1 h 140"/>
                    <a:gd name="T14" fmla="*/ 0 w 145"/>
                    <a:gd name="T15" fmla="*/ 1 h 140"/>
                    <a:gd name="T16" fmla="*/ 0 w 145"/>
                    <a:gd name="T17" fmla="*/ 1 h 140"/>
                    <a:gd name="T18" fmla="*/ 0 w 145"/>
                    <a:gd name="T19" fmla="*/ 1 h 140"/>
                    <a:gd name="T20" fmla="*/ 0 w 145"/>
                    <a:gd name="T21" fmla="*/ 1 h 140"/>
                    <a:gd name="T22" fmla="*/ 0 w 145"/>
                    <a:gd name="T23" fmla="*/ 1 h 140"/>
                    <a:gd name="T24" fmla="*/ 0 w 145"/>
                    <a:gd name="T25" fmla="*/ 1 h 140"/>
                    <a:gd name="T26" fmla="*/ 0 w 145"/>
                    <a:gd name="T27" fmla="*/ 1 h 140"/>
                    <a:gd name="T28" fmla="*/ 0 w 145"/>
                    <a:gd name="T29" fmla="*/ 1 h 140"/>
                    <a:gd name="T30" fmla="*/ 0 w 145"/>
                    <a:gd name="T31" fmla="*/ 1 h 140"/>
                    <a:gd name="T32" fmla="*/ 0 w 145"/>
                    <a:gd name="T33" fmla="*/ 1 h 140"/>
                    <a:gd name="T34" fmla="*/ 0 w 145"/>
                    <a:gd name="T35" fmla="*/ 1 h 140"/>
                    <a:gd name="T36" fmla="*/ 0 w 145"/>
                    <a:gd name="T37" fmla="*/ 1 h 140"/>
                    <a:gd name="T38" fmla="*/ 0 w 145"/>
                    <a:gd name="T39" fmla="*/ 1 h 140"/>
                    <a:gd name="T40" fmla="*/ 0 w 145"/>
                    <a:gd name="T41" fmla="*/ 1 h 140"/>
                    <a:gd name="T42" fmla="*/ 0 w 145"/>
                    <a:gd name="T43" fmla="*/ 1 h 140"/>
                    <a:gd name="T44" fmla="*/ 0 w 145"/>
                    <a:gd name="T45" fmla="*/ 1 h 140"/>
                    <a:gd name="T46" fmla="*/ 0 w 145"/>
                    <a:gd name="T47" fmla="*/ 1 h 140"/>
                    <a:gd name="T48" fmla="*/ 0 w 145"/>
                    <a:gd name="T49" fmla="*/ 1 h 140"/>
                    <a:gd name="T50" fmla="*/ 0 w 145"/>
                    <a:gd name="T51" fmla="*/ 1 h 140"/>
                    <a:gd name="T52" fmla="*/ 0 w 145"/>
                    <a:gd name="T53" fmla="*/ 1 h 140"/>
                    <a:gd name="T54" fmla="*/ 0 w 145"/>
                    <a:gd name="T55" fmla="*/ 1 h 140"/>
                    <a:gd name="T56" fmla="*/ 0 w 145"/>
                    <a:gd name="T57" fmla="*/ 1 h 140"/>
                    <a:gd name="T58" fmla="*/ 0 w 145"/>
                    <a:gd name="T59" fmla="*/ 0 h 1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5"/>
                    <a:gd name="T91" fmla="*/ 0 h 140"/>
                    <a:gd name="T92" fmla="*/ 145 w 145"/>
                    <a:gd name="T93" fmla="*/ 140 h 1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5" h="140">
                      <a:moveTo>
                        <a:pt x="39" y="0"/>
                      </a:moveTo>
                      <a:lnTo>
                        <a:pt x="25" y="0"/>
                      </a:lnTo>
                      <a:lnTo>
                        <a:pt x="20" y="3"/>
                      </a:lnTo>
                      <a:lnTo>
                        <a:pt x="12" y="9"/>
                      </a:lnTo>
                      <a:lnTo>
                        <a:pt x="5" y="24"/>
                      </a:lnTo>
                      <a:lnTo>
                        <a:pt x="2" y="40"/>
                      </a:lnTo>
                      <a:lnTo>
                        <a:pt x="0" y="56"/>
                      </a:lnTo>
                      <a:lnTo>
                        <a:pt x="0" y="79"/>
                      </a:lnTo>
                      <a:lnTo>
                        <a:pt x="2" y="98"/>
                      </a:lnTo>
                      <a:lnTo>
                        <a:pt x="5" y="113"/>
                      </a:lnTo>
                      <a:lnTo>
                        <a:pt x="11" y="129"/>
                      </a:lnTo>
                      <a:lnTo>
                        <a:pt x="17" y="136"/>
                      </a:lnTo>
                      <a:lnTo>
                        <a:pt x="30" y="139"/>
                      </a:lnTo>
                      <a:lnTo>
                        <a:pt x="45" y="140"/>
                      </a:lnTo>
                      <a:lnTo>
                        <a:pt x="69" y="139"/>
                      </a:lnTo>
                      <a:lnTo>
                        <a:pt x="81" y="132"/>
                      </a:lnTo>
                      <a:lnTo>
                        <a:pt x="102" y="129"/>
                      </a:lnTo>
                      <a:lnTo>
                        <a:pt x="121" y="119"/>
                      </a:lnTo>
                      <a:lnTo>
                        <a:pt x="139" y="98"/>
                      </a:lnTo>
                      <a:lnTo>
                        <a:pt x="145" y="90"/>
                      </a:lnTo>
                      <a:lnTo>
                        <a:pt x="128" y="81"/>
                      </a:lnTo>
                      <a:lnTo>
                        <a:pt x="118" y="64"/>
                      </a:lnTo>
                      <a:lnTo>
                        <a:pt x="108" y="55"/>
                      </a:lnTo>
                      <a:lnTo>
                        <a:pt x="90" y="48"/>
                      </a:lnTo>
                      <a:lnTo>
                        <a:pt x="73" y="47"/>
                      </a:lnTo>
                      <a:lnTo>
                        <a:pt x="73" y="34"/>
                      </a:lnTo>
                      <a:lnTo>
                        <a:pt x="66" y="21"/>
                      </a:lnTo>
                      <a:lnTo>
                        <a:pt x="60" y="13"/>
                      </a:lnTo>
                      <a:lnTo>
                        <a:pt x="52" y="6"/>
                      </a:lnTo>
                      <a:lnTo>
                        <a:pt x="39" y="0"/>
                      </a:lnTo>
                      <a:close/>
                    </a:path>
                  </a:pathLst>
                </a:custGeom>
                <a:solidFill>
                  <a:srgbClr val="790015">
                    <a:alpha val="34901"/>
                  </a:srgbClr>
                </a:solidFill>
                <a:ln w="9525">
                  <a:noFill/>
                  <a:round/>
                  <a:headEnd/>
                  <a:tailEnd/>
                </a:ln>
              </p:spPr>
              <p:txBody>
                <a:bodyPr/>
                <a:lstStyle/>
                <a:p>
                  <a:endParaRPr lang="hr-HR"/>
                </a:p>
              </p:txBody>
            </p:sp>
            <p:sp>
              <p:nvSpPr>
                <p:cNvPr id="893994" name="Freeform 72"/>
                <p:cNvSpPr>
                  <a:spLocks/>
                </p:cNvSpPr>
                <p:nvPr/>
              </p:nvSpPr>
              <p:spPr bwMode="auto">
                <a:xfrm>
                  <a:off x="2561" y="2171"/>
                  <a:ext cx="72" cy="70"/>
                </a:xfrm>
                <a:custGeom>
                  <a:avLst/>
                  <a:gdLst>
                    <a:gd name="T0" fmla="*/ 0 w 145"/>
                    <a:gd name="T1" fmla="*/ 0 h 140"/>
                    <a:gd name="T2" fmla="*/ 0 w 145"/>
                    <a:gd name="T3" fmla="*/ 0 h 140"/>
                    <a:gd name="T4" fmla="*/ 0 w 145"/>
                    <a:gd name="T5" fmla="*/ 1 h 140"/>
                    <a:gd name="T6" fmla="*/ 0 w 145"/>
                    <a:gd name="T7" fmla="*/ 1 h 140"/>
                    <a:gd name="T8" fmla="*/ 0 w 145"/>
                    <a:gd name="T9" fmla="*/ 1 h 140"/>
                    <a:gd name="T10" fmla="*/ 0 w 145"/>
                    <a:gd name="T11" fmla="*/ 1 h 140"/>
                    <a:gd name="T12" fmla="*/ 0 w 145"/>
                    <a:gd name="T13" fmla="*/ 1 h 140"/>
                    <a:gd name="T14" fmla="*/ 0 w 145"/>
                    <a:gd name="T15" fmla="*/ 1 h 140"/>
                    <a:gd name="T16" fmla="*/ 0 w 145"/>
                    <a:gd name="T17" fmla="*/ 1 h 140"/>
                    <a:gd name="T18" fmla="*/ 0 w 145"/>
                    <a:gd name="T19" fmla="*/ 1 h 140"/>
                    <a:gd name="T20" fmla="*/ 0 w 145"/>
                    <a:gd name="T21" fmla="*/ 1 h 140"/>
                    <a:gd name="T22" fmla="*/ 0 w 145"/>
                    <a:gd name="T23" fmla="*/ 1 h 140"/>
                    <a:gd name="T24" fmla="*/ 0 w 145"/>
                    <a:gd name="T25" fmla="*/ 1 h 140"/>
                    <a:gd name="T26" fmla="*/ 0 w 145"/>
                    <a:gd name="T27" fmla="*/ 1 h 140"/>
                    <a:gd name="T28" fmla="*/ 0 w 145"/>
                    <a:gd name="T29" fmla="*/ 1 h 140"/>
                    <a:gd name="T30" fmla="*/ 0 w 145"/>
                    <a:gd name="T31" fmla="*/ 1 h 140"/>
                    <a:gd name="T32" fmla="*/ 0 w 145"/>
                    <a:gd name="T33" fmla="*/ 1 h 140"/>
                    <a:gd name="T34" fmla="*/ 0 w 145"/>
                    <a:gd name="T35" fmla="*/ 1 h 140"/>
                    <a:gd name="T36" fmla="*/ 0 w 145"/>
                    <a:gd name="T37" fmla="*/ 1 h 140"/>
                    <a:gd name="T38" fmla="*/ 0 w 145"/>
                    <a:gd name="T39" fmla="*/ 1 h 140"/>
                    <a:gd name="T40" fmla="*/ 0 w 145"/>
                    <a:gd name="T41" fmla="*/ 1 h 140"/>
                    <a:gd name="T42" fmla="*/ 0 w 145"/>
                    <a:gd name="T43" fmla="*/ 1 h 140"/>
                    <a:gd name="T44" fmla="*/ 0 w 145"/>
                    <a:gd name="T45" fmla="*/ 1 h 140"/>
                    <a:gd name="T46" fmla="*/ 0 w 145"/>
                    <a:gd name="T47" fmla="*/ 1 h 140"/>
                    <a:gd name="T48" fmla="*/ 0 w 145"/>
                    <a:gd name="T49" fmla="*/ 1 h 140"/>
                    <a:gd name="T50" fmla="*/ 0 w 145"/>
                    <a:gd name="T51" fmla="*/ 1 h 140"/>
                    <a:gd name="T52" fmla="*/ 0 w 145"/>
                    <a:gd name="T53" fmla="*/ 1 h 140"/>
                    <a:gd name="T54" fmla="*/ 0 w 145"/>
                    <a:gd name="T55" fmla="*/ 1 h 140"/>
                    <a:gd name="T56" fmla="*/ 0 w 145"/>
                    <a:gd name="T57" fmla="*/ 1 h 140"/>
                    <a:gd name="T58" fmla="*/ 0 w 145"/>
                    <a:gd name="T59" fmla="*/ 0 h 1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5"/>
                    <a:gd name="T91" fmla="*/ 0 h 140"/>
                    <a:gd name="T92" fmla="*/ 145 w 145"/>
                    <a:gd name="T93" fmla="*/ 140 h 1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5" h="140">
                      <a:moveTo>
                        <a:pt x="39" y="0"/>
                      </a:moveTo>
                      <a:lnTo>
                        <a:pt x="25" y="0"/>
                      </a:lnTo>
                      <a:lnTo>
                        <a:pt x="20" y="3"/>
                      </a:lnTo>
                      <a:lnTo>
                        <a:pt x="12" y="9"/>
                      </a:lnTo>
                      <a:lnTo>
                        <a:pt x="5" y="24"/>
                      </a:lnTo>
                      <a:lnTo>
                        <a:pt x="2" y="40"/>
                      </a:lnTo>
                      <a:lnTo>
                        <a:pt x="0" y="56"/>
                      </a:lnTo>
                      <a:lnTo>
                        <a:pt x="0" y="79"/>
                      </a:lnTo>
                      <a:lnTo>
                        <a:pt x="2" y="98"/>
                      </a:lnTo>
                      <a:lnTo>
                        <a:pt x="5" y="113"/>
                      </a:lnTo>
                      <a:lnTo>
                        <a:pt x="11" y="129"/>
                      </a:lnTo>
                      <a:lnTo>
                        <a:pt x="17" y="136"/>
                      </a:lnTo>
                      <a:lnTo>
                        <a:pt x="30" y="139"/>
                      </a:lnTo>
                      <a:lnTo>
                        <a:pt x="45" y="140"/>
                      </a:lnTo>
                      <a:lnTo>
                        <a:pt x="69" y="139"/>
                      </a:lnTo>
                      <a:lnTo>
                        <a:pt x="81" y="132"/>
                      </a:lnTo>
                      <a:lnTo>
                        <a:pt x="102" y="129"/>
                      </a:lnTo>
                      <a:lnTo>
                        <a:pt x="121" y="119"/>
                      </a:lnTo>
                      <a:lnTo>
                        <a:pt x="139" y="98"/>
                      </a:lnTo>
                      <a:lnTo>
                        <a:pt x="145" y="90"/>
                      </a:lnTo>
                      <a:lnTo>
                        <a:pt x="128" y="81"/>
                      </a:lnTo>
                      <a:lnTo>
                        <a:pt x="118" y="64"/>
                      </a:lnTo>
                      <a:lnTo>
                        <a:pt x="108" y="55"/>
                      </a:lnTo>
                      <a:lnTo>
                        <a:pt x="90" y="48"/>
                      </a:lnTo>
                      <a:lnTo>
                        <a:pt x="73" y="47"/>
                      </a:lnTo>
                      <a:lnTo>
                        <a:pt x="73" y="34"/>
                      </a:lnTo>
                      <a:lnTo>
                        <a:pt x="66" y="21"/>
                      </a:lnTo>
                      <a:lnTo>
                        <a:pt x="60" y="13"/>
                      </a:lnTo>
                      <a:lnTo>
                        <a:pt x="52" y="6"/>
                      </a:lnTo>
                      <a:lnTo>
                        <a:pt x="39" y="0"/>
                      </a:lnTo>
                    </a:path>
                  </a:pathLst>
                </a:custGeom>
                <a:noFill/>
                <a:ln w="9525">
                  <a:solidFill>
                    <a:srgbClr val="000000"/>
                  </a:solidFill>
                  <a:round/>
                  <a:headEnd/>
                  <a:tailEnd/>
                </a:ln>
              </p:spPr>
              <p:txBody>
                <a:bodyPr/>
                <a:lstStyle/>
                <a:p>
                  <a:endParaRPr lang="hr-HR"/>
                </a:p>
              </p:txBody>
            </p:sp>
          </p:grpSp>
          <p:grpSp>
            <p:nvGrpSpPr>
              <p:cNvPr id="893995" name="Group 73"/>
              <p:cNvGrpSpPr>
                <a:grpSpLocks/>
              </p:cNvGrpSpPr>
              <p:nvPr/>
            </p:nvGrpSpPr>
            <p:grpSpPr bwMode="auto">
              <a:xfrm>
                <a:off x="2591" y="2193"/>
                <a:ext cx="76" cy="60"/>
                <a:chOff x="2591" y="2193"/>
                <a:chExt cx="76" cy="60"/>
              </a:xfrm>
            </p:grpSpPr>
            <p:sp>
              <p:nvSpPr>
                <p:cNvPr id="893996" name="Freeform 74"/>
                <p:cNvSpPr>
                  <a:spLocks/>
                </p:cNvSpPr>
                <p:nvPr/>
              </p:nvSpPr>
              <p:spPr bwMode="auto">
                <a:xfrm>
                  <a:off x="2591" y="2193"/>
                  <a:ext cx="76" cy="60"/>
                </a:xfrm>
                <a:custGeom>
                  <a:avLst/>
                  <a:gdLst>
                    <a:gd name="T0" fmla="*/ 1 w 152"/>
                    <a:gd name="T1" fmla="*/ 1 h 118"/>
                    <a:gd name="T2" fmla="*/ 1 w 152"/>
                    <a:gd name="T3" fmla="*/ 1 h 118"/>
                    <a:gd name="T4" fmla="*/ 1 w 152"/>
                    <a:gd name="T5" fmla="*/ 1 h 118"/>
                    <a:gd name="T6" fmla="*/ 1 w 152"/>
                    <a:gd name="T7" fmla="*/ 1 h 118"/>
                    <a:gd name="T8" fmla="*/ 1 w 152"/>
                    <a:gd name="T9" fmla="*/ 1 h 118"/>
                    <a:gd name="T10" fmla="*/ 1 w 152"/>
                    <a:gd name="T11" fmla="*/ 0 h 118"/>
                    <a:gd name="T12" fmla="*/ 1 w 152"/>
                    <a:gd name="T13" fmla="*/ 1 h 118"/>
                    <a:gd name="T14" fmla="*/ 1 w 152"/>
                    <a:gd name="T15" fmla="*/ 1 h 118"/>
                    <a:gd name="T16" fmla="*/ 0 w 152"/>
                    <a:gd name="T17" fmla="*/ 1 h 118"/>
                    <a:gd name="T18" fmla="*/ 0 w 152"/>
                    <a:gd name="T19" fmla="*/ 1 h 118"/>
                    <a:gd name="T20" fmla="*/ 1 w 152"/>
                    <a:gd name="T21" fmla="*/ 1 h 118"/>
                    <a:gd name="T22" fmla="*/ 1 w 152"/>
                    <a:gd name="T23" fmla="*/ 1 h 118"/>
                    <a:gd name="T24" fmla="*/ 1 w 152"/>
                    <a:gd name="T25" fmla="*/ 1 h 118"/>
                    <a:gd name="T26" fmla="*/ 1 w 152"/>
                    <a:gd name="T27" fmla="*/ 1 h 118"/>
                    <a:gd name="T28" fmla="*/ 1 w 152"/>
                    <a:gd name="T29" fmla="*/ 1 h 118"/>
                    <a:gd name="T30" fmla="*/ 1 w 152"/>
                    <a:gd name="T31" fmla="*/ 1 h 118"/>
                    <a:gd name="T32" fmla="*/ 1 w 152"/>
                    <a:gd name="T33" fmla="*/ 1 h 118"/>
                    <a:gd name="T34" fmla="*/ 1 w 152"/>
                    <a:gd name="T35" fmla="*/ 1 h 118"/>
                    <a:gd name="T36" fmla="*/ 1 w 152"/>
                    <a:gd name="T37" fmla="*/ 1 h 118"/>
                    <a:gd name="T38" fmla="*/ 1 w 152"/>
                    <a:gd name="T39" fmla="*/ 1 h 118"/>
                    <a:gd name="T40" fmla="*/ 1 w 152"/>
                    <a:gd name="T41" fmla="*/ 1 h 118"/>
                    <a:gd name="T42" fmla="*/ 1 w 152"/>
                    <a:gd name="T43" fmla="*/ 1 h 118"/>
                    <a:gd name="T44" fmla="*/ 1 w 152"/>
                    <a:gd name="T45" fmla="*/ 1 h 118"/>
                    <a:gd name="T46" fmla="*/ 1 w 152"/>
                    <a:gd name="T47" fmla="*/ 1 h 118"/>
                    <a:gd name="T48" fmla="*/ 1 w 152"/>
                    <a:gd name="T49" fmla="*/ 1 h 118"/>
                    <a:gd name="T50" fmla="*/ 1 w 152"/>
                    <a:gd name="T51" fmla="*/ 1 h 118"/>
                    <a:gd name="T52" fmla="*/ 1 w 152"/>
                    <a:gd name="T53" fmla="*/ 1 h 118"/>
                    <a:gd name="T54" fmla="*/ 1 w 152"/>
                    <a:gd name="T55" fmla="*/ 1 h 1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2"/>
                    <a:gd name="T85" fmla="*/ 0 h 118"/>
                    <a:gd name="T86" fmla="*/ 152 w 152"/>
                    <a:gd name="T87" fmla="*/ 118 h 1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2" h="118">
                      <a:moveTo>
                        <a:pt x="71" y="36"/>
                      </a:moveTo>
                      <a:lnTo>
                        <a:pt x="64" y="26"/>
                      </a:lnTo>
                      <a:lnTo>
                        <a:pt x="55" y="15"/>
                      </a:lnTo>
                      <a:lnTo>
                        <a:pt x="45" y="6"/>
                      </a:lnTo>
                      <a:lnTo>
                        <a:pt x="33" y="2"/>
                      </a:lnTo>
                      <a:lnTo>
                        <a:pt x="22" y="0"/>
                      </a:lnTo>
                      <a:lnTo>
                        <a:pt x="13" y="2"/>
                      </a:lnTo>
                      <a:lnTo>
                        <a:pt x="3" y="6"/>
                      </a:lnTo>
                      <a:lnTo>
                        <a:pt x="0" y="18"/>
                      </a:lnTo>
                      <a:lnTo>
                        <a:pt x="0" y="29"/>
                      </a:lnTo>
                      <a:lnTo>
                        <a:pt x="1" y="45"/>
                      </a:lnTo>
                      <a:lnTo>
                        <a:pt x="6" y="58"/>
                      </a:lnTo>
                      <a:lnTo>
                        <a:pt x="13" y="68"/>
                      </a:lnTo>
                      <a:lnTo>
                        <a:pt x="22" y="82"/>
                      </a:lnTo>
                      <a:lnTo>
                        <a:pt x="40" y="102"/>
                      </a:lnTo>
                      <a:lnTo>
                        <a:pt x="52" y="113"/>
                      </a:lnTo>
                      <a:lnTo>
                        <a:pt x="64" y="116"/>
                      </a:lnTo>
                      <a:lnTo>
                        <a:pt x="82" y="118"/>
                      </a:lnTo>
                      <a:lnTo>
                        <a:pt x="94" y="116"/>
                      </a:lnTo>
                      <a:lnTo>
                        <a:pt x="109" y="112"/>
                      </a:lnTo>
                      <a:lnTo>
                        <a:pt x="119" y="105"/>
                      </a:lnTo>
                      <a:lnTo>
                        <a:pt x="134" y="100"/>
                      </a:lnTo>
                      <a:lnTo>
                        <a:pt x="143" y="95"/>
                      </a:lnTo>
                      <a:lnTo>
                        <a:pt x="152" y="89"/>
                      </a:lnTo>
                      <a:lnTo>
                        <a:pt x="124" y="70"/>
                      </a:lnTo>
                      <a:lnTo>
                        <a:pt x="110" y="60"/>
                      </a:lnTo>
                      <a:lnTo>
                        <a:pt x="94" y="49"/>
                      </a:lnTo>
                      <a:lnTo>
                        <a:pt x="71" y="36"/>
                      </a:lnTo>
                      <a:close/>
                    </a:path>
                  </a:pathLst>
                </a:custGeom>
                <a:solidFill>
                  <a:srgbClr val="790015">
                    <a:alpha val="34901"/>
                  </a:srgbClr>
                </a:solidFill>
                <a:ln w="9525">
                  <a:noFill/>
                  <a:round/>
                  <a:headEnd/>
                  <a:tailEnd/>
                </a:ln>
              </p:spPr>
              <p:txBody>
                <a:bodyPr/>
                <a:lstStyle/>
                <a:p>
                  <a:endParaRPr lang="hr-HR"/>
                </a:p>
              </p:txBody>
            </p:sp>
            <p:sp>
              <p:nvSpPr>
                <p:cNvPr id="893997" name="Freeform 75"/>
                <p:cNvSpPr>
                  <a:spLocks/>
                </p:cNvSpPr>
                <p:nvPr/>
              </p:nvSpPr>
              <p:spPr bwMode="auto">
                <a:xfrm>
                  <a:off x="2591" y="2193"/>
                  <a:ext cx="76" cy="60"/>
                </a:xfrm>
                <a:custGeom>
                  <a:avLst/>
                  <a:gdLst>
                    <a:gd name="T0" fmla="*/ 1 w 152"/>
                    <a:gd name="T1" fmla="*/ 1 h 118"/>
                    <a:gd name="T2" fmla="*/ 1 w 152"/>
                    <a:gd name="T3" fmla="*/ 1 h 118"/>
                    <a:gd name="T4" fmla="*/ 1 w 152"/>
                    <a:gd name="T5" fmla="*/ 1 h 118"/>
                    <a:gd name="T6" fmla="*/ 1 w 152"/>
                    <a:gd name="T7" fmla="*/ 1 h 118"/>
                    <a:gd name="T8" fmla="*/ 1 w 152"/>
                    <a:gd name="T9" fmla="*/ 1 h 118"/>
                    <a:gd name="T10" fmla="*/ 1 w 152"/>
                    <a:gd name="T11" fmla="*/ 0 h 118"/>
                    <a:gd name="T12" fmla="*/ 1 w 152"/>
                    <a:gd name="T13" fmla="*/ 1 h 118"/>
                    <a:gd name="T14" fmla="*/ 1 w 152"/>
                    <a:gd name="T15" fmla="*/ 1 h 118"/>
                    <a:gd name="T16" fmla="*/ 0 w 152"/>
                    <a:gd name="T17" fmla="*/ 1 h 118"/>
                    <a:gd name="T18" fmla="*/ 0 w 152"/>
                    <a:gd name="T19" fmla="*/ 1 h 118"/>
                    <a:gd name="T20" fmla="*/ 1 w 152"/>
                    <a:gd name="T21" fmla="*/ 1 h 118"/>
                    <a:gd name="T22" fmla="*/ 1 w 152"/>
                    <a:gd name="T23" fmla="*/ 1 h 118"/>
                    <a:gd name="T24" fmla="*/ 1 w 152"/>
                    <a:gd name="T25" fmla="*/ 1 h 118"/>
                    <a:gd name="T26" fmla="*/ 1 w 152"/>
                    <a:gd name="T27" fmla="*/ 1 h 118"/>
                    <a:gd name="T28" fmla="*/ 1 w 152"/>
                    <a:gd name="T29" fmla="*/ 1 h 118"/>
                    <a:gd name="T30" fmla="*/ 1 w 152"/>
                    <a:gd name="T31" fmla="*/ 1 h 118"/>
                    <a:gd name="T32" fmla="*/ 1 w 152"/>
                    <a:gd name="T33" fmla="*/ 1 h 118"/>
                    <a:gd name="T34" fmla="*/ 1 w 152"/>
                    <a:gd name="T35" fmla="*/ 1 h 118"/>
                    <a:gd name="T36" fmla="*/ 1 w 152"/>
                    <a:gd name="T37" fmla="*/ 1 h 118"/>
                    <a:gd name="T38" fmla="*/ 1 w 152"/>
                    <a:gd name="T39" fmla="*/ 1 h 118"/>
                    <a:gd name="T40" fmla="*/ 1 w 152"/>
                    <a:gd name="T41" fmla="*/ 1 h 118"/>
                    <a:gd name="T42" fmla="*/ 1 w 152"/>
                    <a:gd name="T43" fmla="*/ 1 h 118"/>
                    <a:gd name="T44" fmla="*/ 1 w 152"/>
                    <a:gd name="T45" fmla="*/ 1 h 118"/>
                    <a:gd name="T46" fmla="*/ 1 w 152"/>
                    <a:gd name="T47" fmla="*/ 1 h 118"/>
                    <a:gd name="T48" fmla="*/ 1 w 152"/>
                    <a:gd name="T49" fmla="*/ 1 h 118"/>
                    <a:gd name="T50" fmla="*/ 1 w 152"/>
                    <a:gd name="T51" fmla="*/ 1 h 118"/>
                    <a:gd name="T52" fmla="*/ 1 w 152"/>
                    <a:gd name="T53" fmla="*/ 1 h 118"/>
                    <a:gd name="T54" fmla="*/ 1 w 152"/>
                    <a:gd name="T55" fmla="*/ 1 h 1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2"/>
                    <a:gd name="T85" fmla="*/ 0 h 118"/>
                    <a:gd name="T86" fmla="*/ 152 w 152"/>
                    <a:gd name="T87" fmla="*/ 118 h 1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2" h="118">
                      <a:moveTo>
                        <a:pt x="71" y="36"/>
                      </a:moveTo>
                      <a:lnTo>
                        <a:pt x="64" y="26"/>
                      </a:lnTo>
                      <a:lnTo>
                        <a:pt x="55" y="15"/>
                      </a:lnTo>
                      <a:lnTo>
                        <a:pt x="45" y="6"/>
                      </a:lnTo>
                      <a:lnTo>
                        <a:pt x="33" y="2"/>
                      </a:lnTo>
                      <a:lnTo>
                        <a:pt x="22" y="0"/>
                      </a:lnTo>
                      <a:lnTo>
                        <a:pt x="13" y="2"/>
                      </a:lnTo>
                      <a:lnTo>
                        <a:pt x="3" y="6"/>
                      </a:lnTo>
                      <a:lnTo>
                        <a:pt x="0" y="18"/>
                      </a:lnTo>
                      <a:lnTo>
                        <a:pt x="0" y="29"/>
                      </a:lnTo>
                      <a:lnTo>
                        <a:pt x="1" y="45"/>
                      </a:lnTo>
                      <a:lnTo>
                        <a:pt x="6" y="58"/>
                      </a:lnTo>
                      <a:lnTo>
                        <a:pt x="13" y="68"/>
                      </a:lnTo>
                      <a:lnTo>
                        <a:pt x="22" y="82"/>
                      </a:lnTo>
                      <a:lnTo>
                        <a:pt x="40" y="102"/>
                      </a:lnTo>
                      <a:lnTo>
                        <a:pt x="52" y="113"/>
                      </a:lnTo>
                      <a:lnTo>
                        <a:pt x="64" y="116"/>
                      </a:lnTo>
                      <a:lnTo>
                        <a:pt x="82" y="118"/>
                      </a:lnTo>
                      <a:lnTo>
                        <a:pt x="94" y="116"/>
                      </a:lnTo>
                      <a:lnTo>
                        <a:pt x="109" y="112"/>
                      </a:lnTo>
                      <a:lnTo>
                        <a:pt x="119" y="105"/>
                      </a:lnTo>
                      <a:lnTo>
                        <a:pt x="134" y="100"/>
                      </a:lnTo>
                      <a:lnTo>
                        <a:pt x="143" y="95"/>
                      </a:lnTo>
                      <a:lnTo>
                        <a:pt x="152" y="89"/>
                      </a:lnTo>
                      <a:lnTo>
                        <a:pt x="124" y="70"/>
                      </a:lnTo>
                      <a:lnTo>
                        <a:pt x="110" y="60"/>
                      </a:lnTo>
                      <a:lnTo>
                        <a:pt x="94" y="49"/>
                      </a:lnTo>
                      <a:lnTo>
                        <a:pt x="71" y="36"/>
                      </a:lnTo>
                    </a:path>
                  </a:pathLst>
                </a:custGeom>
                <a:noFill/>
                <a:ln w="9525">
                  <a:solidFill>
                    <a:srgbClr val="000000"/>
                  </a:solidFill>
                  <a:round/>
                  <a:headEnd/>
                  <a:tailEnd/>
                </a:ln>
              </p:spPr>
              <p:txBody>
                <a:bodyPr/>
                <a:lstStyle/>
                <a:p>
                  <a:endParaRPr lang="hr-HR"/>
                </a:p>
              </p:txBody>
            </p:sp>
          </p:grpSp>
        </p:grpSp>
      </p:grpSp>
      <p:grpSp>
        <p:nvGrpSpPr>
          <p:cNvPr id="894000" name="Group 76"/>
          <p:cNvGrpSpPr>
            <a:grpSpLocks/>
          </p:cNvGrpSpPr>
          <p:nvPr/>
        </p:nvGrpSpPr>
        <p:grpSpPr bwMode="auto">
          <a:xfrm>
            <a:off x="4195872" y="3471748"/>
            <a:ext cx="2386012" cy="1666875"/>
            <a:chOff x="2195" y="2499"/>
            <a:chExt cx="995" cy="820"/>
          </a:xfrm>
        </p:grpSpPr>
        <p:sp>
          <p:nvSpPr>
            <p:cNvPr id="894001" name="Rectangle 77"/>
            <p:cNvSpPr>
              <a:spLocks noChangeArrowheads="1"/>
            </p:cNvSpPr>
            <p:nvPr/>
          </p:nvSpPr>
          <p:spPr bwMode="auto">
            <a:xfrm>
              <a:off x="2451" y="2499"/>
              <a:ext cx="512" cy="207"/>
            </a:xfrm>
            <a:prstGeom prst="rect">
              <a:avLst/>
            </a:prstGeom>
            <a:noFill/>
            <a:ln w="9525">
              <a:noFill/>
              <a:miter lim="800000"/>
              <a:headEnd/>
              <a:tailEnd/>
            </a:ln>
          </p:spPr>
          <p:txBody>
            <a:bodyPr/>
            <a:lstStyle/>
            <a:p>
              <a:endParaRPr lang="sr-Latn-CS">
                <a:latin typeface="Verdana" pitchFamily="34" charset="0"/>
              </a:endParaRPr>
            </a:p>
          </p:txBody>
        </p:sp>
        <p:sp>
          <p:nvSpPr>
            <p:cNvPr id="894002" name="Rectangle 79"/>
            <p:cNvSpPr>
              <a:spLocks noChangeArrowheads="1"/>
            </p:cNvSpPr>
            <p:nvPr/>
          </p:nvSpPr>
          <p:spPr bwMode="auto">
            <a:xfrm>
              <a:off x="2723" y="2607"/>
              <a:ext cx="0" cy="242"/>
            </a:xfrm>
            <a:prstGeom prst="rect">
              <a:avLst/>
            </a:prstGeom>
            <a:noFill/>
            <a:ln w="9525">
              <a:noFill/>
              <a:miter lim="800000"/>
              <a:headEnd/>
              <a:tailEnd/>
            </a:ln>
          </p:spPr>
          <p:txBody>
            <a:bodyPr wrap="none" lIns="0" tIns="0" rIns="0" bIns="0">
              <a:spAutoFit/>
            </a:bodyPr>
            <a:lstStyle/>
            <a:p>
              <a:pPr algn="ctr"/>
              <a:endParaRPr lang="en-GB" sz="3200">
                <a:latin typeface="Tahoma" pitchFamily="34" charset="0"/>
              </a:endParaRPr>
            </a:p>
          </p:txBody>
        </p:sp>
        <p:grpSp>
          <p:nvGrpSpPr>
            <p:cNvPr id="894003" name="Group 80"/>
            <p:cNvGrpSpPr>
              <a:grpSpLocks/>
            </p:cNvGrpSpPr>
            <p:nvPr/>
          </p:nvGrpSpPr>
          <p:grpSpPr bwMode="auto">
            <a:xfrm>
              <a:off x="2919" y="3228"/>
              <a:ext cx="54" cy="91"/>
              <a:chOff x="2919" y="3228"/>
              <a:chExt cx="54" cy="91"/>
            </a:xfrm>
          </p:grpSpPr>
          <p:sp>
            <p:nvSpPr>
              <p:cNvPr id="894004" name="Freeform 81"/>
              <p:cNvSpPr>
                <a:spLocks/>
              </p:cNvSpPr>
              <p:nvPr/>
            </p:nvSpPr>
            <p:spPr bwMode="auto">
              <a:xfrm>
                <a:off x="2919" y="3228"/>
                <a:ext cx="54" cy="91"/>
              </a:xfrm>
              <a:custGeom>
                <a:avLst/>
                <a:gdLst>
                  <a:gd name="T0" fmla="*/ 0 w 109"/>
                  <a:gd name="T1" fmla="*/ 0 h 183"/>
                  <a:gd name="T2" fmla="*/ 0 w 109"/>
                  <a:gd name="T3" fmla="*/ 0 h 183"/>
                  <a:gd name="T4" fmla="*/ 0 w 109"/>
                  <a:gd name="T5" fmla="*/ 0 h 183"/>
                  <a:gd name="T6" fmla="*/ 0 w 109"/>
                  <a:gd name="T7" fmla="*/ 0 h 183"/>
                  <a:gd name="T8" fmla="*/ 0 w 109"/>
                  <a:gd name="T9" fmla="*/ 0 h 183"/>
                  <a:gd name="T10" fmla="*/ 0 w 109"/>
                  <a:gd name="T11" fmla="*/ 0 h 183"/>
                  <a:gd name="T12" fmla="*/ 0 w 109"/>
                  <a:gd name="T13" fmla="*/ 0 h 183"/>
                  <a:gd name="T14" fmla="*/ 0 w 109"/>
                  <a:gd name="T15" fmla="*/ 0 h 183"/>
                  <a:gd name="T16" fmla="*/ 0 w 109"/>
                  <a:gd name="T17" fmla="*/ 0 h 183"/>
                  <a:gd name="T18" fmla="*/ 0 w 109"/>
                  <a:gd name="T19" fmla="*/ 0 h 183"/>
                  <a:gd name="T20" fmla="*/ 0 w 109"/>
                  <a:gd name="T21" fmla="*/ 0 h 183"/>
                  <a:gd name="T22" fmla="*/ 0 w 109"/>
                  <a:gd name="T23" fmla="*/ 0 h 183"/>
                  <a:gd name="T24" fmla="*/ 0 w 109"/>
                  <a:gd name="T25" fmla="*/ 0 h 183"/>
                  <a:gd name="T26" fmla="*/ 0 w 109"/>
                  <a:gd name="T27" fmla="*/ 0 h 183"/>
                  <a:gd name="T28" fmla="*/ 0 w 109"/>
                  <a:gd name="T29" fmla="*/ 0 h 183"/>
                  <a:gd name="T30" fmla="*/ 0 w 109"/>
                  <a:gd name="T31" fmla="*/ 0 h 183"/>
                  <a:gd name="T32" fmla="*/ 0 w 109"/>
                  <a:gd name="T33" fmla="*/ 0 h 183"/>
                  <a:gd name="T34" fmla="*/ 0 w 109"/>
                  <a:gd name="T35" fmla="*/ 0 h 183"/>
                  <a:gd name="T36" fmla="*/ 0 w 109"/>
                  <a:gd name="T37" fmla="*/ 0 h 183"/>
                  <a:gd name="T38" fmla="*/ 0 w 109"/>
                  <a:gd name="T39" fmla="*/ 0 h 183"/>
                  <a:gd name="T40" fmla="*/ 0 w 109"/>
                  <a:gd name="T41" fmla="*/ 0 h 183"/>
                  <a:gd name="T42" fmla="*/ 0 w 109"/>
                  <a:gd name="T43" fmla="*/ 0 h 183"/>
                  <a:gd name="T44" fmla="*/ 0 w 109"/>
                  <a:gd name="T45" fmla="*/ 0 h 183"/>
                  <a:gd name="T46" fmla="*/ 0 w 109"/>
                  <a:gd name="T47" fmla="*/ 0 h 183"/>
                  <a:gd name="T48" fmla="*/ 0 w 109"/>
                  <a:gd name="T49" fmla="*/ 0 h 183"/>
                  <a:gd name="T50" fmla="*/ 0 w 109"/>
                  <a:gd name="T51" fmla="*/ 0 h 183"/>
                  <a:gd name="T52" fmla="*/ 0 w 109"/>
                  <a:gd name="T53" fmla="*/ 0 h 183"/>
                  <a:gd name="T54" fmla="*/ 0 w 109"/>
                  <a:gd name="T55" fmla="*/ 0 h 183"/>
                  <a:gd name="T56" fmla="*/ 0 w 109"/>
                  <a:gd name="T57" fmla="*/ 0 h 183"/>
                  <a:gd name="T58" fmla="*/ 0 w 109"/>
                  <a:gd name="T59" fmla="*/ 0 h 183"/>
                  <a:gd name="T60" fmla="*/ 0 w 109"/>
                  <a:gd name="T61" fmla="*/ 0 h 183"/>
                  <a:gd name="T62" fmla="*/ 0 w 109"/>
                  <a:gd name="T63" fmla="*/ 0 h 183"/>
                  <a:gd name="T64" fmla="*/ 0 w 109"/>
                  <a:gd name="T65" fmla="*/ 0 h 183"/>
                  <a:gd name="T66" fmla="*/ 0 w 109"/>
                  <a:gd name="T67" fmla="*/ 0 h 183"/>
                  <a:gd name="T68" fmla="*/ 0 w 109"/>
                  <a:gd name="T69" fmla="*/ 0 h 183"/>
                  <a:gd name="T70" fmla="*/ 0 w 109"/>
                  <a:gd name="T71" fmla="*/ 0 h 183"/>
                  <a:gd name="T72" fmla="*/ 0 w 109"/>
                  <a:gd name="T73" fmla="*/ 0 h 183"/>
                  <a:gd name="T74" fmla="*/ 0 w 109"/>
                  <a:gd name="T75" fmla="*/ 0 h 1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183"/>
                  <a:gd name="T116" fmla="*/ 109 w 109"/>
                  <a:gd name="T117" fmla="*/ 183 h 1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183">
                    <a:moveTo>
                      <a:pt x="109" y="86"/>
                    </a:moveTo>
                    <a:lnTo>
                      <a:pt x="108" y="73"/>
                    </a:lnTo>
                    <a:lnTo>
                      <a:pt x="108" y="62"/>
                    </a:lnTo>
                    <a:lnTo>
                      <a:pt x="106" y="52"/>
                    </a:lnTo>
                    <a:lnTo>
                      <a:pt x="103" y="39"/>
                    </a:lnTo>
                    <a:lnTo>
                      <a:pt x="99" y="29"/>
                    </a:lnTo>
                    <a:lnTo>
                      <a:pt x="96" y="21"/>
                    </a:lnTo>
                    <a:lnTo>
                      <a:pt x="91" y="13"/>
                    </a:lnTo>
                    <a:lnTo>
                      <a:pt x="87" y="5"/>
                    </a:lnTo>
                    <a:lnTo>
                      <a:pt x="81" y="0"/>
                    </a:lnTo>
                    <a:lnTo>
                      <a:pt x="0" y="0"/>
                    </a:lnTo>
                    <a:lnTo>
                      <a:pt x="0" y="92"/>
                    </a:lnTo>
                    <a:lnTo>
                      <a:pt x="2" y="104"/>
                    </a:lnTo>
                    <a:lnTo>
                      <a:pt x="3" y="115"/>
                    </a:lnTo>
                    <a:lnTo>
                      <a:pt x="6" y="126"/>
                    </a:lnTo>
                    <a:lnTo>
                      <a:pt x="8" y="136"/>
                    </a:lnTo>
                    <a:lnTo>
                      <a:pt x="12" y="146"/>
                    </a:lnTo>
                    <a:lnTo>
                      <a:pt x="17" y="154"/>
                    </a:lnTo>
                    <a:lnTo>
                      <a:pt x="21" y="162"/>
                    </a:lnTo>
                    <a:lnTo>
                      <a:pt x="26" y="169"/>
                    </a:lnTo>
                    <a:lnTo>
                      <a:pt x="33" y="175"/>
                    </a:lnTo>
                    <a:lnTo>
                      <a:pt x="39" y="178"/>
                    </a:lnTo>
                    <a:lnTo>
                      <a:pt x="45" y="180"/>
                    </a:lnTo>
                    <a:lnTo>
                      <a:pt x="51" y="183"/>
                    </a:lnTo>
                    <a:lnTo>
                      <a:pt x="58" y="183"/>
                    </a:lnTo>
                    <a:lnTo>
                      <a:pt x="63" y="181"/>
                    </a:lnTo>
                    <a:lnTo>
                      <a:pt x="70" y="178"/>
                    </a:lnTo>
                    <a:lnTo>
                      <a:pt x="76" y="175"/>
                    </a:lnTo>
                    <a:lnTo>
                      <a:pt x="81" y="169"/>
                    </a:lnTo>
                    <a:lnTo>
                      <a:pt x="88" y="164"/>
                    </a:lnTo>
                    <a:lnTo>
                      <a:pt x="93" y="156"/>
                    </a:lnTo>
                    <a:lnTo>
                      <a:pt x="96" y="147"/>
                    </a:lnTo>
                    <a:lnTo>
                      <a:pt x="99" y="138"/>
                    </a:lnTo>
                    <a:lnTo>
                      <a:pt x="103" y="126"/>
                    </a:lnTo>
                    <a:lnTo>
                      <a:pt x="106" y="117"/>
                    </a:lnTo>
                    <a:lnTo>
                      <a:pt x="108" y="105"/>
                    </a:lnTo>
                    <a:lnTo>
                      <a:pt x="108" y="94"/>
                    </a:lnTo>
                    <a:lnTo>
                      <a:pt x="109" y="86"/>
                    </a:lnTo>
                    <a:close/>
                  </a:path>
                </a:pathLst>
              </a:custGeom>
              <a:solidFill>
                <a:srgbClr val="000000">
                  <a:alpha val="76077"/>
                </a:srgbClr>
              </a:solidFill>
              <a:ln w="9525">
                <a:noFill/>
                <a:round/>
                <a:headEnd/>
                <a:tailEnd/>
              </a:ln>
            </p:spPr>
            <p:txBody>
              <a:bodyPr/>
              <a:lstStyle/>
              <a:p>
                <a:endParaRPr lang="hr-HR"/>
              </a:p>
            </p:txBody>
          </p:sp>
          <p:sp>
            <p:nvSpPr>
              <p:cNvPr id="894005" name="Freeform 82"/>
              <p:cNvSpPr>
                <a:spLocks/>
              </p:cNvSpPr>
              <p:nvPr/>
            </p:nvSpPr>
            <p:spPr bwMode="auto">
              <a:xfrm>
                <a:off x="2919" y="3228"/>
                <a:ext cx="54" cy="91"/>
              </a:xfrm>
              <a:custGeom>
                <a:avLst/>
                <a:gdLst>
                  <a:gd name="T0" fmla="*/ 0 w 109"/>
                  <a:gd name="T1" fmla="*/ 0 h 183"/>
                  <a:gd name="T2" fmla="*/ 0 w 109"/>
                  <a:gd name="T3" fmla="*/ 0 h 183"/>
                  <a:gd name="T4" fmla="*/ 0 w 109"/>
                  <a:gd name="T5" fmla="*/ 0 h 183"/>
                  <a:gd name="T6" fmla="*/ 0 w 109"/>
                  <a:gd name="T7" fmla="*/ 0 h 183"/>
                  <a:gd name="T8" fmla="*/ 0 w 109"/>
                  <a:gd name="T9" fmla="*/ 0 h 183"/>
                  <a:gd name="T10" fmla="*/ 0 w 109"/>
                  <a:gd name="T11" fmla="*/ 0 h 183"/>
                  <a:gd name="T12" fmla="*/ 0 w 109"/>
                  <a:gd name="T13" fmla="*/ 0 h 183"/>
                  <a:gd name="T14" fmla="*/ 0 w 109"/>
                  <a:gd name="T15" fmla="*/ 0 h 183"/>
                  <a:gd name="T16" fmla="*/ 0 w 109"/>
                  <a:gd name="T17" fmla="*/ 0 h 183"/>
                  <a:gd name="T18" fmla="*/ 0 w 109"/>
                  <a:gd name="T19" fmla="*/ 0 h 183"/>
                  <a:gd name="T20" fmla="*/ 0 w 109"/>
                  <a:gd name="T21" fmla="*/ 0 h 183"/>
                  <a:gd name="T22" fmla="*/ 0 w 109"/>
                  <a:gd name="T23" fmla="*/ 0 h 183"/>
                  <a:gd name="T24" fmla="*/ 0 w 109"/>
                  <a:gd name="T25" fmla="*/ 0 h 183"/>
                  <a:gd name="T26" fmla="*/ 0 w 109"/>
                  <a:gd name="T27" fmla="*/ 0 h 183"/>
                  <a:gd name="T28" fmla="*/ 0 w 109"/>
                  <a:gd name="T29" fmla="*/ 0 h 183"/>
                  <a:gd name="T30" fmla="*/ 0 w 109"/>
                  <a:gd name="T31" fmla="*/ 0 h 183"/>
                  <a:gd name="T32" fmla="*/ 0 w 109"/>
                  <a:gd name="T33" fmla="*/ 0 h 183"/>
                  <a:gd name="T34" fmla="*/ 0 w 109"/>
                  <a:gd name="T35" fmla="*/ 0 h 183"/>
                  <a:gd name="T36" fmla="*/ 0 w 109"/>
                  <a:gd name="T37" fmla="*/ 0 h 183"/>
                  <a:gd name="T38" fmla="*/ 0 w 109"/>
                  <a:gd name="T39" fmla="*/ 0 h 183"/>
                  <a:gd name="T40" fmla="*/ 0 w 109"/>
                  <a:gd name="T41" fmla="*/ 0 h 183"/>
                  <a:gd name="T42" fmla="*/ 0 w 109"/>
                  <a:gd name="T43" fmla="*/ 0 h 183"/>
                  <a:gd name="T44" fmla="*/ 0 w 109"/>
                  <a:gd name="T45" fmla="*/ 0 h 183"/>
                  <a:gd name="T46" fmla="*/ 0 w 109"/>
                  <a:gd name="T47" fmla="*/ 0 h 183"/>
                  <a:gd name="T48" fmla="*/ 0 w 109"/>
                  <a:gd name="T49" fmla="*/ 0 h 183"/>
                  <a:gd name="T50" fmla="*/ 0 w 109"/>
                  <a:gd name="T51" fmla="*/ 0 h 183"/>
                  <a:gd name="T52" fmla="*/ 0 w 109"/>
                  <a:gd name="T53" fmla="*/ 0 h 183"/>
                  <a:gd name="T54" fmla="*/ 0 w 109"/>
                  <a:gd name="T55" fmla="*/ 0 h 183"/>
                  <a:gd name="T56" fmla="*/ 0 w 109"/>
                  <a:gd name="T57" fmla="*/ 0 h 183"/>
                  <a:gd name="T58" fmla="*/ 0 w 109"/>
                  <a:gd name="T59" fmla="*/ 0 h 183"/>
                  <a:gd name="T60" fmla="*/ 0 w 109"/>
                  <a:gd name="T61" fmla="*/ 0 h 183"/>
                  <a:gd name="T62" fmla="*/ 0 w 109"/>
                  <a:gd name="T63" fmla="*/ 0 h 183"/>
                  <a:gd name="T64" fmla="*/ 0 w 109"/>
                  <a:gd name="T65" fmla="*/ 0 h 183"/>
                  <a:gd name="T66" fmla="*/ 0 w 109"/>
                  <a:gd name="T67" fmla="*/ 0 h 183"/>
                  <a:gd name="T68" fmla="*/ 0 w 109"/>
                  <a:gd name="T69" fmla="*/ 0 h 183"/>
                  <a:gd name="T70" fmla="*/ 0 w 109"/>
                  <a:gd name="T71" fmla="*/ 0 h 183"/>
                  <a:gd name="T72" fmla="*/ 0 w 109"/>
                  <a:gd name="T73" fmla="*/ 0 h 183"/>
                  <a:gd name="T74" fmla="*/ 0 w 109"/>
                  <a:gd name="T75" fmla="*/ 0 h 1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183"/>
                  <a:gd name="T116" fmla="*/ 109 w 109"/>
                  <a:gd name="T117" fmla="*/ 183 h 1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183">
                    <a:moveTo>
                      <a:pt x="109" y="86"/>
                    </a:moveTo>
                    <a:lnTo>
                      <a:pt x="108" y="73"/>
                    </a:lnTo>
                    <a:lnTo>
                      <a:pt x="108" y="62"/>
                    </a:lnTo>
                    <a:lnTo>
                      <a:pt x="106" y="52"/>
                    </a:lnTo>
                    <a:lnTo>
                      <a:pt x="103" y="39"/>
                    </a:lnTo>
                    <a:lnTo>
                      <a:pt x="99" y="29"/>
                    </a:lnTo>
                    <a:lnTo>
                      <a:pt x="96" y="21"/>
                    </a:lnTo>
                    <a:lnTo>
                      <a:pt x="91" y="13"/>
                    </a:lnTo>
                    <a:lnTo>
                      <a:pt x="87" y="5"/>
                    </a:lnTo>
                    <a:lnTo>
                      <a:pt x="81" y="0"/>
                    </a:lnTo>
                    <a:lnTo>
                      <a:pt x="0" y="0"/>
                    </a:lnTo>
                    <a:lnTo>
                      <a:pt x="0" y="92"/>
                    </a:lnTo>
                    <a:lnTo>
                      <a:pt x="2" y="104"/>
                    </a:lnTo>
                    <a:lnTo>
                      <a:pt x="3" y="115"/>
                    </a:lnTo>
                    <a:lnTo>
                      <a:pt x="6" y="126"/>
                    </a:lnTo>
                    <a:lnTo>
                      <a:pt x="8" y="136"/>
                    </a:lnTo>
                    <a:lnTo>
                      <a:pt x="12" y="146"/>
                    </a:lnTo>
                    <a:lnTo>
                      <a:pt x="17" y="154"/>
                    </a:lnTo>
                    <a:lnTo>
                      <a:pt x="21" y="162"/>
                    </a:lnTo>
                    <a:lnTo>
                      <a:pt x="26" y="169"/>
                    </a:lnTo>
                    <a:lnTo>
                      <a:pt x="33" y="175"/>
                    </a:lnTo>
                    <a:lnTo>
                      <a:pt x="39" y="178"/>
                    </a:lnTo>
                    <a:lnTo>
                      <a:pt x="45" y="180"/>
                    </a:lnTo>
                    <a:lnTo>
                      <a:pt x="51" y="183"/>
                    </a:lnTo>
                    <a:lnTo>
                      <a:pt x="58" y="183"/>
                    </a:lnTo>
                    <a:lnTo>
                      <a:pt x="63" y="181"/>
                    </a:lnTo>
                    <a:lnTo>
                      <a:pt x="70" y="178"/>
                    </a:lnTo>
                    <a:lnTo>
                      <a:pt x="76" y="175"/>
                    </a:lnTo>
                    <a:lnTo>
                      <a:pt x="81" y="169"/>
                    </a:lnTo>
                    <a:lnTo>
                      <a:pt x="88" y="164"/>
                    </a:lnTo>
                    <a:lnTo>
                      <a:pt x="93" y="156"/>
                    </a:lnTo>
                    <a:lnTo>
                      <a:pt x="96" y="147"/>
                    </a:lnTo>
                    <a:lnTo>
                      <a:pt x="99" y="138"/>
                    </a:lnTo>
                    <a:lnTo>
                      <a:pt x="103" y="126"/>
                    </a:lnTo>
                    <a:lnTo>
                      <a:pt x="106" y="117"/>
                    </a:lnTo>
                    <a:lnTo>
                      <a:pt x="108" y="105"/>
                    </a:lnTo>
                    <a:lnTo>
                      <a:pt x="108" y="94"/>
                    </a:lnTo>
                    <a:lnTo>
                      <a:pt x="109" y="86"/>
                    </a:lnTo>
                  </a:path>
                </a:pathLst>
              </a:custGeom>
              <a:noFill/>
              <a:ln w="9525">
                <a:solidFill>
                  <a:srgbClr val="000000"/>
                </a:solidFill>
                <a:round/>
                <a:headEnd/>
                <a:tailEnd/>
              </a:ln>
            </p:spPr>
            <p:txBody>
              <a:bodyPr/>
              <a:lstStyle/>
              <a:p>
                <a:endParaRPr lang="hr-HR"/>
              </a:p>
            </p:txBody>
          </p:sp>
        </p:grpSp>
        <p:grpSp>
          <p:nvGrpSpPr>
            <p:cNvPr id="894006" name="Group 83"/>
            <p:cNvGrpSpPr>
              <a:grpSpLocks/>
            </p:cNvGrpSpPr>
            <p:nvPr/>
          </p:nvGrpSpPr>
          <p:grpSpPr bwMode="auto">
            <a:xfrm>
              <a:off x="2526" y="2845"/>
              <a:ext cx="368" cy="97"/>
              <a:chOff x="2526" y="2845"/>
              <a:chExt cx="368" cy="97"/>
            </a:xfrm>
          </p:grpSpPr>
          <p:sp>
            <p:nvSpPr>
              <p:cNvPr id="894007" name="Freeform 84"/>
              <p:cNvSpPr>
                <a:spLocks/>
              </p:cNvSpPr>
              <p:nvPr/>
            </p:nvSpPr>
            <p:spPr bwMode="auto">
              <a:xfrm>
                <a:off x="2526" y="2845"/>
                <a:ext cx="368" cy="97"/>
              </a:xfrm>
              <a:custGeom>
                <a:avLst/>
                <a:gdLst>
                  <a:gd name="T0" fmla="*/ 1 w 736"/>
                  <a:gd name="T1" fmla="*/ 0 h 194"/>
                  <a:gd name="T2" fmla="*/ 1 w 736"/>
                  <a:gd name="T3" fmla="*/ 1 h 194"/>
                  <a:gd name="T4" fmla="*/ 1 w 736"/>
                  <a:gd name="T5" fmla="*/ 1 h 194"/>
                  <a:gd name="T6" fmla="*/ 1 w 736"/>
                  <a:gd name="T7" fmla="*/ 1 h 194"/>
                  <a:gd name="T8" fmla="*/ 1 w 736"/>
                  <a:gd name="T9" fmla="*/ 1 h 194"/>
                  <a:gd name="T10" fmla="*/ 1 w 736"/>
                  <a:gd name="T11" fmla="*/ 1 h 194"/>
                  <a:gd name="T12" fmla="*/ 1 w 736"/>
                  <a:gd name="T13" fmla="*/ 1 h 194"/>
                  <a:gd name="T14" fmla="*/ 1 w 736"/>
                  <a:gd name="T15" fmla="*/ 1 h 194"/>
                  <a:gd name="T16" fmla="*/ 1 w 736"/>
                  <a:gd name="T17" fmla="*/ 1 h 194"/>
                  <a:gd name="T18" fmla="*/ 1 w 736"/>
                  <a:gd name="T19" fmla="*/ 1 h 194"/>
                  <a:gd name="T20" fmla="*/ 1 w 736"/>
                  <a:gd name="T21" fmla="*/ 1 h 194"/>
                  <a:gd name="T22" fmla="*/ 1 w 736"/>
                  <a:gd name="T23" fmla="*/ 1 h 194"/>
                  <a:gd name="T24" fmla="*/ 1 w 736"/>
                  <a:gd name="T25" fmla="*/ 1 h 194"/>
                  <a:gd name="T26" fmla="*/ 1 w 736"/>
                  <a:gd name="T27" fmla="*/ 1 h 194"/>
                  <a:gd name="T28" fmla="*/ 1 w 736"/>
                  <a:gd name="T29" fmla="*/ 1 h 194"/>
                  <a:gd name="T30" fmla="*/ 1 w 736"/>
                  <a:gd name="T31" fmla="*/ 1 h 194"/>
                  <a:gd name="T32" fmla="*/ 1 w 736"/>
                  <a:gd name="T33" fmla="*/ 1 h 194"/>
                  <a:gd name="T34" fmla="*/ 1 w 736"/>
                  <a:gd name="T35" fmla="*/ 1 h 194"/>
                  <a:gd name="T36" fmla="*/ 1 w 736"/>
                  <a:gd name="T37" fmla="*/ 1 h 194"/>
                  <a:gd name="T38" fmla="*/ 1 w 736"/>
                  <a:gd name="T39" fmla="*/ 1 h 194"/>
                  <a:gd name="T40" fmla="*/ 1 w 736"/>
                  <a:gd name="T41" fmla="*/ 1 h 194"/>
                  <a:gd name="T42" fmla="*/ 1 w 736"/>
                  <a:gd name="T43" fmla="*/ 1 h 194"/>
                  <a:gd name="T44" fmla="*/ 1 w 736"/>
                  <a:gd name="T45" fmla="*/ 1 h 194"/>
                  <a:gd name="T46" fmla="*/ 1 w 736"/>
                  <a:gd name="T47" fmla="*/ 1 h 194"/>
                  <a:gd name="T48" fmla="*/ 1 w 736"/>
                  <a:gd name="T49" fmla="*/ 1 h 194"/>
                  <a:gd name="T50" fmla="*/ 1 w 736"/>
                  <a:gd name="T51" fmla="*/ 1 h 194"/>
                  <a:gd name="T52" fmla="*/ 1 w 736"/>
                  <a:gd name="T53" fmla="*/ 1 h 194"/>
                  <a:gd name="T54" fmla="*/ 1 w 736"/>
                  <a:gd name="T55" fmla="*/ 1 h 194"/>
                  <a:gd name="T56" fmla="*/ 1 w 736"/>
                  <a:gd name="T57" fmla="*/ 1 h 194"/>
                  <a:gd name="T58" fmla="*/ 1 w 736"/>
                  <a:gd name="T59" fmla="*/ 1 h 194"/>
                  <a:gd name="T60" fmla="*/ 1 w 736"/>
                  <a:gd name="T61" fmla="*/ 1 h 194"/>
                  <a:gd name="T62" fmla="*/ 1 w 736"/>
                  <a:gd name="T63" fmla="*/ 1 h 194"/>
                  <a:gd name="T64" fmla="*/ 1 w 736"/>
                  <a:gd name="T65" fmla="*/ 1 h 194"/>
                  <a:gd name="T66" fmla="*/ 1 w 736"/>
                  <a:gd name="T67" fmla="*/ 1 h 194"/>
                  <a:gd name="T68" fmla="*/ 1 w 736"/>
                  <a:gd name="T69" fmla="*/ 1 h 194"/>
                  <a:gd name="T70" fmla="*/ 1 w 736"/>
                  <a:gd name="T71" fmla="*/ 1 h 194"/>
                  <a:gd name="T72" fmla="*/ 1 w 736"/>
                  <a:gd name="T73" fmla="*/ 1 h 194"/>
                  <a:gd name="T74" fmla="*/ 1 w 736"/>
                  <a:gd name="T75" fmla="*/ 1 h 194"/>
                  <a:gd name="T76" fmla="*/ 1 w 736"/>
                  <a:gd name="T77" fmla="*/ 1 h 194"/>
                  <a:gd name="T78" fmla="*/ 0 w 736"/>
                  <a:gd name="T79" fmla="*/ 1 h 194"/>
                  <a:gd name="T80" fmla="*/ 1 w 736"/>
                  <a:gd name="T81" fmla="*/ 1 h 194"/>
                  <a:gd name="T82" fmla="*/ 1 w 736"/>
                  <a:gd name="T83" fmla="*/ 1 h 194"/>
                  <a:gd name="T84" fmla="*/ 1 w 736"/>
                  <a:gd name="T85" fmla="*/ 1 h 194"/>
                  <a:gd name="T86" fmla="*/ 1 w 736"/>
                  <a:gd name="T87" fmla="*/ 1 h 194"/>
                  <a:gd name="T88" fmla="*/ 1 w 736"/>
                  <a:gd name="T89" fmla="*/ 1 h 194"/>
                  <a:gd name="T90" fmla="*/ 1 w 736"/>
                  <a:gd name="T91" fmla="*/ 1 h 194"/>
                  <a:gd name="T92" fmla="*/ 1 w 736"/>
                  <a:gd name="T93" fmla="*/ 1 h 194"/>
                  <a:gd name="T94" fmla="*/ 1 w 736"/>
                  <a:gd name="T95" fmla="*/ 1 h 194"/>
                  <a:gd name="T96" fmla="*/ 1 w 736"/>
                  <a:gd name="T97" fmla="*/ 1 h 194"/>
                  <a:gd name="T98" fmla="*/ 1 w 736"/>
                  <a:gd name="T99" fmla="*/ 1 h 194"/>
                  <a:gd name="T100" fmla="*/ 1 w 736"/>
                  <a:gd name="T101" fmla="*/ 1 h 194"/>
                  <a:gd name="T102" fmla="*/ 1 w 736"/>
                  <a:gd name="T103" fmla="*/ 1 h 194"/>
                  <a:gd name="T104" fmla="*/ 1 w 736"/>
                  <a:gd name="T105" fmla="*/ 1 h 194"/>
                  <a:gd name="T106" fmla="*/ 1 w 736"/>
                  <a:gd name="T107" fmla="*/ 0 h 194"/>
                  <a:gd name="T108" fmla="*/ 1 w 736"/>
                  <a:gd name="T109" fmla="*/ 0 h 194"/>
                  <a:gd name="T110" fmla="*/ 1 w 736"/>
                  <a:gd name="T111" fmla="*/ 0 h 1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36"/>
                  <a:gd name="T169" fmla="*/ 0 h 194"/>
                  <a:gd name="T170" fmla="*/ 736 w 736"/>
                  <a:gd name="T171" fmla="*/ 194 h 1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36" h="194">
                    <a:moveTo>
                      <a:pt x="726" y="0"/>
                    </a:moveTo>
                    <a:lnTo>
                      <a:pt x="721" y="3"/>
                    </a:lnTo>
                    <a:lnTo>
                      <a:pt x="715" y="5"/>
                    </a:lnTo>
                    <a:lnTo>
                      <a:pt x="708" y="11"/>
                    </a:lnTo>
                    <a:lnTo>
                      <a:pt x="703" y="18"/>
                    </a:lnTo>
                    <a:lnTo>
                      <a:pt x="699" y="26"/>
                    </a:lnTo>
                    <a:lnTo>
                      <a:pt x="697" y="29"/>
                    </a:lnTo>
                    <a:lnTo>
                      <a:pt x="691" y="40"/>
                    </a:lnTo>
                    <a:lnTo>
                      <a:pt x="688" y="52"/>
                    </a:lnTo>
                    <a:lnTo>
                      <a:pt x="685" y="61"/>
                    </a:lnTo>
                    <a:lnTo>
                      <a:pt x="682" y="79"/>
                    </a:lnTo>
                    <a:lnTo>
                      <a:pt x="682" y="81"/>
                    </a:lnTo>
                    <a:lnTo>
                      <a:pt x="682" y="92"/>
                    </a:lnTo>
                    <a:lnTo>
                      <a:pt x="682" y="103"/>
                    </a:lnTo>
                    <a:lnTo>
                      <a:pt x="684" y="115"/>
                    </a:lnTo>
                    <a:lnTo>
                      <a:pt x="684" y="126"/>
                    </a:lnTo>
                    <a:lnTo>
                      <a:pt x="688" y="137"/>
                    </a:lnTo>
                    <a:lnTo>
                      <a:pt x="691" y="147"/>
                    </a:lnTo>
                    <a:lnTo>
                      <a:pt x="694" y="157"/>
                    </a:lnTo>
                    <a:lnTo>
                      <a:pt x="699" y="165"/>
                    </a:lnTo>
                    <a:lnTo>
                      <a:pt x="702" y="171"/>
                    </a:lnTo>
                    <a:lnTo>
                      <a:pt x="706" y="179"/>
                    </a:lnTo>
                    <a:lnTo>
                      <a:pt x="714" y="184"/>
                    </a:lnTo>
                    <a:lnTo>
                      <a:pt x="718" y="189"/>
                    </a:lnTo>
                    <a:lnTo>
                      <a:pt x="724" y="191"/>
                    </a:lnTo>
                    <a:lnTo>
                      <a:pt x="730" y="192"/>
                    </a:lnTo>
                    <a:lnTo>
                      <a:pt x="736" y="194"/>
                    </a:lnTo>
                    <a:lnTo>
                      <a:pt x="58" y="194"/>
                    </a:lnTo>
                    <a:lnTo>
                      <a:pt x="48" y="192"/>
                    </a:lnTo>
                    <a:lnTo>
                      <a:pt x="42" y="191"/>
                    </a:lnTo>
                    <a:lnTo>
                      <a:pt x="36" y="187"/>
                    </a:lnTo>
                    <a:lnTo>
                      <a:pt x="31" y="184"/>
                    </a:lnTo>
                    <a:lnTo>
                      <a:pt x="25" y="179"/>
                    </a:lnTo>
                    <a:lnTo>
                      <a:pt x="21" y="171"/>
                    </a:lnTo>
                    <a:lnTo>
                      <a:pt x="16" y="165"/>
                    </a:lnTo>
                    <a:lnTo>
                      <a:pt x="12" y="157"/>
                    </a:lnTo>
                    <a:lnTo>
                      <a:pt x="7" y="147"/>
                    </a:lnTo>
                    <a:lnTo>
                      <a:pt x="6" y="136"/>
                    </a:lnTo>
                    <a:lnTo>
                      <a:pt x="3" y="124"/>
                    </a:lnTo>
                    <a:lnTo>
                      <a:pt x="0" y="115"/>
                    </a:lnTo>
                    <a:lnTo>
                      <a:pt x="1" y="103"/>
                    </a:lnTo>
                    <a:lnTo>
                      <a:pt x="1" y="92"/>
                    </a:lnTo>
                    <a:lnTo>
                      <a:pt x="1" y="79"/>
                    </a:lnTo>
                    <a:lnTo>
                      <a:pt x="3" y="68"/>
                    </a:lnTo>
                    <a:lnTo>
                      <a:pt x="4" y="58"/>
                    </a:lnTo>
                    <a:lnTo>
                      <a:pt x="7" y="47"/>
                    </a:lnTo>
                    <a:lnTo>
                      <a:pt x="12" y="37"/>
                    </a:lnTo>
                    <a:lnTo>
                      <a:pt x="15" y="29"/>
                    </a:lnTo>
                    <a:lnTo>
                      <a:pt x="19" y="22"/>
                    </a:lnTo>
                    <a:lnTo>
                      <a:pt x="24" y="14"/>
                    </a:lnTo>
                    <a:lnTo>
                      <a:pt x="31" y="8"/>
                    </a:lnTo>
                    <a:lnTo>
                      <a:pt x="36" y="5"/>
                    </a:lnTo>
                    <a:lnTo>
                      <a:pt x="40" y="1"/>
                    </a:lnTo>
                    <a:lnTo>
                      <a:pt x="55" y="0"/>
                    </a:lnTo>
                    <a:lnTo>
                      <a:pt x="715" y="0"/>
                    </a:lnTo>
                    <a:lnTo>
                      <a:pt x="726" y="0"/>
                    </a:lnTo>
                    <a:close/>
                  </a:path>
                </a:pathLst>
              </a:custGeom>
              <a:solidFill>
                <a:srgbClr val="FFFFFF">
                  <a:alpha val="76077"/>
                </a:srgbClr>
              </a:solidFill>
              <a:ln w="9525">
                <a:noFill/>
                <a:round/>
                <a:headEnd/>
                <a:tailEnd/>
              </a:ln>
            </p:spPr>
            <p:txBody>
              <a:bodyPr/>
              <a:lstStyle/>
              <a:p>
                <a:endParaRPr lang="hr-HR"/>
              </a:p>
            </p:txBody>
          </p:sp>
          <p:sp>
            <p:nvSpPr>
              <p:cNvPr id="894008" name="Freeform 85"/>
              <p:cNvSpPr>
                <a:spLocks/>
              </p:cNvSpPr>
              <p:nvPr/>
            </p:nvSpPr>
            <p:spPr bwMode="auto">
              <a:xfrm>
                <a:off x="2526" y="2845"/>
                <a:ext cx="368" cy="97"/>
              </a:xfrm>
              <a:custGeom>
                <a:avLst/>
                <a:gdLst>
                  <a:gd name="T0" fmla="*/ 1 w 736"/>
                  <a:gd name="T1" fmla="*/ 0 h 194"/>
                  <a:gd name="T2" fmla="*/ 1 w 736"/>
                  <a:gd name="T3" fmla="*/ 1 h 194"/>
                  <a:gd name="T4" fmla="*/ 1 w 736"/>
                  <a:gd name="T5" fmla="*/ 1 h 194"/>
                  <a:gd name="T6" fmla="*/ 1 w 736"/>
                  <a:gd name="T7" fmla="*/ 1 h 194"/>
                  <a:gd name="T8" fmla="*/ 1 w 736"/>
                  <a:gd name="T9" fmla="*/ 1 h 194"/>
                  <a:gd name="T10" fmla="*/ 1 w 736"/>
                  <a:gd name="T11" fmla="*/ 1 h 194"/>
                  <a:gd name="T12" fmla="*/ 1 w 736"/>
                  <a:gd name="T13" fmla="*/ 1 h 194"/>
                  <a:gd name="T14" fmla="*/ 1 w 736"/>
                  <a:gd name="T15" fmla="*/ 1 h 194"/>
                  <a:gd name="T16" fmla="*/ 1 w 736"/>
                  <a:gd name="T17" fmla="*/ 1 h 194"/>
                  <a:gd name="T18" fmla="*/ 1 w 736"/>
                  <a:gd name="T19" fmla="*/ 1 h 194"/>
                  <a:gd name="T20" fmla="*/ 1 w 736"/>
                  <a:gd name="T21" fmla="*/ 1 h 194"/>
                  <a:gd name="T22" fmla="*/ 1 w 736"/>
                  <a:gd name="T23" fmla="*/ 1 h 194"/>
                  <a:gd name="T24" fmla="*/ 1 w 736"/>
                  <a:gd name="T25" fmla="*/ 1 h 194"/>
                  <a:gd name="T26" fmla="*/ 1 w 736"/>
                  <a:gd name="T27" fmla="*/ 1 h 194"/>
                  <a:gd name="T28" fmla="*/ 1 w 736"/>
                  <a:gd name="T29" fmla="*/ 1 h 194"/>
                  <a:gd name="T30" fmla="*/ 1 w 736"/>
                  <a:gd name="T31" fmla="*/ 1 h 194"/>
                  <a:gd name="T32" fmla="*/ 1 w 736"/>
                  <a:gd name="T33" fmla="*/ 1 h 194"/>
                  <a:gd name="T34" fmla="*/ 1 w 736"/>
                  <a:gd name="T35" fmla="*/ 1 h 194"/>
                  <a:gd name="T36" fmla="*/ 1 w 736"/>
                  <a:gd name="T37" fmla="*/ 1 h 194"/>
                  <a:gd name="T38" fmla="*/ 1 w 736"/>
                  <a:gd name="T39" fmla="*/ 1 h 194"/>
                  <a:gd name="T40" fmla="*/ 1 w 736"/>
                  <a:gd name="T41" fmla="*/ 1 h 194"/>
                  <a:gd name="T42" fmla="*/ 1 w 736"/>
                  <a:gd name="T43" fmla="*/ 1 h 194"/>
                  <a:gd name="T44" fmla="*/ 1 w 736"/>
                  <a:gd name="T45" fmla="*/ 1 h 194"/>
                  <a:gd name="T46" fmla="*/ 1 w 736"/>
                  <a:gd name="T47" fmla="*/ 1 h 194"/>
                  <a:gd name="T48" fmla="*/ 1 w 736"/>
                  <a:gd name="T49" fmla="*/ 1 h 194"/>
                  <a:gd name="T50" fmla="*/ 1 w 736"/>
                  <a:gd name="T51" fmla="*/ 1 h 194"/>
                  <a:gd name="T52" fmla="*/ 1 w 736"/>
                  <a:gd name="T53" fmla="*/ 1 h 194"/>
                  <a:gd name="T54" fmla="*/ 1 w 736"/>
                  <a:gd name="T55" fmla="*/ 1 h 194"/>
                  <a:gd name="T56" fmla="*/ 1 w 736"/>
                  <a:gd name="T57" fmla="*/ 1 h 194"/>
                  <a:gd name="T58" fmla="*/ 1 w 736"/>
                  <a:gd name="T59" fmla="*/ 1 h 194"/>
                  <a:gd name="T60" fmla="*/ 1 w 736"/>
                  <a:gd name="T61" fmla="*/ 1 h 194"/>
                  <a:gd name="T62" fmla="*/ 1 w 736"/>
                  <a:gd name="T63" fmla="*/ 1 h 194"/>
                  <a:gd name="T64" fmla="*/ 1 w 736"/>
                  <a:gd name="T65" fmla="*/ 1 h 194"/>
                  <a:gd name="T66" fmla="*/ 1 w 736"/>
                  <a:gd name="T67" fmla="*/ 1 h 194"/>
                  <a:gd name="T68" fmla="*/ 1 w 736"/>
                  <a:gd name="T69" fmla="*/ 1 h 194"/>
                  <a:gd name="T70" fmla="*/ 1 w 736"/>
                  <a:gd name="T71" fmla="*/ 1 h 194"/>
                  <a:gd name="T72" fmla="*/ 1 w 736"/>
                  <a:gd name="T73" fmla="*/ 1 h 194"/>
                  <a:gd name="T74" fmla="*/ 1 w 736"/>
                  <a:gd name="T75" fmla="*/ 1 h 194"/>
                  <a:gd name="T76" fmla="*/ 1 w 736"/>
                  <a:gd name="T77" fmla="*/ 1 h 194"/>
                  <a:gd name="T78" fmla="*/ 0 w 736"/>
                  <a:gd name="T79" fmla="*/ 1 h 194"/>
                  <a:gd name="T80" fmla="*/ 1 w 736"/>
                  <a:gd name="T81" fmla="*/ 1 h 194"/>
                  <a:gd name="T82" fmla="*/ 1 w 736"/>
                  <a:gd name="T83" fmla="*/ 1 h 194"/>
                  <a:gd name="T84" fmla="*/ 1 w 736"/>
                  <a:gd name="T85" fmla="*/ 1 h 194"/>
                  <a:gd name="T86" fmla="*/ 1 w 736"/>
                  <a:gd name="T87" fmla="*/ 1 h 194"/>
                  <a:gd name="T88" fmla="*/ 1 w 736"/>
                  <a:gd name="T89" fmla="*/ 1 h 194"/>
                  <a:gd name="T90" fmla="*/ 1 w 736"/>
                  <a:gd name="T91" fmla="*/ 1 h 194"/>
                  <a:gd name="T92" fmla="*/ 1 w 736"/>
                  <a:gd name="T93" fmla="*/ 1 h 194"/>
                  <a:gd name="T94" fmla="*/ 1 w 736"/>
                  <a:gd name="T95" fmla="*/ 1 h 194"/>
                  <a:gd name="T96" fmla="*/ 1 w 736"/>
                  <a:gd name="T97" fmla="*/ 1 h 194"/>
                  <a:gd name="T98" fmla="*/ 1 w 736"/>
                  <a:gd name="T99" fmla="*/ 1 h 194"/>
                  <a:gd name="T100" fmla="*/ 1 w 736"/>
                  <a:gd name="T101" fmla="*/ 1 h 194"/>
                  <a:gd name="T102" fmla="*/ 1 w 736"/>
                  <a:gd name="T103" fmla="*/ 1 h 194"/>
                  <a:gd name="T104" fmla="*/ 1 w 736"/>
                  <a:gd name="T105" fmla="*/ 1 h 194"/>
                  <a:gd name="T106" fmla="*/ 1 w 736"/>
                  <a:gd name="T107" fmla="*/ 0 h 194"/>
                  <a:gd name="T108" fmla="*/ 1 w 736"/>
                  <a:gd name="T109" fmla="*/ 0 h 194"/>
                  <a:gd name="T110" fmla="*/ 1 w 736"/>
                  <a:gd name="T111" fmla="*/ 0 h 1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36"/>
                  <a:gd name="T169" fmla="*/ 0 h 194"/>
                  <a:gd name="T170" fmla="*/ 736 w 736"/>
                  <a:gd name="T171" fmla="*/ 194 h 1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36" h="194">
                    <a:moveTo>
                      <a:pt x="726" y="0"/>
                    </a:moveTo>
                    <a:lnTo>
                      <a:pt x="721" y="3"/>
                    </a:lnTo>
                    <a:lnTo>
                      <a:pt x="715" y="5"/>
                    </a:lnTo>
                    <a:lnTo>
                      <a:pt x="708" y="11"/>
                    </a:lnTo>
                    <a:lnTo>
                      <a:pt x="703" y="18"/>
                    </a:lnTo>
                    <a:lnTo>
                      <a:pt x="699" y="26"/>
                    </a:lnTo>
                    <a:lnTo>
                      <a:pt x="697" y="29"/>
                    </a:lnTo>
                    <a:lnTo>
                      <a:pt x="691" y="40"/>
                    </a:lnTo>
                    <a:lnTo>
                      <a:pt x="688" y="52"/>
                    </a:lnTo>
                    <a:lnTo>
                      <a:pt x="685" y="61"/>
                    </a:lnTo>
                    <a:lnTo>
                      <a:pt x="682" y="79"/>
                    </a:lnTo>
                    <a:lnTo>
                      <a:pt x="682" y="81"/>
                    </a:lnTo>
                    <a:lnTo>
                      <a:pt x="682" y="92"/>
                    </a:lnTo>
                    <a:lnTo>
                      <a:pt x="682" y="103"/>
                    </a:lnTo>
                    <a:lnTo>
                      <a:pt x="684" y="115"/>
                    </a:lnTo>
                    <a:lnTo>
                      <a:pt x="684" y="126"/>
                    </a:lnTo>
                    <a:lnTo>
                      <a:pt x="688" y="137"/>
                    </a:lnTo>
                    <a:lnTo>
                      <a:pt x="691" y="147"/>
                    </a:lnTo>
                    <a:lnTo>
                      <a:pt x="694" y="157"/>
                    </a:lnTo>
                    <a:lnTo>
                      <a:pt x="699" y="165"/>
                    </a:lnTo>
                    <a:lnTo>
                      <a:pt x="702" y="171"/>
                    </a:lnTo>
                    <a:lnTo>
                      <a:pt x="706" y="179"/>
                    </a:lnTo>
                    <a:lnTo>
                      <a:pt x="714" y="184"/>
                    </a:lnTo>
                    <a:lnTo>
                      <a:pt x="718" y="189"/>
                    </a:lnTo>
                    <a:lnTo>
                      <a:pt x="724" y="191"/>
                    </a:lnTo>
                    <a:lnTo>
                      <a:pt x="730" y="192"/>
                    </a:lnTo>
                    <a:lnTo>
                      <a:pt x="736" y="194"/>
                    </a:lnTo>
                    <a:lnTo>
                      <a:pt x="58" y="194"/>
                    </a:lnTo>
                    <a:lnTo>
                      <a:pt x="48" y="192"/>
                    </a:lnTo>
                    <a:lnTo>
                      <a:pt x="42" y="191"/>
                    </a:lnTo>
                    <a:lnTo>
                      <a:pt x="36" y="187"/>
                    </a:lnTo>
                    <a:lnTo>
                      <a:pt x="31" y="184"/>
                    </a:lnTo>
                    <a:lnTo>
                      <a:pt x="25" y="179"/>
                    </a:lnTo>
                    <a:lnTo>
                      <a:pt x="21" y="171"/>
                    </a:lnTo>
                    <a:lnTo>
                      <a:pt x="16" y="165"/>
                    </a:lnTo>
                    <a:lnTo>
                      <a:pt x="12" y="157"/>
                    </a:lnTo>
                    <a:lnTo>
                      <a:pt x="7" y="147"/>
                    </a:lnTo>
                    <a:lnTo>
                      <a:pt x="6" y="136"/>
                    </a:lnTo>
                    <a:lnTo>
                      <a:pt x="3" y="124"/>
                    </a:lnTo>
                    <a:lnTo>
                      <a:pt x="0" y="115"/>
                    </a:lnTo>
                    <a:lnTo>
                      <a:pt x="1" y="103"/>
                    </a:lnTo>
                    <a:lnTo>
                      <a:pt x="1" y="92"/>
                    </a:lnTo>
                    <a:lnTo>
                      <a:pt x="1" y="79"/>
                    </a:lnTo>
                    <a:lnTo>
                      <a:pt x="3" y="68"/>
                    </a:lnTo>
                    <a:lnTo>
                      <a:pt x="4" y="58"/>
                    </a:lnTo>
                    <a:lnTo>
                      <a:pt x="7" y="47"/>
                    </a:lnTo>
                    <a:lnTo>
                      <a:pt x="12" y="37"/>
                    </a:lnTo>
                    <a:lnTo>
                      <a:pt x="15" y="29"/>
                    </a:lnTo>
                    <a:lnTo>
                      <a:pt x="19" y="22"/>
                    </a:lnTo>
                    <a:lnTo>
                      <a:pt x="24" y="14"/>
                    </a:lnTo>
                    <a:lnTo>
                      <a:pt x="31" y="8"/>
                    </a:lnTo>
                    <a:lnTo>
                      <a:pt x="36" y="5"/>
                    </a:lnTo>
                    <a:lnTo>
                      <a:pt x="40" y="1"/>
                    </a:lnTo>
                    <a:lnTo>
                      <a:pt x="55" y="0"/>
                    </a:lnTo>
                    <a:lnTo>
                      <a:pt x="715" y="0"/>
                    </a:lnTo>
                    <a:lnTo>
                      <a:pt x="726" y="0"/>
                    </a:lnTo>
                  </a:path>
                </a:pathLst>
              </a:custGeom>
              <a:noFill/>
              <a:ln w="9525">
                <a:solidFill>
                  <a:srgbClr val="000000"/>
                </a:solidFill>
                <a:round/>
                <a:headEnd/>
                <a:tailEnd/>
              </a:ln>
            </p:spPr>
            <p:txBody>
              <a:bodyPr/>
              <a:lstStyle/>
              <a:p>
                <a:endParaRPr lang="hr-HR"/>
              </a:p>
            </p:txBody>
          </p:sp>
        </p:grpSp>
        <p:grpSp>
          <p:nvGrpSpPr>
            <p:cNvPr id="894009" name="Group 86"/>
            <p:cNvGrpSpPr>
              <a:grpSpLocks/>
            </p:cNvGrpSpPr>
            <p:nvPr/>
          </p:nvGrpSpPr>
          <p:grpSpPr bwMode="auto">
            <a:xfrm>
              <a:off x="2867" y="2883"/>
              <a:ext cx="37" cy="59"/>
              <a:chOff x="2867" y="2883"/>
              <a:chExt cx="37" cy="59"/>
            </a:xfrm>
          </p:grpSpPr>
          <p:sp>
            <p:nvSpPr>
              <p:cNvPr id="894010" name="Freeform 87"/>
              <p:cNvSpPr>
                <a:spLocks/>
              </p:cNvSpPr>
              <p:nvPr/>
            </p:nvSpPr>
            <p:spPr bwMode="auto">
              <a:xfrm>
                <a:off x="2867" y="2883"/>
                <a:ext cx="37" cy="59"/>
              </a:xfrm>
              <a:custGeom>
                <a:avLst/>
                <a:gdLst>
                  <a:gd name="T0" fmla="*/ 0 w 75"/>
                  <a:gd name="T1" fmla="*/ 1 h 118"/>
                  <a:gd name="T2" fmla="*/ 0 w 75"/>
                  <a:gd name="T3" fmla="*/ 1 h 118"/>
                  <a:gd name="T4" fmla="*/ 0 w 75"/>
                  <a:gd name="T5" fmla="*/ 1 h 118"/>
                  <a:gd name="T6" fmla="*/ 0 w 75"/>
                  <a:gd name="T7" fmla="*/ 1 h 118"/>
                  <a:gd name="T8" fmla="*/ 0 w 75"/>
                  <a:gd name="T9" fmla="*/ 1 h 118"/>
                  <a:gd name="T10" fmla="*/ 0 w 75"/>
                  <a:gd name="T11" fmla="*/ 1 h 118"/>
                  <a:gd name="T12" fmla="*/ 0 w 75"/>
                  <a:gd name="T13" fmla="*/ 1 h 118"/>
                  <a:gd name="T14" fmla="*/ 0 w 75"/>
                  <a:gd name="T15" fmla="*/ 1 h 118"/>
                  <a:gd name="T16" fmla="*/ 0 w 75"/>
                  <a:gd name="T17" fmla="*/ 1 h 118"/>
                  <a:gd name="T18" fmla="*/ 0 w 75"/>
                  <a:gd name="T19" fmla="*/ 1 h 118"/>
                  <a:gd name="T20" fmla="*/ 0 w 75"/>
                  <a:gd name="T21" fmla="*/ 1 h 118"/>
                  <a:gd name="T22" fmla="*/ 0 w 75"/>
                  <a:gd name="T23" fmla="*/ 1 h 118"/>
                  <a:gd name="T24" fmla="*/ 0 w 75"/>
                  <a:gd name="T25" fmla="*/ 1 h 118"/>
                  <a:gd name="T26" fmla="*/ 0 w 75"/>
                  <a:gd name="T27" fmla="*/ 1 h 118"/>
                  <a:gd name="T28" fmla="*/ 0 w 75"/>
                  <a:gd name="T29" fmla="*/ 1 h 118"/>
                  <a:gd name="T30" fmla="*/ 0 w 75"/>
                  <a:gd name="T31" fmla="*/ 1 h 118"/>
                  <a:gd name="T32" fmla="*/ 0 w 75"/>
                  <a:gd name="T33" fmla="*/ 1 h 118"/>
                  <a:gd name="T34" fmla="*/ 0 w 75"/>
                  <a:gd name="T35" fmla="*/ 1 h 118"/>
                  <a:gd name="T36" fmla="*/ 0 w 75"/>
                  <a:gd name="T37" fmla="*/ 1 h 118"/>
                  <a:gd name="T38" fmla="*/ 0 w 75"/>
                  <a:gd name="T39" fmla="*/ 1 h 118"/>
                  <a:gd name="T40" fmla="*/ 0 w 75"/>
                  <a:gd name="T41" fmla="*/ 1 h 118"/>
                  <a:gd name="T42" fmla="*/ 0 w 75"/>
                  <a:gd name="T43" fmla="*/ 1 h 118"/>
                  <a:gd name="T44" fmla="*/ 0 w 75"/>
                  <a:gd name="T45" fmla="*/ 1 h 118"/>
                  <a:gd name="T46" fmla="*/ 0 w 75"/>
                  <a:gd name="T47" fmla="*/ 1 h 118"/>
                  <a:gd name="T48" fmla="*/ 0 w 75"/>
                  <a:gd name="T49" fmla="*/ 1 h 118"/>
                  <a:gd name="T50" fmla="*/ 0 w 75"/>
                  <a:gd name="T51" fmla="*/ 1 h 118"/>
                  <a:gd name="T52" fmla="*/ 0 w 75"/>
                  <a:gd name="T53" fmla="*/ 1 h 118"/>
                  <a:gd name="T54" fmla="*/ 0 w 75"/>
                  <a:gd name="T55" fmla="*/ 1 h 118"/>
                  <a:gd name="T56" fmla="*/ 0 w 75"/>
                  <a:gd name="T57" fmla="*/ 1 h 118"/>
                  <a:gd name="T58" fmla="*/ 0 w 75"/>
                  <a:gd name="T59" fmla="*/ 1 h 118"/>
                  <a:gd name="T60" fmla="*/ 0 w 75"/>
                  <a:gd name="T61" fmla="*/ 1 h 118"/>
                  <a:gd name="T62" fmla="*/ 0 w 75"/>
                  <a:gd name="T63" fmla="*/ 1 h 118"/>
                  <a:gd name="T64" fmla="*/ 0 w 75"/>
                  <a:gd name="T65" fmla="*/ 1 h 118"/>
                  <a:gd name="T66" fmla="*/ 0 w 75"/>
                  <a:gd name="T67" fmla="*/ 1 h 118"/>
                  <a:gd name="T68" fmla="*/ 0 w 75"/>
                  <a:gd name="T69" fmla="*/ 1 h 118"/>
                  <a:gd name="T70" fmla="*/ 0 w 75"/>
                  <a:gd name="T71" fmla="*/ 0 h 118"/>
                  <a:gd name="T72" fmla="*/ 0 w 75"/>
                  <a:gd name="T73" fmla="*/ 0 h 118"/>
                  <a:gd name="T74" fmla="*/ 0 w 75"/>
                  <a:gd name="T75" fmla="*/ 1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
                  <a:gd name="T115" fmla="*/ 0 h 118"/>
                  <a:gd name="T116" fmla="*/ 75 w 75"/>
                  <a:gd name="T117" fmla="*/ 118 h 1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 h="118">
                    <a:moveTo>
                      <a:pt x="0" y="1"/>
                    </a:moveTo>
                    <a:lnTo>
                      <a:pt x="0" y="13"/>
                    </a:lnTo>
                    <a:lnTo>
                      <a:pt x="0" y="24"/>
                    </a:lnTo>
                    <a:lnTo>
                      <a:pt x="0" y="37"/>
                    </a:lnTo>
                    <a:lnTo>
                      <a:pt x="2" y="48"/>
                    </a:lnTo>
                    <a:lnTo>
                      <a:pt x="5" y="60"/>
                    </a:lnTo>
                    <a:lnTo>
                      <a:pt x="6" y="71"/>
                    </a:lnTo>
                    <a:lnTo>
                      <a:pt x="11" y="79"/>
                    </a:lnTo>
                    <a:lnTo>
                      <a:pt x="15" y="89"/>
                    </a:lnTo>
                    <a:lnTo>
                      <a:pt x="20" y="95"/>
                    </a:lnTo>
                    <a:lnTo>
                      <a:pt x="24" y="103"/>
                    </a:lnTo>
                    <a:lnTo>
                      <a:pt x="32" y="108"/>
                    </a:lnTo>
                    <a:lnTo>
                      <a:pt x="36" y="113"/>
                    </a:lnTo>
                    <a:lnTo>
                      <a:pt x="41" y="115"/>
                    </a:lnTo>
                    <a:lnTo>
                      <a:pt x="46" y="116"/>
                    </a:lnTo>
                    <a:lnTo>
                      <a:pt x="52" y="118"/>
                    </a:lnTo>
                    <a:lnTo>
                      <a:pt x="55" y="116"/>
                    </a:lnTo>
                    <a:lnTo>
                      <a:pt x="57" y="116"/>
                    </a:lnTo>
                    <a:lnTo>
                      <a:pt x="60" y="113"/>
                    </a:lnTo>
                    <a:lnTo>
                      <a:pt x="61" y="110"/>
                    </a:lnTo>
                    <a:lnTo>
                      <a:pt x="64" y="103"/>
                    </a:lnTo>
                    <a:lnTo>
                      <a:pt x="69" y="99"/>
                    </a:lnTo>
                    <a:lnTo>
                      <a:pt x="70" y="94"/>
                    </a:lnTo>
                    <a:lnTo>
                      <a:pt x="72" y="87"/>
                    </a:lnTo>
                    <a:lnTo>
                      <a:pt x="73" y="79"/>
                    </a:lnTo>
                    <a:lnTo>
                      <a:pt x="75" y="71"/>
                    </a:lnTo>
                    <a:lnTo>
                      <a:pt x="75" y="65"/>
                    </a:lnTo>
                    <a:lnTo>
                      <a:pt x="75" y="56"/>
                    </a:lnTo>
                    <a:lnTo>
                      <a:pt x="75" y="48"/>
                    </a:lnTo>
                    <a:lnTo>
                      <a:pt x="75" y="40"/>
                    </a:lnTo>
                    <a:lnTo>
                      <a:pt x="75" y="32"/>
                    </a:lnTo>
                    <a:lnTo>
                      <a:pt x="72" y="24"/>
                    </a:lnTo>
                    <a:lnTo>
                      <a:pt x="72" y="18"/>
                    </a:lnTo>
                    <a:lnTo>
                      <a:pt x="69" y="11"/>
                    </a:lnTo>
                    <a:lnTo>
                      <a:pt x="66" y="5"/>
                    </a:lnTo>
                    <a:lnTo>
                      <a:pt x="63" y="0"/>
                    </a:lnTo>
                    <a:lnTo>
                      <a:pt x="0" y="0"/>
                    </a:lnTo>
                    <a:lnTo>
                      <a:pt x="0" y="1"/>
                    </a:lnTo>
                    <a:close/>
                  </a:path>
                </a:pathLst>
              </a:custGeom>
              <a:solidFill>
                <a:srgbClr val="000000">
                  <a:alpha val="76077"/>
                </a:srgbClr>
              </a:solidFill>
              <a:ln w="9525">
                <a:noFill/>
                <a:round/>
                <a:headEnd/>
                <a:tailEnd/>
              </a:ln>
            </p:spPr>
            <p:txBody>
              <a:bodyPr/>
              <a:lstStyle/>
              <a:p>
                <a:endParaRPr lang="hr-HR"/>
              </a:p>
            </p:txBody>
          </p:sp>
          <p:sp>
            <p:nvSpPr>
              <p:cNvPr id="894011" name="Freeform 88"/>
              <p:cNvSpPr>
                <a:spLocks/>
              </p:cNvSpPr>
              <p:nvPr/>
            </p:nvSpPr>
            <p:spPr bwMode="auto">
              <a:xfrm>
                <a:off x="2867" y="2883"/>
                <a:ext cx="37" cy="59"/>
              </a:xfrm>
              <a:custGeom>
                <a:avLst/>
                <a:gdLst>
                  <a:gd name="T0" fmla="*/ 0 w 75"/>
                  <a:gd name="T1" fmla="*/ 1 h 118"/>
                  <a:gd name="T2" fmla="*/ 0 w 75"/>
                  <a:gd name="T3" fmla="*/ 1 h 118"/>
                  <a:gd name="T4" fmla="*/ 0 w 75"/>
                  <a:gd name="T5" fmla="*/ 1 h 118"/>
                  <a:gd name="T6" fmla="*/ 0 w 75"/>
                  <a:gd name="T7" fmla="*/ 1 h 118"/>
                  <a:gd name="T8" fmla="*/ 0 w 75"/>
                  <a:gd name="T9" fmla="*/ 1 h 118"/>
                  <a:gd name="T10" fmla="*/ 0 w 75"/>
                  <a:gd name="T11" fmla="*/ 1 h 118"/>
                  <a:gd name="T12" fmla="*/ 0 w 75"/>
                  <a:gd name="T13" fmla="*/ 1 h 118"/>
                  <a:gd name="T14" fmla="*/ 0 w 75"/>
                  <a:gd name="T15" fmla="*/ 1 h 118"/>
                  <a:gd name="T16" fmla="*/ 0 w 75"/>
                  <a:gd name="T17" fmla="*/ 1 h 118"/>
                  <a:gd name="T18" fmla="*/ 0 w 75"/>
                  <a:gd name="T19" fmla="*/ 1 h 118"/>
                  <a:gd name="T20" fmla="*/ 0 w 75"/>
                  <a:gd name="T21" fmla="*/ 1 h 118"/>
                  <a:gd name="T22" fmla="*/ 0 w 75"/>
                  <a:gd name="T23" fmla="*/ 1 h 118"/>
                  <a:gd name="T24" fmla="*/ 0 w 75"/>
                  <a:gd name="T25" fmla="*/ 1 h 118"/>
                  <a:gd name="T26" fmla="*/ 0 w 75"/>
                  <a:gd name="T27" fmla="*/ 1 h 118"/>
                  <a:gd name="T28" fmla="*/ 0 w 75"/>
                  <a:gd name="T29" fmla="*/ 1 h 118"/>
                  <a:gd name="T30" fmla="*/ 0 w 75"/>
                  <a:gd name="T31" fmla="*/ 1 h 118"/>
                  <a:gd name="T32" fmla="*/ 0 w 75"/>
                  <a:gd name="T33" fmla="*/ 1 h 118"/>
                  <a:gd name="T34" fmla="*/ 0 w 75"/>
                  <a:gd name="T35" fmla="*/ 1 h 118"/>
                  <a:gd name="T36" fmla="*/ 0 w 75"/>
                  <a:gd name="T37" fmla="*/ 1 h 118"/>
                  <a:gd name="T38" fmla="*/ 0 w 75"/>
                  <a:gd name="T39" fmla="*/ 1 h 118"/>
                  <a:gd name="T40" fmla="*/ 0 w 75"/>
                  <a:gd name="T41" fmla="*/ 1 h 118"/>
                  <a:gd name="T42" fmla="*/ 0 w 75"/>
                  <a:gd name="T43" fmla="*/ 1 h 118"/>
                  <a:gd name="T44" fmla="*/ 0 w 75"/>
                  <a:gd name="T45" fmla="*/ 1 h 118"/>
                  <a:gd name="T46" fmla="*/ 0 w 75"/>
                  <a:gd name="T47" fmla="*/ 1 h 118"/>
                  <a:gd name="T48" fmla="*/ 0 w 75"/>
                  <a:gd name="T49" fmla="*/ 1 h 118"/>
                  <a:gd name="T50" fmla="*/ 0 w 75"/>
                  <a:gd name="T51" fmla="*/ 1 h 118"/>
                  <a:gd name="T52" fmla="*/ 0 w 75"/>
                  <a:gd name="T53" fmla="*/ 1 h 118"/>
                  <a:gd name="T54" fmla="*/ 0 w 75"/>
                  <a:gd name="T55" fmla="*/ 1 h 118"/>
                  <a:gd name="T56" fmla="*/ 0 w 75"/>
                  <a:gd name="T57" fmla="*/ 1 h 118"/>
                  <a:gd name="T58" fmla="*/ 0 w 75"/>
                  <a:gd name="T59" fmla="*/ 1 h 118"/>
                  <a:gd name="T60" fmla="*/ 0 w 75"/>
                  <a:gd name="T61" fmla="*/ 1 h 118"/>
                  <a:gd name="T62" fmla="*/ 0 w 75"/>
                  <a:gd name="T63" fmla="*/ 1 h 118"/>
                  <a:gd name="T64" fmla="*/ 0 w 75"/>
                  <a:gd name="T65" fmla="*/ 1 h 118"/>
                  <a:gd name="T66" fmla="*/ 0 w 75"/>
                  <a:gd name="T67" fmla="*/ 1 h 118"/>
                  <a:gd name="T68" fmla="*/ 0 w 75"/>
                  <a:gd name="T69" fmla="*/ 1 h 118"/>
                  <a:gd name="T70" fmla="*/ 0 w 75"/>
                  <a:gd name="T71" fmla="*/ 0 h 118"/>
                  <a:gd name="T72" fmla="*/ 0 w 75"/>
                  <a:gd name="T73" fmla="*/ 0 h 118"/>
                  <a:gd name="T74" fmla="*/ 0 w 75"/>
                  <a:gd name="T75" fmla="*/ 1 h 1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
                  <a:gd name="T115" fmla="*/ 0 h 118"/>
                  <a:gd name="T116" fmla="*/ 75 w 75"/>
                  <a:gd name="T117" fmla="*/ 118 h 1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 h="118">
                    <a:moveTo>
                      <a:pt x="0" y="1"/>
                    </a:moveTo>
                    <a:lnTo>
                      <a:pt x="0" y="13"/>
                    </a:lnTo>
                    <a:lnTo>
                      <a:pt x="0" y="24"/>
                    </a:lnTo>
                    <a:lnTo>
                      <a:pt x="0" y="37"/>
                    </a:lnTo>
                    <a:lnTo>
                      <a:pt x="2" y="48"/>
                    </a:lnTo>
                    <a:lnTo>
                      <a:pt x="5" y="60"/>
                    </a:lnTo>
                    <a:lnTo>
                      <a:pt x="6" y="71"/>
                    </a:lnTo>
                    <a:lnTo>
                      <a:pt x="11" y="79"/>
                    </a:lnTo>
                    <a:lnTo>
                      <a:pt x="15" y="89"/>
                    </a:lnTo>
                    <a:lnTo>
                      <a:pt x="20" y="95"/>
                    </a:lnTo>
                    <a:lnTo>
                      <a:pt x="24" y="103"/>
                    </a:lnTo>
                    <a:lnTo>
                      <a:pt x="32" y="108"/>
                    </a:lnTo>
                    <a:lnTo>
                      <a:pt x="36" y="113"/>
                    </a:lnTo>
                    <a:lnTo>
                      <a:pt x="41" y="115"/>
                    </a:lnTo>
                    <a:lnTo>
                      <a:pt x="46" y="116"/>
                    </a:lnTo>
                    <a:lnTo>
                      <a:pt x="52" y="118"/>
                    </a:lnTo>
                    <a:lnTo>
                      <a:pt x="55" y="116"/>
                    </a:lnTo>
                    <a:lnTo>
                      <a:pt x="57" y="116"/>
                    </a:lnTo>
                    <a:lnTo>
                      <a:pt x="60" y="113"/>
                    </a:lnTo>
                    <a:lnTo>
                      <a:pt x="61" y="110"/>
                    </a:lnTo>
                    <a:lnTo>
                      <a:pt x="64" y="103"/>
                    </a:lnTo>
                    <a:lnTo>
                      <a:pt x="69" y="99"/>
                    </a:lnTo>
                    <a:lnTo>
                      <a:pt x="70" y="94"/>
                    </a:lnTo>
                    <a:lnTo>
                      <a:pt x="72" y="87"/>
                    </a:lnTo>
                    <a:lnTo>
                      <a:pt x="73" y="79"/>
                    </a:lnTo>
                    <a:lnTo>
                      <a:pt x="75" y="71"/>
                    </a:lnTo>
                    <a:lnTo>
                      <a:pt x="75" y="65"/>
                    </a:lnTo>
                    <a:lnTo>
                      <a:pt x="75" y="56"/>
                    </a:lnTo>
                    <a:lnTo>
                      <a:pt x="75" y="48"/>
                    </a:lnTo>
                    <a:lnTo>
                      <a:pt x="75" y="40"/>
                    </a:lnTo>
                    <a:lnTo>
                      <a:pt x="75" y="32"/>
                    </a:lnTo>
                    <a:lnTo>
                      <a:pt x="72" y="24"/>
                    </a:lnTo>
                    <a:lnTo>
                      <a:pt x="72" y="18"/>
                    </a:lnTo>
                    <a:lnTo>
                      <a:pt x="69" y="11"/>
                    </a:lnTo>
                    <a:lnTo>
                      <a:pt x="66" y="5"/>
                    </a:lnTo>
                    <a:lnTo>
                      <a:pt x="63" y="0"/>
                    </a:lnTo>
                    <a:lnTo>
                      <a:pt x="0" y="0"/>
                    </a:lnTo>
                    <a:lnTo>
                      <a:pt x="0" y="1"/>
                    </a:lnTo>
                  </a:path>
                </a:pathLst>
              </a:custGeom>
              <a:noFill/>
              <a:ln w="9525">
                <a:solidFill>
                  <a:srgbClr val="000000"/>
                </a:solidFill>
                <a:round/>
                <a:headEnd/>
                <a:tailEnd/>
              </a:ln>
            </p:spPr>
            <p:txBody>
              <a:bodyPr/>
              <a:lstStyle/>
              <a:p>
                <a:endParaRPr lang="hr-HR"/>
              </a:p>
            </p:txBody>
          </p:sp>
        </p:grpSp>
        <p:grpSp>
          <p:nvGrpSpPr>
            <p:cNvPr id="894012" name="Group 89"/>
            <p:cNvGrpSpPr>
              <a:grpSpLocks/>
            </p:cNvGrpSpPr>
            <p:nvPr/>
          </p:nvGrpSpPr>
          <p:grpSpPr bwMode="auto">
            <a:xfrm>
              <a:off x="2574" y="2842"/>
              <a:ext cx="369" cy="477"/>
              <a:chOff x="2574" y="2842"/>
              <a:chExt cx="369" cy="477"/>
            </a:xfrm>
          </p:grpSpPr>
          <p:sp>
            <p:nvSpPr>
              <p:cNvPr id="894013" name="Freeform 90"/>
              <p:cNvSpPr>
                <a:spLocks/>
              </p:cNvSpPr>
              <p:nvPr/>
            </p:nvSpPr>
            <p:spPr bwMode="auto">
              <a:xfrm>
                <a:off x="2574" y="2842"/>
                <a:ext cx="369" cy="477"/>
              </a:xfrm>
              <a:custGeom>
                <a:avLst/>
                <a:gdLst>
                  <a:gd name="T0" fmla="*/ 1 w 738"/>
                  <a:gd name="T1" fmla="*/ 1 h 953"/>
                  <a:gd name="T2" fmla="*/ 1 w 738"/>
                  <a:gd name="T3" fmla="*/ 1 h 953"/>
                  <a:gd name="T4" fmla="*/ 1 w 738"/>
                  <a:gd name="T5" fmla="*/ 1 h 953"/>
                  <a:gd name="T6" fmla="*/ 1 w 738"/>
                  <a:gd name="T7" fmla="*/ 1 h 953"/>
                  <a:gd name="T8" fmla="*/ 1 w 738"/>
                  <a:gd name="T9" fmla="*/ 1 h 953"/>
                  <a:gd name="T10" fmla="*/ 1 w 738"/>
                  <a:gd name="T11" fmla="*/ 1 h 953"/>
                  <a:gd name="T12" fmla="*/ 1 w 738"/>
                  <a:gd name="T13" fmla="*/ 1 h 953"/>
                  <a:gd name="T14" fmla="*/ 1 w 738"/>
                  <a:gd name="T15" fmla="*/ 1 h 953"/>
                  <a:gd name="T16" fmla="*/ 1 w 738"/>
                  <a:gd name="T17" fmla="*/ 1 h 953"/>
                  <a:gd name="T18" fmla="*/ 1 w 738"/>
                  <a:gd name="T19" fmla="*/ 1 h 953"/>
                  <a:gd name="T20" fmla="*/ 1 w 738"/>
                  <a:gd name="T21" fmla="*/ 1 h 953"/>
                  <a:gd name="T22" fmla="*/ 1 w 738"/>
                  <a:gd name="T23" fmla="*/ 1 h 953"/>
                  <a:gd name="T24" fmla="*/ 1 w 738"/>
                  <a:gd name="T25" fmla="*/ 1 h 953"/>
                  <a:gd name="T26" fmla="*/ 0 w 738"/>
                  <a:gd name="T27" fmla="*/ 1 h 953"/>
                  <a:gd name="T28" fmla="*/ 1 w 738"/>
                  <a:gd name="T29" fmla="*/ 1 h 953"/>
                  <a:gd name="T30" fmla="*/ 0 w 738"/>
                  <a:gd name="T31" fmla="*/ 1 h 953"/>
                  <a:gd name="T32" fmla="*/ 1 w 738"/>
                  <a:gd name="T33" fmla="*/ 1 h 953"/>
                  <a:gd name="T34" fmla="*/ 1 w 738"/>
                  <a:gd name="T35" fmla="*/ 1 h 953"/>
                  <a:gd name="T36" fmla="*/ 1 w 738"/>
                  <a:gd name="T37" fmla="*/ 1 h 953"/>
                  <a:gd name="T38" fmla="*/ 1 w 738"/>
                  <a:gd name="T39" fmla="*/ 1 h 953"/>
                  <a:gd name="T40" fmla="*/ 1 w 738"/>
                  <a:gd name="T41" fmla="*/ 1 h 953"/>
                  <a:gd name="T42" fmla="*/ 1 w 738"/>
                  <a:gd name="T43" fmla="*/ 1 h 953"/>
                  <a:gd name="T44" fmla="*/ 1 w 738"/>
                  <a:gd name="T45" fmla="*/ 1 h 953"/>
                  <a:gd name="T46" fmla="*/ 1 w 738"/>
                  <a:gd name="T47" fmla="*/ 1 h 953"/>
                  <a:gd name="T48" fmla="*/ 1 w 738"/>
                  <a:gd name="T49" fmla="*/ 1 h 953"/>
                  <a:gd name="T50" fmla="*/ 1 w 738"/>
                  <a:gd name="T51" fmla="*/ 1 h 953"/>
                  <a:gd name="T52" fmla="*/ 1 w 738"/>
                  <a:gd name="T53" fmla="*/ 1 h 953"/>
                  <a:gd name="T54" fmla="*/ 1 w 738"/>
                  <a:gd name="T55" fmla="*/ 1 h 953"/>
                  <a:gd name="T56" fmla="*/ 1 w 738"/>
                  <a:gd name="T57" fmla="*/ 1 h 953"/>
                  <a:gd name="T58" fmla="*/ 1 w 738"/>
                  <a:gd name="T59" fmla="*/ 1 h 953"/>
                  <a:gd name="T60" fmla="*/ 1 w 738"/>
                  <a:gd name="T61" fmla="*/ 1 h 953"/>
                  <a:gd name="T62" fmla="*/ 1 w 738"/>
                  <a:gd name="T63" fmla="*/ 1 h 953"/>
                  <a:gd name="T64" fmla="*/ 1 w 738"/>
                  <a:gd name="T65" fmla="*/ 1 h 953"/>
                  <a:gd name="T66" fmla="*/ 1 w 738"/>
                  <a:gd name="T67" fmla="*/ 1 h 953"/>
                  <a:gd name="T68" fmla="*/ 1 w 738"/>
                  <a:gd name="T69" fmla="*/ 1 h 953"/>
                  <a:gd name="T70" fmla="*/ 1 w 738"/>
                  <a:gd name="T71" fmla="*/ 1 h 953"/>
                  <a:gd name="T72" fmla="*/ 1 w 738"/>
                  <a:gd name="T73" fmla="*/ 1 h 953"/>
                  <a:gd name="T74" fmla="*/ 1 w 738"/>
                  <a:gd name="T75" fmla="*/ 1 h 953"/>
                  <a:gd name="T76" fmla="*/ 1 w 738"/>
                  <a:gd name="T77" fmla="*/ 1 h 953"/>
                  <a:gd name="T78" fmla="*/ 1 w 738"/>
                  <a:gd name="T79" fmla="*/ 1 h 9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8"/>
                  <a:gd name="T121" fmla="*/ 0 h 953"/>
                  <a:gd name="T122" fmla="*/ 738 w 738"/>
                  <a:gd name="T123" fmla="*/ 953 h 9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8" h="953">
                    <a:moveTo>
                      <a:pt x="695" y="861"/>
                    </a:moveTo>
                    <a:lnTo>
                      <a:pt x="696" y="874"/>
                    </a:lnTo>
                    <a:lnTo>
                      <a:pt x="698" y="885"/>
                    </a:lnTo>
                    <a:lnTo>
                      <a:pt x="701" y="895"/>
                    </a:lnTo>
                    <a:lnTo>
                      <a:pt x="702" y="906"/>
                    </a:lnTo>
                    <a:lnTo>
                      <a:pt x="705" y="916"/>
                    </a:lnTo>
                    <a:lnTo>
                      <a:pt x="711" y="924"/>
                    </a:lnTo>
                    <a:lnTo>
                      <a:pt x="716" y="932"/>
                    </a:lnTo>
                    <a:lnTo>
                      <a:pt x="720" y="939"/>
                    </a:lnTo>
                    <a:lnTo>
                      <a:pt x="725" y="945"/>
                    </a:lnTo>
                    <a:lnTo>
                      <a:pt x="731" y="948"/>
                    </a:lnTo>
                    <a:lnTo>
                      <a:pt x="738" y="950"/>
                    </a:lnTo>
                    <a:lnTo>
                      <a:pt x="735" y="953"/>
                    </a:lnTo>
                    <a:lnTo>
                      <a:pt x="68" y="953"/>
                    </a:lnTo>
                    <a:lnTo>
                      <a:pt x="56" y="953"/>
                    </a:lnTo>
                    <a:lnTo>
                      <a:pt x="48" y="953"/>
                    </a:lnTo>
                    <a:lnTo>
                      <a:pt x="42" y="950"/>
                    </a:lnTo>
                    <a:lnTo>
                      <a:pt x="36" y="948"/>
                    </a:lnTo>
                    <a:lnTo>
                      <a:pt x="32" y="945"/>
                    </a:lnTo>
                    <a:lnTo>
                      <a:pt x="26" y="939"/>
                    </a:lnTo>
                    <a:lnTo>
                      <a:pt x="21" y="932"/>
                    </a:lnTo>
                    <a:lnTo>
                      <a:pt x="17" y="924"/>
                    </a:lnTo>
                    <a:lnTo>
                      <a:pt x="12" y="916"/>
                    </a:lnTo>
                    <a:lnTo>
                      <a:pt x="8" y="906"/>
                    </a:lnTo>
                    <a:lnTo>
                      <a:pt x="5" y="895"/>
                    </a:lnTo>
                    <a:lnTo>
                      <a:pt x="3" y="885"/>
                    </a:lnTo>
                    <a:lnTo>
                      <a:pt x="2" y="874"/>
                    </a:lnTo>
                    <a:lnTo>
                      <a:pt x="0" y="861"/>
                    </a:lnTo>
                    <a:lnTo>
                      <a:pt x="0" y="851"/>
                    </a:lnTo>
                    <a:lnTo>
                      <a:pt x="2" y="840"/>
                    </a:lnTo>
                    <a:lnTo>
                      <a:pt x="0" y="833"/>
                    </a:lnTo>
                    <a:lnTo>
                      <a:pt x="0" y="197"/>
                    </a:lnTo>
                    <a:lnTo>
                      <a:pt x="644" y="197"/>
                    </a:lnTo>
                    <a:lnTo>
                      <a:pt x="647" y="196"/>
                    </a:lnTo>
                    <a:lnTo>
                      <a:pt x="648" y="196"/>
                    </a:lnTo>
                    <a:lnTo>
                      <a:pt x="653" y="192"/>
                    </a:lnTo>
                    <a:lnTo>
                      <a:pt x="654" y="189"/>
                    </a:lnTo>
                    <a:lnTo>
                      <a:pt x="657" y="183"/>
                    </a:lnTo>
                    <a:lnTo>
                      <a:pt x="660" y="178"/>
                    </a:lnTo>
                    <a:lnTo>
                      <a:pt x="662" y="173"/>
                    </a:lnTo>
                    <a:lnTo>
                      <a:pt x="663" y="167"/>
                    </a:lnTo>
                    <a:lnTo>
                      <a:pt x="665" y="158"/>
                    </a:lnTo>
                    <a:lnTo>
                      <a:pt x="666" y="150"/>
                    </a:lnTo>
                    <a:lnTo>
                      <a:pt x="666" y="144"/>
                    </a:lnTo>
                    <a:lnTo>
                      <a:pt x="666" y="136"/>
                    </a:lnTo>
                    <a:lnTo>
                      <a:pt x="666" y="128"/>
                    </a:lnTo>
                    <a:lnTo>
                      <a:pt x="666" y="120"/>
                    </a:lnTo>
                    <a:lnTo>
                      <a:pt x="666" y="113"/>
                    </a:lnTo>
                    <a:lnTo>
                      <a:pt x="663" y="105"/>
                    </a:lnTo>
                    <a:lnTo>
                      <a:pt x="663" y="99"/>
                    </a:lnTo>
                    <a:lnTo>
                      <a:pt x="660" y="92"/>
                    </a:lnTo>
                    <a:lnTo>
                      <a:pt x="659" y="84"/>
                    </a:lnTo>
                    <a:lnTo>
                      <a:pt x="656" y="81"/>
                    </a:lnTo>
                    <a:lnTo>
                      <a:pt x="590" y="81"/>
                    </a:lnTo>
                    <a:lnTo>
                      <a:pt x="595" y="63"/>
                    </a:lnTo>
                    <a:lnTo>
                      <a:pt x="598" y="53"/>
                    </a:lnTo>
                    <a:lnTo>
                      <a:pt x="599" y="42"/>
                    </a:lnTo>
                    <a:lnTo>
                      <a:pt x="605" y="31"/>
                    </a:lnTo>
                    <a:lnTo>
                      <a:pt x="607" y="26"/>
                    </a:lnTo>
                    <a:lnTo>
                      <a:pt x="611" y="18"/>
                    </a:lnTo>
                    <a:lnTo>
                      <a:pt x="617" y="13"/>
                    </a:lnTo>
                    <a:lnTo>
                      <a:pt x="623" y="6"/>
                    </a:lnTo>
                    <a:lnTo>
                      <a:pt x="629" y="3"/>
                    </a:lnTo>
                    <a:lnTo>
                      <a:pt x="635" y="1"/>
                    </a:lnTo>
                    <a:lnTo>
                      <a:pt x="641" y="0"/>
                    </a:lnTo>
                    <a:lnTo>
                      <a:pt x="647" y="1"/>
                    </a:lnTo>
                    <a:lnTo>
                      <a:pt x="654" y="3"/>
                    </a:lnTo>
                    <a:lnTo>
                      <a:pt x="660" y="5"/>
                    </a:lnTo>
                    <a:lnTo>
                      <a:pt x="665" y="10"/>
                    </a:lnTo>
                    <a:lnTo>
                      <a:pt x="669" y="16"/>
                    </a:lnTo>
                    <a:lnTo>
                      <a:pt x="675" y="23"/>
                    </a:lnTo>
                    <a:lnTo>
                      <a:pt x="680" y="31"/>
                    </a:lnTo>
                    <a:lnTo>
                      <a:pt x="683" y="40"/>
                    </a:lnTo>
                    <a:lnTo>
                      <a:pt x="687" y="48"/>
                    </a:lnTo>
                    <a:lnTo>
                      <a:pt x="692" y="60"/>
                    </a:lnTo>
                    <a:lnTo>
                      <a:pt x="693" y="71"/>
                    </a:lnTo>
                    <a:lnTo>
                      <a:pt x="695" y="82"/>
                    </a:lnTo>
                    <a:lnTo>
                      <a:pt x="695" y="94"/>
                    </a:lnTo>
                    <a:lnTo>
                      <a:pt x="695" y="105"/>
                    </a:lnTo>
                    <a:lnTo>
                      <a:pt x="695" y="861"/>
                    </a:lnTo>
                    <a:close/>
                  </a:path>
                </a:pathLst>
              </a:custGeom>
              <a:solidFill>
                <a:srgbClr val="FFFFFF">
                  <a:alpha val="76077"/>
                </a:srgbClr>
              </a:solidFill>
              <a:ln w="9525">
                <a:noFill/>
                <a:round/>
                <a:headEnd/>
                <a:tailEnd/>
              </a:ln>
            </p:spPr>
            <p:txBody>
              <a:bodyPr/>
              <a:lstStyle/>
              <a:p>
                <a:endParaRPr lang="hr-HR"/>
              </a:p>
            </p:txBody>
          </p:sp>
          <p:sp>
            <p:nvSpPr>
              <p:cNvPr id="894014" name="Freeform 91"/>
              <p:cNvSpPr>
                <a:spLocks/>
              </p:cNvSpPr>
              <p:nvPr/>
            </p:nvSpPr>
            <p:spPr bwMode="auto">
              <a:xfrm>
                <a:off x="2574" y="2842"/>
                <a:ext cx="369" cy="477"/>
              </a:xfrm>
              <a:custGeom>
                <a:avLst/>
                <a:gdLst>
                  <a:gd name="T0" fmla="*/ 1 w 738"/>
                  <a:gd name="T1" fmla="*/ 1 h 953"/>
                  <a:gd name="T2" fmla="*/ 1 w 738"/>
                  <a:gd name="T3" fmla="*/ 1 h 953"/>
                  <a:gd name="T4" fmla="*/ 1 w 738"/>
                  <a:gd name="T5" fmla="*/ 1 h 953"/>
                  <a:gd name="T6" fmla="*/ 1 w 738"/>
                  <a:gd name="T7" fmla="*/ 1 h 953"/>
                  <a:gd name="T8" fmla="*/ 1 w 738"/>
                  <a:gd name="T9" fmla="*/ 1 h 953"/>
                  <a:gd name="T10" fmla="*/ 1 w 738"/>
                  <a:gd name="T11" fmla="*/ 1 h 953"/>
                  <a:gd name="T12" fmla="*/ 1 w 738"/>
                  <a:gd name="T13" fmla="*/ 1 h 953"/>
                  <a:gd name="T14" fmla="*/ 1 w 738"/>
                  <a:gd name="T15" fmla="*/ 1 h 953"/>
                  <a:gd name="T16" fmla="*/ 1 w 738"/>
                  <a:gd name="T17" fmla="*/ 1 h 953"/>
                  <a:gd name="T18" fmla="*/ 1 w 738"/>
                  <a:gd name="T19" fmla="*/ 1 h 953"/>
                  <a:gd name="T20" fmla="*/ 1 w 738"/>
                  <a:gd name="T21" fmla="*/ 1 h 953"/>
                  <a:gd name="T22" fmla="*/ 1 w 738"/>
                  <a:gd name="T23" fmla="*/ 1 h 953"/>
                  <a:gd name="T24" fmla="*/ 1 w 738"/>
                  <a:gd name="T25" fmla="*/ 1 h 953"/>
                  <a:gd name="T26" fmla="*/ 0 w 738"/>
                  <a:gd name="T27" fmla="*/ 1 h 953"/>
                  <a:gd name="T28" fmla="*/ 1 w 738"/>
                  <a:gd name="T29" fmla="*/ 1 h 953"/>
                  <a:gd name="T30" fmla="*/ 0 w 738"/>
                  <a:gd name="T31" fmla="*/ 1 h 953"/>
                  <a:gd name="T32" fmla="*/ 1 w 738"/>
                  <a:gd name="T33" fmla="*/ 1 h 953"/>
                  <a:gd name="T34" fmla="*/ 1 w 738"/>
                  <a:gd name="T35" fmla="*/ 1 h 953"/>
                  <a:gd name="T36" fmla="*/ 1 w 738"/>
                  <a:gd name="T37" fmla="*/ 1 h 953"/>
                  <a:gd name="T38" fmla="*/ 1 w 738"/>
                  <a:gd name="T39" fmla="*/ 1 h 953"/>
                  <a:gd name="T40" fmla="*/ 1 w 738"/>
                  <a:gd name="T41" fmla="*/ 1 h 953"/>
                  <a:gd name="T42" fmla="*/ 1 w 738"/>
                  <a:gd name="T43" fmla="*/ 1 h 953"/>
                  <a:gd name="T44" fmla="*/ 1 w 738"/>
                  <a:gd name="T45" fmla="*/ 1 h 953"/>
                  <a:gd name="T46" fmla="*/ 1 w 738"/>
                  <a:gd name="T47" fmla="*/ 1 h 953"/>
                  <a:gd name="T48" fmla="*/ 1 w 738"/>
                  <a:gd name="T49" fmla="*/ 1 h 953"/>
                  <a:gd name="T50" fmla="*/ 1 w 738"/>
                  <a:gd name="T51" fmla="*/ 1 h 953"/>
                  <a:gd name="T52" fmla="*/ 1 w 738"/>
                  <a:gd name="T53" fmla="*/ 1 h 953"/>
                  <a:gd name="T54" fmla="*/ 1 w 738"/>
                  <a:gd name="T55" fmla="*/ 1 h 953"/>
                  <a:gd name="T56" fmla="*/ 1 w 738"/>
                  <a:gd name="T57" fmla="*/ 1 h 953"/>
                  <a:gd name="T58" fmla="*/ 1 w 738"/>
                  <a:gd name="T59" fmla="*/ 1 h 953"/>
                  <a:gd name="T60" fmla="*/ 1 w 738"/>
                  <a:gd name="T61" fmla="*/ 1 h 953"/>
                  <a:gd name="T62" fmla="*/ 1 w 738"/>
                  <a:gd name="T63" fmla="*/ 1 h 953"/>
                  <a:gd name="T64" fmla="*/ 1 w 738"/>
                  <a:gd name="T65" fmla="*/ 1 h 953"/>
                  <a:gd name="T66" fmla="*/ 1 w 738"/>
                  <a:gd name="T67" fmla="*/ 1 h 953"/>
                  <a:gd name="T68" fmla="*/ 1 w 738"/>
                  <a:gd name="T69" fmla="*/ 1 h 953"/>
                  <a:gd name="T70" fmla="*/ 1 w 738"/>
                  <a:gd name="T71" fmla="*/ 1 h 953"/>
                  <a:gd name="T72" fmla="*/ 1 w 738"/>
                  <a:gd name="T73" fmla="*/ 1 h 953"/>
                  <a:gd name="T74" fmla="*/ 1 w 738"/>
                  <a:gd name="T75" fmla="*/ 1 h 953"/>
                  <a:gd name="T76" fmla="*/ 1 w 738"/>
                  <a:gd name="T77" fmla="*/ 1 h 953"/>
                  <a:gd name="T78" fmla="*/ 1 w 738"/>
                  <a:gd name="T79" fmla="*/ 1 h 9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8"/>
                  <a:gd name="T121" fmla="*/ 0 h 953"/>
                  <a:gd name="T122" fmla="*/ 738 w 738"/>
                  <a:gd name="T123" fmla="*/ 953 h 9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8" h="953">
                    <a:moveTo>
                      <a:pt x="695" y="861"/>
                    </a:moveTo>
                    <a:lnTo>
                      <a:pt x="696" y="874"/>
                    </a:lnTo>
                    <a:lnTo>
                      <a:pt x="698" y="885"/>
                    </a:lnTo>
                    <a:lnTo>
                      <a:pt x="701" y="895"/>
                    </a:lnTo>
                    <a:lnTo>
                      <a:pt x="702" y="906"/>
                    </a:lnTo>
                    <a:lnTo>
                      <a:pt x="705" y="916"/>
                    </a:lnTo>
                    <a:lnTo>
                      <a:pt x="711" y="924"/>
                    </a:lnTo>
                    <a:lnTo>
                      <a:pt x="716" y="932"/>
                    </a:lnTo>
                    <a:lnTo>
                      <a:pt x="720" y="939"/>
                    </a:lnTo>
                    <a:lnTo>
                      <a:pt x="725" y="945"/>
                    </a:lnTo>
                    <a:lnTo>
                      <a:pt x="731" y="948"/>
                    </a:lnTo>
                    <a:lnTo>
                      <a:pt x="738" y="950"/>
                    </a:lnTo>
                    <a:lnTo>
                      <a:pt x="735" y="953"/>
                    </a:lnTo>
                    <a:lnTo>
                      <a:pt x="68" y="953"/>
                    </a:lnTo>
                    <a:lnTo>
                      <a:pt x="56" y="953"/>
                    </a:lnTo>
                    <a:lnTo>
                      <a:pt x="48" y="953"/>
                    </a:lnTo>
                    <a:lnTo>
                      <a:pt x="42" y="950"/>
                    </a:lnTo>
                    <a:lnTo>
                      <a:pt x="36" y="948"/>
                    </a:lnTo>
                    <a:lnTo>
                      <a:pt x="32" y="945"/>
                    </a:lnTo>
                    <a:lnTo>
                      <a:pt x="26" y="939"/>
                    </a:lnTo>
                    <a:lnTo>
                      <a:pt x="21" y="932"/>
                    </a:lnTo>
                    <a:lnTo>
                      <a:pt x="17" y="924"/>
                    </a:lnTo>
                    <a:lnTo>
                      <a:pt x="12" y="916"/>
                    </a:lnTo>
                    <a:lnTo>
                      <a:pt x="8" y="906"/>
                    </a:lnTo>
                    <a:lnTo>
                      <a:pt x="5" y="895"/>
                    </a:lnTo>
                    <a:lnTo>
                      <a:pt x="3" y="885"/>
                    </a:lnTo>
                    <a:lnTo>
                      <a:pt x="2" y="874"/>
                    </a:lnTo>
                    <a:lnTo>
                      <a:pt x="0" y="861"/>
                    </a:lnTo>
                    <a:lnTo>
                      <a:pt x="0" y="851"/>
                    </a:lnTo>
                    <a:lnTo>
                      <a:pt x="2" y="840"/>
                    </a:lnTo>
                    <a:lnTo>
                      <a:pt x="0" y="833"/>
                    </a:lnTo>
                    <a:lnTo>
                      <a:pt x="0" y="197"/>
                    </a:lnTo>
                    <a:lnTo>
                      <a:pt x="644" y="197"/>
                    </a:lnTo>
                    <a:lnTo>
                      <a:pt x="647" y="196"/>
                    </a:lnTo>
                    <a:lnTo>
                      <a:pt x="648" y="196"/>
                    </a:lnTo>
                    <a:lnTo>
                      <a:pt x="653" y="192"/>
                    </a:lnTo>
                    <a:lnTo>
                      <a:pt x="654" y="189"/>
                    </a:lnTo>
                    <a:lnTo>
                      <a:pt x="657" y="183"/>
                    </a:lnTo>
                    <a:lnTo>
                      <a:pt x="660" y="178"/>
                    </a:lnTo>
                    <a:lnTo>
                      <a:pt x="662" y="173"/>
                    </a:lnTo>
                    <a:lnTo>
                      <a:pt x="663" y="167"/>
                    </a:lnTo>
                    <a:lnTo>
                      <a:pt x="665" y="158"/>
                    </a:lnTo>
                    <a:lnTo>
                      <a:pt x="666" y="150"/>
                    </a:lnTo>
                    <a:lnTo>
                      <a:pt x="666" y="144"/>
                    </a:lnTo>
                    <a:lnTo>
                      <a:pt x="666" y="136"/>
                    </a:lnTo>
                    <a:lnTo>
                      <a:pt x="666" y="128"/>
                    </a:lnTo>
                    <a:lnTo>
                      <a:pt x="666" y="120"/>
                    </a:lnTo>
                    <a:lnTo>
                      <a:pt x="666" y="113"/>
                    </a:lnTo>
                    <a:lnTo>
                      <a:pt x="663" y="105"/>
                    </a:lnTo>
                    <a:lnTo>
                      <a:pt x="663" y="99"/>
                    </a:lnTo>
                    <a:lnTo>
                      <a:pt x="660" y="92"/>
                    </a:lnTo>
                    <a:lnTo>
                      <a:pt x="659" y="84"/>
                    </a:lnTo>
                    <a:lnTo>
                      <a:pt x="656" y="81"/>
                    </a:lnTo>
                    <a:lnTo>
                      <a:pt x="590" y="81"/>
                    </a:lnTo>
                    <a:lnTo>
                      <a:pt x="595" y="63"/>
                    </a:lnTo>
                    <a:lnTo>
                      <a:pt x="598" y="53"/>
                    </a:lnTo>
                    <a:lnTo>
                      <a:pt x="599" y="42"/>
                    </a:lnTo>
                    <a:lnTo>
                      <a:pt x="605" y="31"/>
                    </a:lnTo>
                    <a:lnTo>
                      <a:pt x="607" y="26"/>
                    </a:lnTo>
                    <a:lnTo>
                      <a:pt x="611" y="18"/>
                    </a:lnTo>
                    <a:lnTo>
                      <a:pt x="617" y="13"/>
                    </a:lnTo>
                    <a:lnTo>
                      <a:pt x="623" y="6"/>
                    </a:lnTo>
                    <a:lnTo>
                      <a:pt x="629" y="3"/>
                    </a:lnTo>
                    <a:lnTo>
                      <a:pt x="635" y="1"/>
                    </a:lnTo>
                    <a:lnTo>
                      <a:pt x="641" y="0"/>
                    </a:lnTo>
                    <a:lnTo>
                      <a:pt x="647" y="1"/>
                    </a:lnTo>
                    <a:lnTo>
                      <a:pt x="654" y="3"/>
                    </a:lnTo>
                    <a:lnTo>
                      <a:pt x="660" y="5"/>
                    </a:lnTo>
                    <a:lnTo>
                      <a:pt x="665" y="10"/>
                    </a:lnTo>
                    <a:lnTo>
                      <a:pt x="669" y="16"/>
                    </a:lnTo>
                    <a:lnTo>
                      <a:pt x="675" y="23"/>
                    </a:lnTo>
                    <a:lnTo>
                      <a:pt x="680" y="31"/>
                    </a:lnTo>
                    <a:lnTo>
                      <a:pt x="683" y="40"/>
                    </a:lnTo>
                    <a:lnTo>
                      <a:pt x="687" y="48"/>
                    </a:lnTo>
                    <a:lnTo>
                      <a:pt x="692" y="60"/>
                    </a:lnTo>
                    <a:lnTo>
                      <a:pt x="693" y="71"/>
                    </a:lnTo>
                    <a:lnTo>
                      <a:pt x="695" y="82"/>
                    </a:lnTo>
                    <a:lnTo>
                      <a:pt x="695" y="94"/>
                    </a:lnTo>
                    <a:lnTo>
                      <a:pt x="695" y="105"/>
                    </a:lnTo>
                    <a:lnTo>
                      <a:pt x="695" y="861"/>
                    </a:lnTo>
                  </a:path>
                </a:pathLst>
              </a:custGeom>
              <a:noFill/>
              <a:ln w="9525">
                <a:solidFill>
                  <a:srgbClr val="000000"/>
                </a:solidFill>
                <a:round/>
                <a:headEnd/>
                <a:tailEnd/>
              </a:ln>
            </p:spPr>
            <p:txBody>
              <a:bodyPr/>
              <a:lstStyle/>
              <a:p>
                <a:endParaRPr lang="hr-HR"/>
              </a:p>
            </p:txBody>
          </p:sp>
        </p:grpSp>
        <p:sp>
          <p:nvSpPr>
            <p:cNvPr id="894015" name="Line 92"/>
            <p:cNvSpPr>
              <a:spLocks noChangeShapeType="1"/>
            </p:cNvSpPr>
            <p:nvPr/>
          </p:nvSpPr>
          <p:spPr bwMode="auto">
            <a:xfrm>
              <a:off x="2625" y="3068"/>
              <a:ext cx="242" cy="1"/>
            </a:xfrm>
            <a:prstGeom prst="line">
              <a:avLst/>
            </a:prstGeom>
            <a:noFill/>
            <a:ln w="9525">
              <a:solidFill>
                <a:srgbClr val="000000"/>
              </a:solidFill>
              <a:round/>
              <a:headEnd/>
              <a:tailEnd/>
            </a:ln>
          </p:spPr>
          <p:txBody>
            <a:bodyPr/>
            <a:lstStyle/>
            <a:p>
              <a:endParaRPr lang="hr-HR"/>
            </a:p>
          </p:txBody>
        </p:sp>
        <p:sp>
          <p:nvSpPr>
            <p:cNvPr id="894016" name="Line 93"/>
            <p:cNvSpPr>
              <a:spLocks noChangeShapeType="1"/>
            </p:cNvSpPr>
            <p:nvPr/>
          </p:nvSpPr>
          <p:spPr bwMode="auto">
            <a:xfrm>
              <a:off x="2625" y="3096"/>
              <a:ext cx="242" cy="1"/>
            </a:xfrm>
            <a:prstGeom prst="line">
              <a:avLst/>
            </a:prstGeom>
            <a:noFill/>
            <a:ln w="9525">
              <a:solidFill>
                <a:srgbClr val="000000"/>
              </a:solidFill>
              <a:round/>
              <a:headEnd/>
              <a:tailEnd/>
            </a:ln>
          </p:spPr>
          <p:txBody>
            <a:bodyPr/>
            <a:lstStyle/>
            <a:p>
              <a:endParaRPr lang="hr-HR"/>
            </a:p>
          </p:txBody>
        </p:sp>
        <p:sp>
          <p:nvSpPr>
            <p:cNvPr id="894017" name="Line 94"/>
            <p:cNvSpPr>
              <a:spLocks noChangeShapeType="1"/>
            </p:cNvSpPr>
            <p:nvPr/>
          </p:nvSpPr>
          <p:spPr bwMode="auto">
            <a:xfrm>
              <a:off x="2625" y="3121"/>
              <a:ext cx="242" cy="1"/>
            </a:xfrm>
            <a:prstGeom prst="line">
              <a:avLst/>
            </a:prstGeom>
            <a:noFill/>
            <a:ln w="9525">
              <a:solidFill>
                <a:srgbClr val="000000"/>
              </a:solidFill>
              <a:round/>
              <a:headEnd/>
              <a:tailEnd/>
            </a:ln>
          </p:spPr>
          <p:txBody>
            <a:bodyPr/>
            <a:lstStyle/>
            <a:p>
              <a:endParaRPr lang="hr-HR"/>
            </a:p>
          </p:txBody>
        </p:sp>
        <p:sp>
          <p:nvSpPr>
            <p:cNvPr id="894018" name="Line 95"/>
            <p:cNvSpPr>
              <a:spLocks noChangeShapeType="1"/>
            </p:cNvSpPr>
            <p:nvPr/>
          </p:nvSpPr>
          <p:spPr bwMode="auto">
            <a:xfrm>
              <a:off x="2625" y="3146"/>
              <a:ext cx="172" cy="1"/>
            </a:xfrm>
            <a:prstGeom prst="line">
              <a:avLst/>
            </a:prstGeom>
            <a:noFill/>
            <a:ln w="9525">
              <a:solidFill>
                <a:srgbClr val="000000"/>
              </a:solidFill>
              <a:round/>
              <a:headEnd/>
              <a:tailEnd/>
            </a:ln>
          </p:spPr>
          <p:txBody>
            <a:bodyPr/>
            <a:lstStyle/>
            <a:p>
              <a:endParaRPr lang="hr-HR"/>
            </a:p>
          </p:txBody>
        </p:sp>
        <p:sp>
          <p:nvSpPr>
            <p:cNvPr id="894019" name="Line 96"/>
            <p:cNvSpPr>
              <a:spLocks noChangeShapeType="1"/>
            </p:cNvSpPr>
            <p:nvPr/>
          </p:nvSpPr>
          <p:spPr bwMode="auto">
            <a:xfrm>
              <a:off x="2686" y="3169"/>
              <a:ext cx="181" cy="1"/>
            </a:xfrm>
            <a:prstGeom prst="line">
              <a:avLst/>
            </a:prstGeom>
            <a:noFill/>
            <a:ln w="9525">
              <a:solidFill>
                <a:srgbClr val="000000"/>
              </a:solidFill>
              <a:round/>
              <a:headEnd/>
              <a:tailEnd/>
            </a:ln>
          </p:spPr>
          <p:txBody>
            <a:bodyPr/>
            <a:lstStyle/>
            <a:p>
              <a:endParaRPr lang="hr-HR"/>
            </a:p>
          </p:txBody>
        </p:sp>
        <p:sp>
          <p:nvSpPr>
            <p:cNvPr id="894020" name="Line 97"/>
            <p:cNvSpPr>
              <a:spLocks noChangeShapeType="1"/>
            </p:cNvSpPr>
            <p:nvPr/>
          </p:nvSpPr>
          <p:spPr bwMode="auto">
            <a:xfrm>
              <a:off x="2625" y="3191"/>
              <a:ext cx="242" cy="1"/>
            </a:xfrm>
            <a:prstGeom prst="line">
              <a:avLst/>
            </a:prstGeom>
            <a:noFill/>
            <a:ln w="9525">
              <a:solidFill>
                <a:srgbClr val="000000"/>
              </a:solidFill>
              <a:round/>
              <a:headEnd/>
              <a:tailEnd/>
            </a:ln>
          </p:spPr>
          <p:txBody>
            <a:bodyPr/>
            <a:lstStyle/>
            <a:p>
              <a:endParaRPr lang="hr-HR"/>
            </a:p>
          </p:txBody>
        </p:sp>
        <p:sp>
          <p:nvSpPr>
            <p:cNvPr id="894021" name="Line 98"/>
            <p:cNvSpPr>
              <a:spLocks noChangeShapeType="1"/>
            </p:cNvSpPr>
            <p:nvPr/>
          </p:nvSpPr>
          <p:spPr bwMode="auto">
            <a:xfrm>
              <a:off x="2625" y="3214"/>
              <a:ext cx="242" cy="1"/>
            </a:xfrm>
            <a:prstGeom prst="line">
              <a:avLst/>
            </a:prstGeom>
            <a:noFill/>
            <a:ln w="9525">
              <a:solidFill>
                <a:srgbClr val="000000"/>
              </a:solidFill>
              <a:round/>
              <a:headEnd/>
              <a:tailEnd/>
            </a:ln>
          </p:spPr>
          <p:txBody>
            <a:bodyPr/>
            <a:lstStyle/>
            <a:p>
              <a:endParaRPr lang="hr-HR"/>
            </a:p>
          </p:txBody>
        </p:sp>
        <p:sp>
          <p:nvSpPr>
            <p:cNvPr id="894022" name="Line 99"/>
            <p:cNvSpPr>
              <a:spLocks noChangeShapeType="1"/>
            </p:cNvSpPr>
            <p:nvPr/>
          </p:nvSpPr>
          <p:spPr bwMode="auto">
            <a:xfrm>
              <a:off x="2625" y="3237"/>
              <a:ext cx="242" cy="1"/>
            </a:xfrm>
            <a:prstGeom prst="line">
              <a:avLst/>
            </a:prstGeom>
            <a:noFill/>
            <a:ln w="9525">
              <a:solidFill>
                <a:srgbClr val="000000"/>
              </a:solidFill>
              <a:round/>
              <a:headEnd/>
              <a:tailEnd/>
            </a:ln>
          </p:spPr>
          <p:txBody>
            <a:bodyPr/>
            <a:lstStyle/>
            <a:p>
              <a:endParaRPr lang="hr-HR"/>
            </a:p>
          </p:txBody>
        </p:sp>
        <p:sp>
          <p:nvSpPr>
            <p:cNvPr id="894023" name="Line 100"/>
            <p:cNvSpPr>
              <a:spLocks noChangeShapeType="1"/>
            </p:cNvSpPr>
            <p:nvPr/>
          </p:nvSpPr>
          <p:spPr bwMode="auto">
            <a:xfrm>
              <a:off x="2625" y="3259"/>
              <a:ext cx="242" cy="1"/>
            </a:xfrm>
            <a:prstGeom prst="line">
              <a:avLst/>
            </a:prstGeom>
            <a:noFill/>
            <a:ln w="9525">
              <a:solidFill>
                <a:srgbClr val="000000"/>
              </a:solidFill>
              <a:round/>
              <a:headEnd/>
              <a:tailEnd/>
            </a:ln>
          </p:spPr>
          <p:txBody>
            <a:bodyPr/>
            <a:lstStyle/>
            <a:p>
              <a:endParaRPr lang="hr-HR"/>
            </a:p>
          </p:txBody>
        </p:sp>
        <p:sp>
          <p:nvSpPr>
            <p:cNvPr id="894024" name="Line 101"/>
            <p:cNvSpPr>
              <a:spLocks noChangeShapeType="1"/>
            </p:cNvSpPr>
            <p:nvPr/>
          </p:nvSpPr>
          <p:spPr bwMode="auto">
            <a:xfrm>
              <a:off x="2625" y="3283"/>
              <a:ext cx="242" cy="1"/>
            </a:xfrm>
            <a:prstGeom prst="line">
              <a:avLst/>
            </a:prstGeom>
            <a:noFill/>
            <a:ln w="9525">
              <a:solidFill>
                <a:srgbClr val="000000"/>
              </a:solidFill>
              <a:round/>
              <a:headEnd/>
              <a:tailEnd/>
            </a:ln>
          </p:spPr>
          <p:txBody>
            <a:bodyPr/>
            <a:lstStyle/>
            <a:p>
              <a:endParaRPr lang="hr-HR"/>
            </a:p>
          </p:txBody>
        </p:sp>
        <p:sp>
          <p:nvSpPr>
            <p:cNvPr id="894025" name="Line 102"/>
            <p:cNvSpPr>
              <a:spLocks noChangeShapeType="1"/>
            </p:cNvSpPr>
            <p:nvPr/>
          </p:nvSpPr>
          <p:spPr bwMode="auto">
            <a:xfrm>
              <a:off x="2625" y="3308"/>
              <a:ext cx="242" cy="1"/>
            </a:xfrm>
            <a:prstGeom prst="line">
              <a:avLst/>
            </a:prstGeom>
            <a:noFill/>
            <a:ln w="9525">
              <a:solidFill>
                <a:srgbClr val="000000"/>
              </a:solidFill>
              <a:round/>
              <a:headEnd/>
              <a:tailEnd/>
            </a:ln>
          </p:spPr>
          <p:txBody>
            <a:bodyPr/>
            <a:lstStyle/>
            <a:p>
              <a:endParaRPr lang="hr-HR"/>
            </a:p>
          </p:txBody>
        </p:sp>
        <p:sp>
          <p:nvSpPr>
            <p:cNvPr id="894026" name="Line 103"/>
            <p:cNvSpPr>
              <a:spLocks noChangeShapeType="1"/>
            </p:cNvSpPr>
            <p:nvPr/>
          </p:nvSpPr>
          <p:spPr bwMode="auto">
            <a:xfrm>
              <a:off x="2742" y="2993"/>
              <a:ext cx="1" cy="4"/>
            </a:xfrm>
            <a:prstGeom prst="line">
              <a:avLst/>
            </a:prstGeom>
            <a:noFill/>
            <a:ln w="9525">
              <a:solidFill>
                <a:srgbClr val="000000"/>
              </a:solidFill>
              <a:round/>
              <a:headEnd/>
              <a:tailEnd/>
            </a:ln>
          </p:spPr>
          <p:txBody>
            <a:bodyPr/>
            <a:lstStyle/>
            <a:p>
              <a:endParaRPr lang="hr-HR"/>
            </a:p>
          </p:txBody>
        </p:sp>
        <p:sp>
          <p:nvSpPr>
            <p:cNvPr id="894027" name="Rectangle 104"/>
            <p:cNvSpPr>
              <a:spLocks noChangeArrowheads="1"/>
            </p:cNvSpPr>
            <p:nvPr/>
          </p:nvSpPr>
          <p:spPr bwMode="auto">
            <a:xfrm>
              <a:off x="2559" y="2946"/>
              <a:ext cx="318" cy="122"/>
            </a:xfrm>
            <a:prstGeom prst="rect">
              <a:avLst/>
            </a:prstGeom>
            <a:noFill/>
            <a:ln w="9525">
              <a:noFill/>
              <a:miter lim="800000"/>
              <a:headEnd/>
              <a:tailEnd/>
            </a:ln>
          </p:spPr>
          <p:txBody>
            <a:bodyPr/>
            <a:lstStyle/>
            <a:p>
              <a:endParaRPr lang="sr-Latn-CS">
                <a:latin typeface="Verdana" pitchFamily="34" charset="0"/>
              </a:endParaRPr>
            </a:p>
          </p:txBody>
        </p:sp>
        <p:sp>
          <p:nvSpPr>
            <p:cNvPr id="894028" name="Rectangle 105"/>
            <p:cNvSpPr>
              <a:spLocks noChangeArrowheads="1"/>
            </p:cNvSpPr>
            <p:nvPr/>
          </p:nvSpPr>
          <p:spPr bwMode="auto">
            <a:xfrm>
              <a:off x="2623" y="2969"/>
              <a:ext cx="200" cy="90"/>
            </a:xfrm>
            <a:prstGeom prst="rect">
              <a:avLst/>
            </a:prstGeom>
            <a:noFill/>
            <a:ln w="9525">
              <a:noFill/>
              <a:miter lim="800000"/>
              <a:headEnd/>
              <a:tailEnd/>
            </a:ln>
          </p:spPr>
          <p:txBody>
            <a:bodyPr wrap="none" lIns="0" tIns="0" rIns="0" bIns="0">
              <a:spAutoFit/>
            </a:bodyPr>
            <a:lstStyle/>
            <a:p>
              <a:pPr algn="ctr"/>
              <a:r>
                <a:rPr lang="hr-HR" sz="1200">
                  <a:solidFill>
                    <a:srgbClr val="000000"/>
                  </a:solidFill>
                  <a:latin typeface="Tahoma" pitchFamily="34" charset="0"/>
                </a:rPr>
                <a:t>Ugovor</a:t>
              </a:r>
              <a:endParaRPr lang="en-US" sz="3200">
                <a:latin typeface="Tahoma" pitchFamily="34" charset="0"/>
              </a:endParaRPr>
            </a:p>
          </p:txBody>
        </p:sp>
        <p:sp>
          <p:nvSpPr>
            <p:cNvPr id="894029" name="Freeform 106"/>
            <p:cNvSpPr>
              <a:spLocks/>
            </p:cNvSpPr>
            <p:nvPr/>
          </p:nvSpPr>
          <p:spPr bwMode="auto">
            <a:xfrm>
              <a:off x="2789" y="2958"/>
              <a:ext cx="11" cy="14"/>
            </a:xfrm>
            <a:custGeom>
              <a:avLst/>
              <a:gdLst>
                <a:gd name="T0" fmla="*/ 0 w 23"/>
                <a:gd name="T1" fmla="*/ 1 h 28"/>
                <a:gd name="T2" fmla="*/ 0 w 23"/>
                <a:gd name="T3" fmla="*/ 1 h 28"/>
                <a:gd name="T4" fmla="*/ 0 w 23"/>
                <a:gd name="T5" fmla="*/ 1 h 28"/>
                <a:gd name="T6" fmla="*/ 0 w 23"/>
                <a:gd name="T7" fmla="*/ 1 h 28"/>
                <a:gd name="T8" fmla="*/ 0 w 23"/>
                <a:gd name="T9" fmla="*/ 1 h 28"/>
                <a:gd name="T10" fmla="*/ 0 w 23"/>
                <a:gd name="T11" fmla="*/ 1 h 28"/>
                <a:gd name="T12" fmla="*/ 0 w 23"/>
                <a:gd name="T13" fmla="*/ 1 h 28"/>
                <a:gd name="T14" fmla="*/ 0 w 23"/>
                <a:gd name="T15" fmla="*/ 1 h 28"/>
                <a:gd name="T16" fmla="*/ 0 w 23"/>
                <a:gd name="T17" fmla="*/ 0 h 28"/>
                <a:gd name="T18" fmla="*/ 0 w 23"/>
                <a:gd name="T19" fmla="*/ 1 h 28"/>
                <a:gd name="T20" fmla="*/ 0 w 23"/>
                <a:gd name="T21" fmla="*/ 1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8"/>
                <a:gd name="T35" fmla="*/ 23 w 23"/>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8">
                  <a:moveTo>
                    <a:pt x="9" y="28"/>
                  </a:moveTo>
                  <a:lnTo>
                    <a:pt x="14" y="8"/>
                  </a:lnTo>
                  <a:lnTo>
                    <a:pt x="18" y="7"/>
                  </a:lnTo>
                  <a:lnTo>
                    <a:pt x="21" y="8"/>
                  </a:lnTo>
                  <a:lnTo>
                    <a:pt x="23" y="2"/>
                  </a:lnTo>
                  <a:lnTo>
                    <a:pt x="18" y="2"/>
                  </a:lnTo>
                  <a:lnTo>
                    <a:pt x="11" y="4"/>
                  </a:lnTo>
                  <a:lnTo>
                    <a:pt x="14" y="2"/>
                  </a:lnTo>
                  <a:lnTo>
                    <a:pt x="6" y="0"/>
                  </a:lnTo>
                  <a:lnTo>
                    <a:pt x="0" y="26"/>
                  </a:lnTo>
                  <a:lnTo>
                    <a:pt x="9" y="28"/>
                  </a:lnTo>
                  <a:close/>
                </a:path>
              </a:pathLst>
            </a:custGeom>
            <a:solidFill>
              <a:srgbClr val="FFFFFF">
                <a:alpha val="76077"/>
              </a:srgbClr>
            </a:solidFill>
            <a:ln w="9525">
              <a:noFill/>
              <a:round/>
              <a:headEnd/>
              <a:tailEnd/>
            </a:ln>
          </p:spPr>
          <p:txBody>
            <a:bodyPr/>
            <a:lstStyle/>
            <a:p>
              <a:endParaRPr lang="hr-HR"/>
            </a:p>
          </p:txBody>
        </p:sp>
        <p:grpSp>
          <p:nvGrpSpPr>
            <p:cNvPr id="894030" name="Group 107"/>
            <p:cNvGrpSpPr>
              <a:grpSpLocks/>
            </p:cNvGrpSpPr>
            <p:nvPr/>
          </p:nvGrpSpPr>
          <p:grpSpPr bwMode="auto">
            <a:xfrm>
              <a:off x="2195" y="2976"/>
              <a:ext cx="359" cy="241"/>
              <a:chOff x="2195" y="2976"/>
              <a:chExt cx="359" cy="241"/>
            </a:xfrm>
          </p:grpSpPr>
          <p:sp>
            <p:nvSpPr>
              <p:cNvPr id="894031" name="Freeform 108"/>
              <p:cNvSpPr>
                <a:spLocks/>
              </p:cNvSpPr>
              <p:nvPr/>
            </p:nvSpPr>
            <p:spPr bwMode="auto">
              <a:xfrm>
                <a:off x="2195" y="2976"/>
                <a:ext cx="359" cy="241"/>
              </a:xfrm>
              <a:custGeom>
                <a:avLst/>
                <a:gdLst>
                  <a:gd name="T0" fmla="*/ 0 w 720"/>
                  <a:gd name="T1" fmla="*/ 1 h 482"/>
                  <a:gd name="T2" fmla="*/ 0 w 720"/>
                  <a:gd name="T3" fmla="*/ 1 h 482"/>
                  <a:gd name="T4" fmla="*/ 0 w 720"/>
                  <a:gd name="T5" fmla="*/ 0 h 482"/>
                  <a:gd name="T6" fmla="*/ 0 w 720"/>
                  <a:gd name="T7" fmla="*/ 1 h 482"/>
                  <a:gd name="T8" fmla="*/ 0 w 720"/>
                  <a:gd name="T9" fmla="*/ 1 h 482"/>
                  <a:gd name="T10" fmla="*/ 0 w 720"/>
                  <a:gd name="T11" fmla="*/ 1 h 482"/>
                  <a:gd name="T12" fmla="*/ 0 w 720"/>
                  <a:gd name="T13" fmla="*/ 1 h 482"/>
                  <a:gd name="T14" fmla="*/ 0 w 720"/>
                  <a:gd name="T15" fmla="*/ 1 h 482"/>
                  <a:gd name="T16" fmla="*/ 0 w 720"/>
                  <a:gd name="T17" fmla="*/ 1 h 482"/>
                  <a:gd name="T18" fmla="*/ 0 w 720"/>
                  <a:gd name="T19" fmla="*/ 1 h 482"/>
                  <a:gd name="T20" fmla="*/ 0 w 720"/>
                  <a:gd name="T21" fmla="*/ 1 h 482"/>
                  <a:gd name="T22" fmla="*/ 0 w 720"/>
                  <a:gd name="T23" fmla="*/ 1 h 482"/>
                  <a:gd name="T24" fmla="*/ 0 w 720"/>
                  <a:gd name="T25" fmla="*/ 1 h 482"/>
                  <a:gd name="T26" fmla="*/ 0 w 720"/>
                  <a:gd name="T27" fmla="*/ 1 h 482"/>
                  <a:gd name="T28" fmla="*/ 0 w 720"/>
                  <a:gd name="T29" fmla="*/ 1 h 482"/>
                  <a:gd name="T30" fmla="*/ 0 w 720"/>
                  <a:gd name="T31" fmla="*/ 1 h 482"/>
                  <a:gd name="T32" fmla="*/ 0 w 720"/>
                  <a:gd name="T33" fmla="*/ 1 h 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0"/>
                  <a:gd name="T52" fmla="*/ 0 h 482"/>
                  <a:gd name="T53" fmla="*/ 720 w 720"/>
                  <a:gd name="T54" fmla="*/ 482 h 4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0" h="482">
                    <a:moveTo>
                      <a:pt x="697" y="349"/>
                    </a:moveTo>
                    <a:lnTo>
                      <a:pt x="720" y="343"/>
                    </a:lnTo>
                    <a:lnTo>
                      <a:pt x="606" y="0"/>
                    </a:lnTo>
                    <a:lnTo>
                      <a:pt x="0" y="136"/>
                    </a:lnTo>
                    <a:lnTo>
                      <a:pt x="111" y="482"/>
                    </a:lnTo>
                    <a:lnTo>
                      <a:pt x="121" y="463"/>
                    </a:lnTo>
                    <a:lnTo>
                      <a:pt x="19" y="146"/>
                    </a:lnTo>
                    <a:lnTo>
                      <a:pt x="596" y="16"/>
                    </a:lnTo>
                    <a:lnTo>
                      <a:pt x="696" y="335"/>
                    </a:lnTo>
                    <a:lnTo>
                      <a:pt x="121" y="463"/>
                    </a:lnTo>
                    <a:lnTo>
                      <a:pt x="111" y="482"/>
                    </a:lnTo>
                    <a:lnTo>
                      <a:pt x="270" y="445"/>
                    </a:lnTo>
                    <a:lnTo>
                      <a:pt x="287" y="440"/>
                    </a:lnTo>
                    <a:lnTo>
                      <a:pt x="294" y="438"/>
                    </a:lnTo>
                    <a:lnTo>
                      <a:pt x="584" y="374"/>
                    </a:lnTo>
                    <a:lnTo>
                      <a:pt x="657" y="356"/>
                    </a:lnTo>
                    <a:lnTo>
                      <a:pt x="697" y="349"/>
                    </a:lnTo>
                    <a:close/>
                  </a:path>
                </a:pathLst>
              </a:custGeom>
              <a:solidFill>
                <a:srgbClr val="000000">
                  <a:alpha val="76077"/>
                </a:srgbClr>
              </a:solidFill>
              <a:ln w="9525">
                <a:noFill/>
                <a:round/>
                <a:headEnd/>
                <a:tailEnd/>
              </a:ln>
            </p:spPr>
            <p:txBody>
              <a:bodyPr/>
              <a:lstStyle/>
              <a:p>
                <a:endParaRPr lang="hr-HR"/>
              </a:p>
            </p:txBody>
          </p:sp>
          <p:sp>
            <p:nvSpPr>
              <p:cNvPr id="894032" name="Freeform 109"/>
              <p:cNvSpPr>
                <a:spLocks/>
              </p:cNvSpPr>
              <p:nvPr/>
            </p:nvSpPr>
            <p:spPr bwMode="auto">
              <a:xfrm>
                <a:off x="2195" y="2976"/>
                <a:ext cx="359" cy="241"/>
              </a:xfrm>
              <a:custGeom>
                <a:avLst/>
                <a:gdLst>
                  <a:gd name="T0" fmla="*/ 0 w 720"/>
                  <a:gd name="T1" fmla="*/ 1 h 482"/>
                  <a:gd name="T2" fmla="*/ 0 w 720"/>
                  <a:gd name="T3" fmla="*/ 1 h 482"/>
                  <a:gd name="T4" fmla="*/ 0 w 720"/>
                  <a:gd name="T5" fmla="*/ 0 h 482"/>
                  <a:gd name="T6" fmla="*/ 0 w 720"/>
                  <a:gd name="T7" fmla="*/ 1 h 482"/>
                  <a:gd name="T8" fmla="*/ 0 w 720"/>
                  <a:gd name="T9" fmla="*/ 1 h 482"/>
                  <a:gd name="T10" fmla="*/ 0 w 720"/>
                  <a:gd name="T11" fmla="*/ 1 h 482"/>
                  <a:gd name="T12" fmla="*/ 0 w 720"/>
                  <a:gd name="T13" fmla="*/ 1 h 482"/>
                  <a:gd name="T14" fmla="*/ 0 w 720"/>
                  <a:gd name="T15" fmla="*/ 1 h 482"/>
                  <a:gd name="T16" fmla="*/ 0 w 720"/>
                  <a:gd name="T17" fmla="*/ 1 h 482"/>
                  <a:gd name="T18" fmla="*/ 0 w 720"/>
                  <a:gd name="T19" fmla="*/ 1 h 482"/>
                  <a:gd name="T20" fmla="*/ 0 w 720"/>
                  <a:gd name="T21" fmla="*/ 1 h 482"/>
                  <a:gd name="T22" fmla="*/ 0 w 720"/>
                  <a:gd name="T23" fmla="*/ 1 h 482"/>
                  <a:gd name="T24" fmla="*/ 0 w 720"/>
                  <a:gd name="T25" fmla="*/ 1 h 482"/>
                  <a:gd name="T26" fmla="*/ 0 w 720"/>
                  <a:gd name="T27" fmla="*/ 1 h 482"/>
                  <a:gd name="T28" fmla="*/ 0 w 720"/>
                  <a:gd name="T29" fmla="*/ 1 h 482"/>
                  <a:gd name="T30" fmla="*/ 0 w 720"/>
                  <a:gd name="T31" fmla="*/ 1 h 482"/>
                  <a:gd name="T32" fmla="*/ 0 w 720"/>
                  <a:gd name="T33" fmla="*/ 1 h 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0"/>
                  <a:gd name="T52" fmla="*/ 0 h 482"/>
                  <a:gd name="T53" fmla="*/ 720 w 720"/>
                  <a:gd name="T54" fmla="*/ 482 h 4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0" h="482">
                    <a:moveTo>
                      <a:pt x="697" y="349"/>
                    </a:moveTo>
                    <a:lnTo>
                      <a:pt x="720" y="343"/>
                    </a:lnTo>
                    <a:lnTo>
                      <a:pt x="606" y="0"/>
                    </a:lnTo>
                    <a:lnTo>
                      <a:pt x="0" y="136"/>
                    </a:lnTo>
                    <a:lnTo>
                      <a:pt x="111" y="482"/>
                    </a:lnTo>
                    <a:lnTo>
                      <a:pt x="121" y="463"/>
                    </a:lnTo>
                    <a:lnTo>
                      <a:pt x="19" y="146"/>
                    </a:lnTo>
                    <a:lnTo>
                      <a:pt x="596" y="16"/>
                    </a:lnTo>
                    <a:lnTo>
                      <a:pt x="696" y="335"/>
                    </a:lnTo>
                    <a:lnTo>
                      <a:pt x="121" y="463"/>
                    </a:lnTo>
                    <a:lnTo>
                      <a:pt x="111" y="482"/>
                    </a:lnTo>
                    <a:lnTo>
                      <a:pt x="270" y="445"/>
                    </a:lnTo>
                    <a:lnTo>
                      <a:pt x="287" y="440"/>
                    </a:lnTo>
                    <a:lnTo>
                      <a:pt x="294" y="438"/>
                    </a:lnTo>
                    <a:lnTo>
                      <a:pt x="584" y="374"/>
                    </a:lnTo>
                    <a:lnTo>
                      <a:pt x="657" y="356"/>
                    </a:lnTo>
                    <a:lnTo>
                      <a:pt x="697" y="349"/>
                    </a:lnTo>
                  </a:path>
                </a:pathLst>
              </a:custGeom>
              <a:noFill/>
              <a:ln w="9525">
                <a:solidFill>
                  <a:srgbClr val="000000"/>
                </a:solidFill>
                <a:round/>
                <a:headEnd/>
                <a:tailEnd/>
              </a:ln>
            </p:spPr>
            <p:txBody>
              <a:bodyPr/>
              <a:lstStyle/>
              <a:p>
                <a:endParaRPr lang="hr-HR"/>
              </a:p>
            </p:txBody>
          </p:sp>
        </p:grpSp>
        <p:grpSp>
          <p:nvGrpSpPr>
            <p:cNvPr id="894033" name="Group 110"/>
            <p:cNvGrpSpPr>
              <a:grpSpLocks/>
            </p:cNvGrpSpPr>
            <p:nvPr/>
          </p:nvGrpSpPr>
          <p:grpSpPr bwMode="auto">
            <a:xfrm>
              <a:off x="2203" y="2986"/>
              <a:ext cx="339" cy="221"/>
              <a:chOff x="2203" y="2986"/>
              <a:chExt cx="339" cy="221"/>
            </a:xfrm>
          </p:grpSpPr>
          <p:sp>
            <p:nvSpPr>
              <p:cNvPr id="894034" name="Freeform 111"/>
              <p:cNvSpPr>
                <a:spLocks/>
              </p:cNvSpPr>
              <p:nvPr/>
            </p:nvSpPr>
            <p:spPr bwMode="auto">
              <a:xfrm>
                <a:off x="2203" y="2986"/>
                <a:ext cx="339" cy="221"/>
              </a:xfrm>
              <a:custGeom>
                <a:avLst/>
                <a:gdLst>
                  <a:gd name="T0" fmla="*/ 1 w 678"/>
                  <a:gd name="T1" fmla="*/ 0 h 444"/>
                  <a:gd name="T2" fmla="*/ 0 w 678"/>
                  <a:gd name="T3" fmla="*/ 0 h 444"/>
                  <a:gd name="T4" fmla="*/ 1 w 678"/>
                  <a:gd name="T5" fmla="*/ 0 h 444"/>
                  <a:gd name="T6" fmla="*/ 1 w 678"/>
                  <a:gd name="T7" fmla="*/ 0 h 444"/>
                  <a:gd name="T8" fmla="*/ 1 w 678"/>
                  <a:gd name="T9" fmla="*/ 0 h 444"/>
                  <a:gd name="T10" fmla="*/ 0 60000 65536"/>
                  <a:gd name="T11" fmla="*/ 0 60000 65536"/>
                  <a:gd name="T12" fmla="*/ 0 60000 65536"/>
                  <a:gd name="T13" fmla="*/ 0 60000 65536"/>
                  <a:gd name="T14" fmla="*/ 0 60000 65536"/>
                  <a:gd name="T15" fmla="*/ 0 w 678"/>
                  <a:gd name="T16" fmla="*/ 0 h 444"/>
                  <a:gd name="T17" fmla="*/ 678 w 678"/>
                  <a:gd name="T18" fmla="*/ 444 h 444"/>
                </a:gdLst>
                <a:ahLst/>
                <a:cxnLst>
                  <a:cxn ang="T10">
                    <a:pos x="T0" y="T1"/>
                  </a:cxn>
                  <a:cxn ang="T11">
                    <a:pos x="T2" y="T3"/>
                  </a:cxn>
                  <a:cxn ang="T12">
                    <a:pos x="T4" y="T5"/>
                  </a:cxn>
                  <a:cxn ang="T13">
                    <a:pos x="T6" y="T7"/>
                  </a:cxn>
                  <a:cxn ang="T14">
                    <a:pos x="T8" y="T9"/>
                  </a:cxn>
                </a:cxnLst>
                <a:rect l="T15" t="T16" r="T17" b="T18"/>
                <a:pathLst>
                  <a:path w="678" h="444">
                    <a:moveTo>
                      <a:pt x="102" y="444"/>
                    </a:moveTo>
                    <a:lnTo>
                      <a:pt x="0" y="130"/>
                    </a:lnTo>
                    <a:lnTo>
                      <a:pt x="577" y="0"/>
                    </a:lnTo>
                    <a:lnTo>
                      <a:pt x="678" y="316"/>
                    </a:lnTo>
                    <a:lnTo>
                      <a:pt x="102" y="444"/>
                    </a:lnTo>
                    <a:close/>
                  </a:path>
                </a:pathLst>
              </a:custGeom>
              <a:solidFill>
                <a:srgbClr val="FFFFFF">
                  <a:alpha val="76077"/>
                </a:srgbClr>
              </a:solidFill>
              <a:ln w="9525">
                <a:noFill/>
                <a:round/>
                <a:headEnd/>
                <a:tailEnd/>
              </a:ln>
            </p:spPr>
            <p:txBody>
              <a:bodyPr/>
              <a:lstStyle/>
              <a:p>
                <a:endParaRPr lang="hr-HR"/>
              </a:p>
            </p:txBody>
          </p:sp>
          <p:sp>
            <p:nvSpPr>
              <p:cNvPr id="894035" name="Freeform 112"/>
              <p:cNvSpPr>
                <a:spLocks/>
              </p:cNvSpPr>
              <p:nvPr/>
            </p:nvSpPr>
            <p:spPr bwMode="auto">
              <a:xfrm>
                <a:off x="2203" y="2986"/>
                <a:ext cx="339" cy="221"/>
              </a:xfrm>
              <a:custGeom>
                <a:avLst/>
                <a:gdLst>
                  <a:gd name="T0" fmla="*/ 1 w 678"/>
                  <a:gd name="T1" fmla="*/ 0 h 444"/>
                  <a:gd name="T2" fmla="*/ 0 w 678"/>
                  <a:gd name="T3" fmla="*/ 0 h 444"/>
                  <a:gd name="T4" fmla="*/ 1 w 678"/>
                  <a:gd name="T5" fmla="*/ 0 h 444"/>
                  <a:gd name="T6" fmla="*/ 1 w 678"/>
                  <a:gd name="T7" fmla="*/ 0 h 444"/>
                  <a:gd name="T8" fmla="*/ 1 w 678"/>
                  <a:gd name="T9" fmla="*/ 0 h 444"/>
                  <a:gd name="T10" fmla="*/ 0 60000 65536"/>
                  <a:gd name="T11" fmla="*/ 0 60000 65536"/>
                  <a:gd name="T12" fmla="*/ 0 60000 65536"/>
                  <a:gd name="T13" fmla="*/ 0 60000 65536"/>
                  <a:gd name="T14" fmla="*/ 0 60000 65536"/>
                  <a:gd name="T15" fmla="*/ 0 w 678"/>
                  <a:gd name="T16" fmla="*/ 0 h 444"/>
                  <a:gd name="T17" fmla="*/ 678 w 678"/>
                  <a:gd name="T18" fmla="*/ 444 h 444"/>
                </a:gdLst>
                <a:ahLst/>
                <a:cxnLst>
                  <a:cxn ang="T10">
                    <a:pos x="T0" y="T1"/>
                  </a:cxn>
                  <a:cxn ang="T11">
                    <a:pos x="T2" y="T3"/>
                  </a:cxn>
                  <a:cxn ang="T12">
                    <a:pos x="T4" y="T5"/>
                  </a:cxn>
                  <a:cxn ang="T13">
                    <a:pos x="T6" y="T7"/>
                  </a:cxn>
                  <a:cxn ang="T14">
                    <a:pos x="T8" y="T9"/>
                  </a:cxn>
                </a:cxnLst>
                <a:rect l="T15" t="T16" r="T17" b="T18"/>
                <a:pathLst>
                  <a:path w="678" h="444">
                    <a:moveTo>
                      <a:pt x="102" y="444"/>
                    </a:moveTo>
                    <a:lnTo>
                      <a:pt x="0" y="130"/>
                    </a:lnTo>
                    <a:lnTo>
                      <a:pt x="577" y="0"/>
                    </a:lnTo>
                    <a:lnTo>
                      <a:pt x="678" y="316"/>
                    </a:lnTo>
                    <a:lnTo>
                      <a:pt x="102" y="444"/>
                    </a:lnTo>
                  </a:path>
                </a:pathLst>
              </a:custGeom>
              <a:noFill/>
              <a:ln w="9525">
                <a:solidFill>
                  <a:srgbClr val="000000"/>
                </a:solidFill>
                <a:round/>
                <a:headEnd/>
                <a:tailEnd/>
              </a:ln>
            </p:spPr>
            <p:txBody>
              <a:bodyPr/>
              <a:lstStyle/>
              <a:p>
                <a:endParaRPr lang="hr-HR"/>
              </a:p>
            </p:txBody>
          </p:sp>
        </p:grpSp>
        <p:sp>
          <p:nvSpPr>
            <p:cNvPr id="894036" name="Freeform 113"/>
            <p:cNvSpPr>
              <a:spLocks/>
            </p:cNvSpPr>
            <p:nvPr/>
          </p:nvSpPr>
          <p:spPr bwMode="auto">
            <a:xfrm>
              <a:off x="2248" y="3097"/>
              <a:ext cx="281" cy="101"/>
            </a:xfrm>
            <a:custGeom>
              <a:avLst/>
              <a:gdLst>
                <a:gd name="T0" fmla="*/ 1 w 561"/>
                <a:gd name="T1" fmla="*/ 0 h 202"/>
                <a:gd name="T2" fmla="*/ 0 w 561"/>
                <a:gd name="T3" fmla="*/ 1 h 202"/>
                <a:gd name="T4" fmla="*/ 1 w 561"/>
                <a:gd name="T5" fmla="*/ 1 h 202"/>
                <a:gd name="T6" fmla="*/ 1 w 561"/>
                <a:gd name="T7" fmla="*/ 1 h 202"/>
                <a:gd name="T8" fmla="*/ 1 w 561"/>
                <a:gd name="T9" fmla="*/ 0 h 202"/>
                <a:gd name="T10" fmla="*/ 0 60000 65536"/>
                <a:gd name="T11" fmla="*/ 0 60000 65536"/>
                <a:gd name="T12" fmla="*/ 0 60000 65536"/>
                <a:gd name="T13" fmla="*/ 0 60000 65536"/>
                <a:gd name="T14" fmla="*/ 0 60000 65536"/>
                <a:gd name="T15" fmla="*/ 0 w 561"/>
                <a:gd name="T16" fmla="*/ 0 h 202"/>
                <a:gd name="T17" fmla="*/ 561 w 561"/>
                <a:gd name="T18" fmla="*/ 202 h 202"/>
              </a:gdLst>
              <a:ahLst/>
              <a:cxnLst>
                <a:cxn ang="T10">
                  <a:pos x="T0" y="T1"/>
                </a:cxn>
                <a:cxn ang="T11">
                  <a:pos x="T2" y="T3"/>
                </a:cxn>
                <a:cxn ang="T12">
                  <a:pos x="T4" y="T5"/>
                </a:cxn>
                <a:cxn ang="T13">
                  <a:pos x="T6" y="T7"/>
                </a:cxn>
                <a:cxn ang="T14">
                  <a:pos x="T8" y="T9"/>
                </a:cxn>
              </a:cxnLst>
              <a:rect l="T15" t="T16" r="T17" b="T18"/>
              <a:pathLst>
                <a:path w="561" h="202">
                  <a:moveTo>
                    <a:pt x="533" y="0"/>
                  </a:moveTo>
                  <a:lnTo>
                    <a:pt x="0" y="118"/>
                  </a:lnTo>
                  <a:lnTo>
                    <a:pt x="28" y="202"/>
                  </a:lnTo>
                  <a:lnTo>
                    <a:pt x="561" y="84"/>
                  </a:lnTo>
                  <a:lnTo>
                    <a:pt x="533" y="0"/>
                  </a:lnTo>
                  <a:close/>
                </a:path>
              </a:pathLst>
            </a:custGeom>
            <a:solidFill>
              <a:srgbClr val="EF9100">
                <a:alpha val="76077"/>
              </a:srgbClr>
            </a:solidFill>
            <a:ln w="9525">
              <a:noFill/>
              <a:round/>
              <a:headEnd/>
              <a:tailEnd/>
            </a:ln>
          </p:spPr>
          <p:txBody>
            <a:bodyPr/>
            <a:lstStyle/>
            <a:p>
              <a:endParaRPr lang="hr-HR"/>
            </a:p>
          </p:txBody>
        </p:sp>
        <p:grpSp>
          <p:nvGrpSpPr>
            <p:cNvPr id="894037" name="Group 114"/>
            <p:cNvGrpSpPr>
              <a:grpSpLocks/>
            </p:cNvGrpSpPr>
            <p:nvPr/>
          </p:nvGrpSpPr>
          <p:grpSpPr bwMode="auto">
            <a:xfrm>
              <a:off x="2215" y="2994"/>
              <a:ext cx="280" cy="103"/>
              <a:chOff x="2215" y="2994"/>
              <a:chExt cx="280" cy="103"/>
            </a:xfrm>
          </p:grpSpPr>
          <p:sp>
            <p:nvSpPr>
              <p:cNvPr id="894038" name="Freeform 115"/>
              <p:cNvSpPr>
                <a:spLocks/>
              </p:cNvSpPr>
              <p:nvPr/>
            </p:nvSpPr>
            <p:spPr bwMode="auto">
              <a:xfrm>
                <a:off x="2215" y="2994"/>
                <a:ext cx="280" cy="103"/>
              </a:xfrm>
              <a:custGeom>
                <a:avLst/>
                <a:gdLst>
                  <a:gd name="T0" fmla="*/ 0 w 562"/>
                  <a:gd name="T1" fmla="*/ 0 h 208"/>
                  <a:gd name="T2" fmla="*/ 0 w 562"/>
                  <a:gd name="T3" fmla="*/ 0 h 208"/>
                  <a:gd name="T4" fmla="*/ 0 w 562"/>
                  <a:gd name="T5" fmla="*/ 0 h 208"/>
                  <a:gd name="T6" fmla="*/ 0 w 562"/>
                  <a:gd name="T7" fmla="*/ 0 h 208"/>
                  <a:gd name="T8" fmla="*/ 0 w 562"/>
                  <a:gd name="T9" fmla="*/ 0 h 208"/>
                  <a:gd name="T10" fmla="*/ 0 60000 65536"/>
                  <a:gd name="T11" fmla="*/ 0 60000 65536"/>
                  <a:gd name="T12" fmla="*/ 0 60000 65536"/>
                  <a:gd name="T13" fmla="*/ 0 60000 65536"/>
                  <a:gd name="T14" fmla="*/ 0 60000 65536"/>
                  <a:gd name="T15" fmla="*/ 0 w 562"/>
                  <a:gd name="T16" fmla="*/ 0 h 208"/>
                  <a:gd name="T17" fmla="*/ 562 w 562"/>
                  <a:gd name="T18" fmla="*/ 208 h 208"/>
                </a:gdLst>
                <a:ahLst/>
                <a:cxnLst>
                  <a:cxn ang="T10">
                    <a:pos x="T0" y="T1"/>
                  </a:cxn>
                  <a:cxn ang="T11">
                    <a:pos x="T2" y="T3"/>
                  </a:cxn>
                  <a:cxn ang="T12">
                    <a:pos x="T4" y="T5"/>
                  </a:cxn>
                  <a:cxn ang="T13">
                    <a:pos x="T6" y="T7"/>
                  </a:cxn>
                  <a:cxn ang="T14">
                    <a:pos x="T8" y="T9"/>
                  </a:cxn>
                </a:cxnLst>
                <a:rect l="T15" t="T16" r="T17" b="T18"/>
                <a:pathLst>
                  <a:path w="562" h="208">
                    <a:moveTo>
                      <a:pt x="538" y="0"/>
                    </a:moveTo>
                    <a:lnTo>
                      <a:pt x="0" y="123"/>
                    </a:lnTo>
                    <a:lnTo>
                      <a:pt x="24" y="208"/>
                    </a:lnTo>
                    <a:lnTo>
                      <a:pt x="562" y="85"/>
                    </a:lnTo>
                    <a:lnTo>
                      <a:pt x="538" y="0"/>
                    </a:lnTo>
                    <a:close/>
                  </a:path>
                </a:pathLst>
              </a:custGeom>
              <a:solidFill>
                <a:srgbClr val="0000FF">
                  <a:alpha val="76077"/>
                </a:srgbClr>
              </a:solidFill>
              <a:ln w="9525">
                <a:noFill/>
                <a:round/>
                <a:headEnd/>
                <a:tailEnd/>
              </a:ln>
            </p:spPr>
            <p:txBody>
              <a:bodyPr/>
              <a:lstStyle/>
              <a:p>
                <a:endParaRPr lang="hr-HR"/>
              </a:p>
            </p:txBody>
          </p:sp>
          <p:sp>
            <p:nvSpPr>
              <p:cNvPr id="894039" name="Freeform 116"/>
              <p:cNvSpPr>
                <a:spLocks/>
              </p:cNvSpPr>
              <p:nvPr/>
            </p:nvSpPr>
            <p:spPr bwMode="auto">
              <a:xfrm>
                <a:off x="2215" y="2994"/>
                <a:ext cx="280" cy="103"/>
              </a:xfrm>
              <a:custGeom>
                <a:avLst/>
                <a:gdLst>
                  <a:gd name="T0" fmla="*/ 0 w 562"/>
                  <a:gd name="T1" fmla="*/ 0 h 208"/>
                  <a:gd name="T2" fmla="*/ 0 w 562"/>
                  <a:gd name="T3" fmla="*/ 0 h 208"/>
                  <a:gd name="T4" fmla="*/ 0 w 562"/>
                  <a:gd name="T5" fmla="*/ 0 h 208"/>
                  <a:gd name="T6" fmla="*/ 0 w 562"/>
                  <a:gd name="T7" fmla="*/ 0 h 208"/>
                  <a:gd name="T8" fmla="*/ 0 w 562"/>
                  <a:gd name="T9" fmla="*/ 0 h 208"/>
                  <a:gd name="T10" fmla="*/ 0 60000 65536"/>
                  <a:gd name="T11" fmla="*/ 0 60000 65536"/>
                  <a:gd name="T12" fmla="*/ 0 60000 65536"/>
                  <a:gd name="T13" fmla="*/ 0 60000 65536"/>
                  <a:gd name="T14" fmla="*/ 0 60000 65536"/>
                  <a:gd name="T15" fmla="*/ 0 w 562"/>
                  <a:gd name="T16" fmla="*/ 0 h 208"/>
                  <a:gd name="T17" fmla="*/ 562 w 562"/>
                  <a:gd name="T18" fmla="*/ 208 h 208"/>
                </a:gdLst>
                <a:ahLst/>
                <a:cxnLst>
                  <a:cxn ang="T10">
                    <a:pos x="T0" y="T1"/>
                  </a:cxn>
                  <a:cxn ang="T11">
                    <a:pos x="T2" y="T3"/>
                  </a:cxn>
                  <a:cxn ang="T12">
                    <a:pos x="T4" y="T5"/>
                  </a:cxn>
                  <a:cxn ang="T13">
                    <a:pos x="T6" y="T7"/>
                  </a:cxn>
                  <a:cxn ang="T14">
                    <a:pos x="T8" y="T9"/>
                  </a:cxn>
                </a:cxnLst>
                <a:rect l="T15" t="T16" r="T17" b="T18"/>
                <a:pathLst>
                  <a:path w="562" h="208">
                    <a:moveTo>
                      <a:pt x="538" y="0"/>
                    </a:moveTo>
                    <a:lnTo>
                      <a:pt x="0" y="123"/>
                    </a:lnTo>
                    <a:lnTo>
                      <a:pt x="24" y="208"/>
                    </a:lnTo>
                    <a:lnTo>
                      <a:pt x="562" y="85"/>
                    </a:lnTo>
                    <a:lnTo>
                      <a:pt x="538" y="0"/>
                    </a:lnTo>
                  </a:path>
                </a:pathLst>
              </a:custGeom>
              <a:noFill/>
              <a:ln w="9525">
                <a:solidFill>
                  <a:srgbClr val="0000FF"/>
                </a:solidFill>
                <a:round/>
                <a:headEnd/>
                <a:tailEnd/>
              </a:ln>
            </p:spPr>
            <p:txBody>
              <a:bodyPr/>
              <a:lstStyle/>
              <a:p>
                <a:endParaRPr lang="hr-HR"/>
              </a:p>
            </p:txBody>
          </p:sp>
        </p:grpSp>
        <p:sp>
          <p:nvSpPr>
            <p:cNvPr id="894040" name="Rectangle 117"/>
            <p:cNvSpPr>
              <a:spLocks noChangeArrowheads="1"/>
            </p:cNvSpPr>
            <p:nvPr/>
          </p:nvSpPr>
          <p:spPr bwMode="auto">
            <a:xfrm rot="20760000">
              <a:off x="2320" y="3075"/>
              <a:ext cx="102" cy="68"/>
            </a:xfrm>
            <a:prstGeom prst="rect">
              <a:avLst/>
            </a:prstGeom>
            <a:noFill/>
            <a:ln w="9525">
              <a:noFill/>
              <a:miter lim="800000"/>
              <a:headEnd/>
              <a:tailEnd/>
            </a:ln>
          </p:spPr>
          <p:txBody>
            <a:bodyPr wrap="none" lIns="0" tIns="0" rIns="0" bIns="0">
              <a:spAutoFit/>
            </a:bodyPr>
            <a:lstStyle/>
            <a:p>
              <a:pPr algn="ctr"/>
              <a:r>
                <a:rPr lang="en-US" sz="900" dirty="0">
                  <a:solidFill>
                    <a:srgbClr val="000000"/>
                  </a:solidFill>
                  <a:latin typeface="Tahoma" pitchFamily="34" charset="0"/>
                </a:rPr>
                <a:t>VISA</a:t>
              </a:r>
              <a:endParaRPr lang="en-US" sz="3200" dirty="0">
                <a:latin typeface="Tahoma" pitchFamily="34" charset="0"/>
              </a:endParaRPr>
            </a:p>
          </p:txBody>
        </p:sp>
        <p:grpSp>
          <p:nvGrpSpPr>
            <p:cNvPr id="894041" name="Group 118"/>
            <p:cNvGrpSpPr>
              <a:grpSpLocks/>
            </p:cNvGrpSpPr>
            <p:nvPr/>
          </p:nvGrpSpPr>
          <p:grpSpPr bwMode="auto">
            <a:xfrm>
              <a:off x="2829" y="2954"/>
              <a:ext cx="361" cy="322"/>
              <a:chOff x="2829" y="2954"/>
              <a:chExt cx="361" cy="322"/>
            </a:xfrm>
          </p:grpSpPr>
          <p:sp>
            <p:nvSpPr>
              <p:cNvPr id="894042" name="Freeform 119"/>
              <p:cNvSpPr>
                <a:spLocks/>
              </p:cNvSpPr>
              <p:nvPr/>
            </p:nvSpPr>
            <p:spPr bwMode="auto">
              <a:xfrm>
                <a:off x="2870" y="3000"/>
                <a:ext cx="262" cy="238"/>
              </a:xfrm>
              <a:custGeom>
                <a:avLst/>
                <a:gdLst>
                  <a:gd name="T0" fmla="*/ 0 w 3673"/>
                  <a:gd name="T1" fmla="*/ 0 h 2138"/>
                  <a:gd name="T2" fmla="*/ 0 w 3673"/>
                  <a:gd name="T3" fmla="*/ 0 h 2138"/>
                  <a:gd name="T4" fmla="*/ 0 w 3673"/>
                  <a:gd name="T5" fmla="*/ 0 h 2138"/>
                  <a:gd name="T6" fmla="*/ 0 w 3673"/>
                  <a:gd name="T7" fmla="*/ 0 h 2138"/>
                  <a:gd name="T8" fmla="*/ 0 w 3673"/>
                  <a:gd name="T9" fmla="*/ 0 h 2138"/>
                  <a:gd name="T10" fmla="*/ 0 w 3673"/>
                  <a:gd name="T11" fmla="*/ 0 h 2138"/>
                  <a:gd name="T12" fmla="*/ 0 w 3673"/>
                  <a:gd name="T13" fmla="*/ 0 h 2138"/>
                  <a:gd name="T14" fmla="*/ 0 w 3673"/>
                  <a:gd name="T15" fmla="*/ 0 h 2138"/>
                  <a:gd name="T16" fmla="*/ 0 w 3673"/>
                  <a:gd name="T17" fmla="*/ 0 h 2138"/>
                  <a:gd name="T18" fmla="*/ 0 w 3673"/>
                  <a:gd name="T19" fmla="*/ 0 h 2138"/>
                  <a:gd name="T20" fmla="*/ 0 w 3673"/>
                  <a:gd name="T21" fmla="*/ 0 h 2138"/>
                  <a:gd name="T22" fmla="*/ 0 w 3673"/>
                  <a:gd name="T23" fmla="*/ 0 h 2138"/>
                  <a:gd name="T24" fmla="*/ 0 w 3673"/>
                  <a:gd name="T25" fmla="*/ 0 h 2138"/>
                  <a:gd name="T26" fmla="*/ 0 w 3673"/>
                  <a:gd name="T27" fmla="*/ 0 h 2138"/>
                  <a:gd name="T28" fmla="*/ 0 w 3673"/>
                  <a:gd name="T29" fmla="*/ 0 h 2138"/>
                  <a:gd name="T30" fmla="*/ 0 w 3673"/>
                  <a:gd name="T31" fmla="*/ 0 h 2138"/>
                  <a:gd name="T32" fmla="*/ 0 w 3673"/>
                  <a:gd name="T33" fmla="*/ 0 h 2138"/>
                  <a:gd name="T34" fmla="*/ 0 w 3673"/>
                  <a:gd name="T35" fmla="*/ 0 h 2138"/>
                  <a:gd name="T36" fmla="*/ 0 w 3673"/>
                  <a:gd name="T37" fmla="*/ 0 h 2138"/>
                  <a:gd name="T38" fmla="*/ 0 w 3673"/>
                  <a:gd name="T39" fmla="*/ 0 h 2138"/>
                  <a:gd name="T40" fmla="*/ 0 w 3673"/>
                  <a:gd name="T41" fmla="*/ 0 h 2138"/>
                  <a:gd name="T42" fmla="*/ 0 w 3673"/>
                  <a:gd name="T43" fmla="*/ 0 h 2138"/>
                  <a:gd name="T44" fmla="*/ 0 w 3673"/>
                  <a:gd name="T45" fmla="*/ 0 h 2138"/>
                  <a:gd name="T46" fmla="*/ 0 w 3673"/>
                  <a:gd name="T47" fmla="*/ 0 h 2138"/>
                  <a:gd name="T48" fmla="*/ 0 w 3673"/>
                  <a:gd name="T49" fmla="*/ 0 h 2138"/>
                  <a:gd name="T50" fmla="*/ 0 w 3673"/>
                  <a:gd name="T51" fmla="*/ 0 h 2138"/>
                  <a:gd name="T52" fmla="*/ 0 w 3673"/>
                  <a:gd name="T53" fmla="*/ 0 h 2138"/>
                  <a:gd name="T54" fmla="*/ 0 w 3673"/>
                  <a:gd name="T55" fmla="*/ 0 h 2138"/>
                  <a:gd name="T56" fmla="*/ 0 w 3673"/>
                  <a:gd name="T57" fmla="*/ 0 h 2138"/>
                  <a:gd name="T58" fmla="*/ 0 w 3673"/>
                  <a:gd name="T59" fmla="*/ 0 h 2138"/>
                  <a:gd name="T60" fmla="*/ 0 w 3673"/>
                  <a:gd name="T61" fmla="*/ 0 h 2138"/>
                  <a:gd name="T62" fmla="*/ 0 w 3673"/>
                  <a:gd name="T63" fmla="*/ 0 h 2138"/>
                  <a:gd name="T64" fmla="*/ 0 w 3673"/>
                  <a:gd name="T65" fmla="*/ 0 h 2138"/>
                  <a:gd name="T66" fmla="*/ 0 w 3673"/>
                  <a:gd name="T67" fmla="*/ 0 h 2138"/>
                  <a:gd name="T68" fmla="*/ 0 w 3673"/>
                  <a:gd name="T69" fmla="*/ 0 h 21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73"/>
                  <a:gd name="T106" fmla="*/ 0 h 2138"/>
                  <a:gd name="T107" fmla="*/ 3673 w 3673"/>
                  <a:gd name="T108" fmla="*/ 2138 h 21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73" h="2138">
                    <a:moveTo>
                      <a:pt x="3433" y="2079"/>
                    </a:moveTo>
                    <a:lnTo>
                      <a:pt x="3567" y="2138"/>
                    </a:lnTo>
                    <a:lnTo>
                      <a:pt x="3587" y="2079"/>
                    </a:lnTo>
                    <a:lnTo>
                      <a:pt x="3608" y="1941"/>
                    </a:lnTo>
                    <a:lnTo>
                      <a:pt x="3627" y="1805"/>
                    </a:lnTo>
                    <a:lnTo>
                      <a:pt x="3662" y="1482"/>
                    </a:lnTo>
                    <a:lnTo>
                      <a:pt x="3673" y="1151"/>
                    </a:lnTo>
                    <a:lnTo>
                      <a:pt x="3664" y="1005"/>
                    </a:lnTo>
                    <a:lnTo>
                      <a:pt x="3454" y="948"/>
                    </a:lnTo>
                    <a:lnTo>
                      <a:pt x="3209" y="852"/>
                    </a:lnTo>
                    <a:lnTo>
                      <a:pt x="2980" y="742"/>
                    </a:lnTo>
                    <a:lnTo>
                      <a:pt x="2711" y="630"/>
                    </a:lnTo>
                    <a:lnTo>
                      <a:pt x="2436" y="517"/>
                    </a:lnTo>
                    <a:lnTo>
                      <a:pt x="2292" y="438"/>
                    </a:lnTo>
                    <a:lnTo>
                      <a:pt x="2084" y="308"/>
                    </a:lnTo>
                    <a:lnTo>
                      <a:pt x="1860" y="192"/>
                    </a:lnTo>
                    <a:lnTo>
                      <a:pt x="1602" y="78"/>
                    </a:lnTo>
                    <a:lnTo>
                      <a:pt x="1323" y="0"/>
                    </a:lnTo>
                    <a:lnTo>
                      <a:pt x="1159" y="40"/>
                    </a:lnTo>
                    <a:lnTo>
                      <a:pt x="988" y="90"/>
                    </a:lnTo>
                    <a:lnTo>
                      <a:pt x="777" y="161"/>
                    </a:lnTo>
                    <a:lnTo>
                      <a:pt x="555" y="199"/>
                    </a:lnTo>
                    <a:lnTo>
                      <a:pt x="349" y="253"/>
                    </a:lnTo>
                    <a:lnTo>
                      <a:pt x="297" y="279"/>
                    </a:lnTo>
                    <a:lnTo>
                      <a:pt x="177" y="371"/>
                    </a:lnTo>
                    <a:lnTo>
                      <a:pt x="139" y="435"/>
                    </a:lnTo>
                    <a:lnTo>
                      <a:pt x="65" y="642"/>
                    </a:lnTo>
                    <a:lnTo>
                      <a:pt x="7" y="862"/>
                    </a:lnTo>
                    <a:lnTo>
                      <a:pt x="0" y="955"/>
                    </a:lnTo>
                    <a:lnTo>
                      <a:pt x="11" y="1048"/>
                    </a:lnTo>
                    <a:lnTo>
                      <a:pt x="37" y="1138"/>
                    </a:lnTo>
                    <a:lnTo>
                      <a:pt x="76" y="1225"/>
                    </a:lnTo>
                    <a:lnTo>
                      <a:pt x="78" y="1280"/>
                    </a:lnTo>
                    <a:lnTo>
                      <a:pt x="99" y="1403"/>
                    </a:lnTo>
                    <a:lnTo>
                      <a:pt x="134" y="1522"/>
                    </a:lnTo>
                    <a:lnTo>
                      <a:pt x="151" y="1542"/>
                    </a:lnTo>
                    <a:lnTo>
                      <a:pt x="171" y="1562"/>
                    </a:lnTo>
                    <a:lnTo>
                      <a:pt x="219" y="1576"/>
                    </a:lnTo>
                    <a:lnTo>
                      <a:pt x="251" y="1568"/>
                    </a:lnTo>
                    <a:lnTo>
                      <a:pt x="286" y="1700"/>
                    </a:lnTo>
                    <a:lnTo>
                      <a:pt x="347" y="1762"/>
                    </a:lnTo>
                    <a:lnTo>
                      <a:pt x="421" y="1801"/>
                    </a:lnTo>
                    <a:lnTo>
                      <a:pt x="479" y="1821"/>
                    </a:lnTo>
                    <a:lnTo>
                      <a:pt x="531" y="1837"/>
                    </a:lnTo>
                    <a:lnTo>
                      <a:pt x="608" y="1858"/>
                    </a:lnTo>
                    <a:lnTo>
                      <a:pt x="727" y="1859"/>
                    </a:lnTo>
                    <a:lnTo>
                      <a:pt x="768" y="1821"/>
                    </a:lnTo>
                    <a:lnTo>
                      <a:pt x="874" y="1823"/>
                    </a:lnTo>
                    <a:lnTo>
                      <a:pt x="976" y="1801"/>
                    </a:lnTo>
                    <a:lnTo>
                      <a:pt x="1014" y="1781"/>
                    </a:lnTo>
                    <a:lnTo>
                      <a:pt x="1053" y="1762"/>
                    </a:lnTo>
                    <a:lnTo>
                      <a:pt x="1129" y="1821"/>
                    </a:lnTo>
                    <a:lnTo>
                      <a:pt x="1184" y="1834"/>
                    </a:lnTo>
                    <a:lnTo>
                      <a:pt x="1244" y="1839"/>
                    </a:lnTo>
                    <a:lnTo>
                      <a:pt x="1304" y="1839"/>
                    </a:lnTo>
                    <a:lnTo>
                      <a:pt x="1342" y="1821"/>
                    </a:lnTo>
                    <a:lnTo>
                      <a:pt x="1360" y="1801"/>
                    </a:lnTo>
                    <a:lnTo>
                      <a:pt x="1674" y="1923"/>
                    </a:lnTo>
                    <a:lnTo>
                      <a:pt x="1781" y="1961"/>
                    </a:lnTo>
                    <a:lnTo>
                      <a:pt x="1937" y="1995"/>
                    </a:lnTo>
                    <a:lnTo>
                      <a:pt x="2131" y="1997"/>
                    </a:lnTo>
                    <a:lnTo>
                      <a:pt x="2269" y="1985"/>
                    </a:lnTo>
                    <a:lnTo>
                      <a:pt x="2404" y="1951"/>
                    </a:lnTo>
                    <a:lnTo>
                      <a:pt x="2485" y="1919"/>
                    </a:lnTo>
                    <a:lnTo>
                      <a:pt x="2616" y="1891"/>
                    </a:lnTo>
                    <a:lnTo>
                      <a:pt x="2739" y="1889"/>
                    </a:lnTo>
                    <a:lnTo>
                      <a:pt x="2864" y="1911"/>
                    </a:lnTo>
                    <a:lnTo>
                      <a:pt x="3114" y="1976"/>
                    </a:lnTo>
                    <a:lnTo>
                      <a:pt x="3348" y="2048"/>
                    </a:lnTo>
                    <a:lnTo>
                      <a:pt x="3433" y="2079"/>
                    </a:lnTo>
                    <a:close/>
                  </a:path>
                </a:pathLst>
              </a:custGeom>
              <a:solidFill>
                <a:srgbClr val="FFBF78">
                  <a:alpha val="76077"/>
                </a:srgbClr>
              </a:solidFill>
              <a:ln w="0">
                <a:solidFill>
                  <a:srgbClr val="000000"/>
                </a:solidFill>
                <a:round/>
                <a:headEnd/>
                <a:tailEnd/>
              </a:ln>
            </p:spPr>
            <p:txBody>
              <a:bodyPr/>
              <a:lstStyle/>
              <a:p>
                <a:endParaRPr lang="hr-HR"/>
              </a:p>
            </p:txBody>
          </p:sp>
          <p:sp>
            <p:nvSpPr>
              <p:cNvPr id="894043" name="Freeform 120"/>
              <p:cNvSpPr>
                <a:spLocks/>
              </p:cNvSpPr>
              <p:nvPr/>
            </p:nvSpPr>
            <p:spPr bwMode="auto">
              <a:xfrm>
                <a:off x="2899" y="3149"/>
                <a:ext cx="167" cy="47"/>
              </a:xfrm>
              <a:custGeom>
                <a:avLst/>
                <a:gdLst>
                  <a:gd name="T0" fmla="*/ 0 w 2342"/>
                  <a:gd name="T1" fmla="*/ 0 h 421"/>
                  <a:gd name="T2" fmla="*/ 0 w 2342"/>
                  <a:gd name="T3" fmla="*/ 0 h 421"/>
                  <a:gd name="T4" fmla="*/ 0 w 2342"/>
                  <a:gd name="T5" fmla="*/ 0 h 421"/>
                  <a:gd name="T6" fmla="*/ 0 w 2342"/>
                  <a:gd name="T7" fmla="*/ 0 h 421"/>
                  <a:gd name="T8" fmla="*/ 0 w 2342"/>
                  <a:gd name="T9" fmla="*/ 0 h 421"/>
                  <a:gd name="T10" fmla="*/ 0 w 2342"/>
                  <a:gd name="T11" fmla="*/ 0 h 421"/>
                  <a:gd name="T12" fmla="*/ 0 w 2342"/>
                  <a:gd name="T13" fmla="*/ 0 h 421"/>
                  <a:gd name="T14" fmla="*/ 0 w 2342"/>
                  <a:gd name="T15" fmla="*/ 0 h 421"/>
                  <a:gd name="T16" fmla="*/ 0 w 2342"/>
                  <a:gd name="T17" fmla="*/ 0 h 421"/>
                  <a:gd name="T18" fmla="*/ 0 w 2342"/>
                  <a:gd name="T19" fmla="*/ 0 h 421"/>
                  <a:gd name="T20" fmla="*/ 0 w 2342"/>
                  <a:gd name="T21" fmla="*/ 0 h 421"/>
                  <a:gd name="T22" fmla="*/ 0 w 2342"/>
                  <a:gd name="T23" fmla="*/ 0 h 421"/>
                  <a:gd name="T24" fmla="*/ 0 w 2342"/>
                  <a:gd name="T25" fmla="*/ 0 h 421"/>
                  <a:gd name="T26" fmla="*/ 0 w 2342"/>
                  <a:gd name="T27" fmla="*/ 0 h 421"/>
                  <a:gd name="T28" fmla="*/ 0 w 2342"/>
                  <a:gd name="T29" fmla="*/ 0 h 421"/>
                  <a:gd name="T30" fmla="*/ 0 w 2342"/>
                  <a:gd name="T31" fmla="*/ 0 h 421"/>
                  <a:gd name="T32" fmla="*/ 0 w 2342"/>
                  <a:gd name="T33" fmla="*/ 0 h 421"/>
                  <a:gd name="T34" fmla="*/ 0 w 2342"/>
                  <a:gd name="T35" fmla="*/ 0 h 421"/>
                  <a:gd name="T36" fmla="*/ 0 w 2342"/>
                  <a:gd name="T37" fmla="*/ 0 h 4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2"/>
                  <a:gd name="T58" fmla="*/ 0 h 421"/>
                  <a:gd name="T59" fmla="*/ 2342 w 2342"/>
                  <a:gd name="T60" fmla="*/ 421 h 4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2" h="421">
                    <a:moveTo>
                      <a:pt x="2342" y="318"/>
                    </a:moveTo>
                    <a:lnTo>
                      <a:pt x="2172" y="400"/>
                    </a:lnTo>
                    <a:lnTo>
                      <a:pt x="1974" y="421"/>
                    </a:lnTo>
                    <a:lnTo>
                      <a:pt x="1819" y="404"/>
                    </a:lnTo>
                    <a:lnTo>
                      <a:pt x="1662" y="366"/>
                    </a:lnTo>
                    <a:lnTo>
                      <a:pt x="1535" y="312"/>
                    </a:lnTo>
                    <a:lnTo>
                      <a:pt x="1451" y="271"/>
                    </a:lnTo>
                    <a:lnTo>
                      <a:pt x="1361" y="213"/>
                    </a:lnTo>
                    <a:lnTo>
                      <a:pt x="1151" y="90"/>
                    </a:lnTo>
                    <a:lnTo>
                      <a:pt x="988" y="23"/>
                    </a:lnTo>
                    <a:lnTo>
                      <a:pt x="808" y="0"/>
                    </a:lnTo>
                    <a:lnTo>
                      <a:pt x="662" y="17"/>
                    </a:lnTo>
                    <a:lnTo>
                      <a:pt x="589" y="23"/>
                    </a:lnTo>
                    <a:lnTo>
                      <a:pt x="479" y="123"/>
                    </a:lnTo>
                    <a:lnTo>
                      <a:pt x="366" y="201"/>
                    </a:lnTo>
                    <a:lnTo>
                      <a:pt x="250" y="241"/>
                    </a:lnTo>
                    <a:lnTo>
                      <a:pt x="164" y="264"/>
                    </a:lnTo>
                    <a:lnTo>
                      <a:pt x="83" y="276"/>
                    </a:lnTo>
                    <a:lnTo>
                      <a:pt x="0" y="280"/>
                    </a:lnTo>
                  </a:path>
                </a:pathLst>
              </a:custGeom>
              <a:noFill/>
              <a:ln w="0">
                <a:solidFill>
                  <a:srgbClr val="000000"/>
                </a:solidFill>
                <a:round/>
                <a:headEnd/>
                <a:tailEnd/>
              </a:ln>
            </p:spPr>
            <p:txBody>
              <a:bodyPr/>
              <a:lstStyle/>
              <a:p>
                <a:endParaRPr lang="hr-HR"/>
              </a:p>
            </p:txBody>
          </p:sp>
          <p:sp>
            <p:nvSpPr>
              <p:cNvPr id="894044" name="Freeform 121"/>
              <p:cNvSpPr>
                <a:spLocks/>
              </p:cNvSpPr>
              <p:nvPr/>
            </p:nvSpPr>
            <p:spPr bwMode="auto">
              <a:xfrm>
                <a:off x="3121" y="3112"/>
                <a:ext cx="40" cy="152"/>
              </a:xfrm>
              <a:custGeom>
                <a:avLst/>
                <a:gdLst>
                  <a:gd name="T0" fmla="*/ 0 w 560"/>
                  <a:gd name="T1" fmla="*/ 0 h 1371"/>
                  <a:gd name="T2" fmla="*/ 0 w 560"/>
                  <a:gd name="T3" fmla="*/ 0 h 1371"/>
                  <a:gd name="T4" fmla="*/ 0 w 560"/>
                  <a:gd name="T5" fmla="*/ 0 h 1371"/>
                  <a:gd name="T6" fmla="*/ 0 w 560"/>
                  <a:gd name="T7" fmla="*/ 0 h 1371"/>
                  <a:gd name="T8" fmla="*/ 0 w 560"/>
                  <a:gd name="T9" fmla="*/ 0 h 1371"/>
                  <a:gd name="T10" fmla="*/ 0 w 560"/>
                  <a:gd name="T11" fmla="*/ 0 h 1371"/>
                  <a:gd name="T12" fmla="*/ 0 w 560"/>
                  <a:gd name="T13" fmla="*/ 0 h 1371"/>
                  <a:gd name="T14" fmla="*/ 0 w 560"/>
                  <a:gd name="T15" fmla="*/ 0 h 1371"/>
                  <a:gd name="T16" fmla="*/ 0 w 560"/>
                  <a:gd name="T17" fmla="*/ 0 h 1371"/>
                  <a:gd name="T18" fmla="*/ 0 w 560"/>
                  <a:gd name="T19" fmla="*/ 0 h 1371"/>
                  <a:gd name="T20" fmla="*/ 0 w 560"/>
                  <a:gd name="T21" fmla="*/ 0 h 1371"/>
                  <a:gd name="T22" fmla="*/ 0 w 560"/>
                  <a:gd name="T23" fmla="*/ 0 h 1371"/>
                  <a:gd name="T24" fmla="*/ 0 w 560"/>
                  <a:gd name="T25" fmla="*/ 0 h 1371"/>
                  <a:gd name="T26" fmla="*/ 0 w 560"/>
                  <a:gd name="T27" fmla="*/ 0 h 1371"/>
                  <a:gd name="T28" fmla="*/ 0 w 560"/>
                  <a:gd name="T29" fmla="*/ 0 h 1371"/>
                  <a:gd name="T30" fmla="*/ 0 w 560"/>
                  <a:gd name="T31" fmla="*/ 0 h 1371"/>
                  <a:gd name="T32" fmla="*/ 0 w 560"/>
                  <a:gd name="T33" fmla="*/ 0 h 1371"/>
                  <a:gd name="T34" fmla="*/ 0 w 560"/>
                  <a:gd name="T35" fmla="*/ 0 h 1371"/>
                  <a:gd name="T36" fmla="*/ 0 w 560"/>
                  <a:gd name="T37" fmla="*/ 0 h 13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0"/>
                  <a:gd name="T58" fmla="*/ 0 h 1371"/>
                  <a:gd name="T59" fmla="*/ 560 w 560"/>
                  <a:gd name="T60" fmla="*/ 1371 h 13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0" h="1371">
                    <a:moveTo>
                      <a:pt x="0" y="1251"/>
                    </a:moveTo>
                    <a:lnTo>
                      <a:pt x="381" y="1371"/>
                    </a:lnTo>
                    <a:lnTo>
                      <a:pt x="428" y="1275"/>
                    </a:lnTo>
                    <a:lnTo>
                      <a:pt x="473" y="1148"/>
                    </a:lnTo>
                    <a:lnTo>
                      <a:pt x="509" y="992"/>
                    </a:lnTo>
                    <a:lnTo>
                      <a:pt x="536" y="818"/>
                    </a:lnTo>
                    <a:lnTo>
                      <a:pt x="554" y="637"/>
                    </a:lnTo>
                    <a:lnTo>
                      <a:pt x="560" y="455"/>
                    </a:lnTo>
                    <a:lnTo>
                      <a:pt x="554" y="278"/>
                    </a:lnTo>
                    <a:lnTo>
                      <a:pt x="536" y="120"/>
                    </a:lnTo>
                    <a:lnTo>
                      <a:pt x="153" y="0"/>
                    </a:lnTo>
                    <a:lnTo>
                      <a:pt x="162" y="146"/>
                    </a:lnTo>
                    <a:lnTo>
                      <a:pt x="151" y="477"/>
                    </a:lnTo>
                    <a:lnTo>
                      <a:pt x="116" y="800"/>
                    </a:lnTo>
                    <a:lnTo>
                      <a:pt x="97" y="936"/>
                    </a:lnTo>
                    <a:lnTo>
                      <a:pt x="76" y="1074"/>
                    </a:lnTo>
                    <a:lnTo>
                      <a:pt x="56" y="1133"/>
                    </a:lnTo>
                    <a:lnTo>
                      <a:pt x="27" y="1194"/>
                    </a:lnTo>
                    <a:lnTo>
                      <a:pt x="0" y="1251"/>
                    </a:lnTo>
                    <a:close/>
                  </a:path>
                </a:pathLst>
              </a:custGeom>
              <a:solidFill>
                <a:srgbClr val="FFFFFF">
                  <a:alpha val="76077"/>
                </a:srgbClr>
              </a:solidFill>
              <a:ln w="0">
                <a:solidFill>
                  <a:srgbClr val="000000"/>
                </a:solidFill>
                <a:round/>
                <a:headEnd/>
                <a:tailEnd/>
              </a:ln>
            </p:spPr>
            <p:txBody>
              <a:bodyPr/>
              <a:lstStyle/>
              <a:p>
                <a:endParaRPr lang="hr-HR"/>
              </a:p>
            </p:txBody>
          </p:sp>
          <p:sp>
            <p:nvSpPr>
              <p:cNvPr id="894045" name="Freeform 122"/>
              <p:cNvSpPr>
                <a:spLocks/>
              </p:cNvSpPr>
              <p:nvPr/>
            </p:nvSpPr>
            <p:spPr bwMode="auto">
              <a:xfrm>
                <a:off x="2897" y="3066"/>
                <a:ext cx="51" cy="68"/>
              </a:xfrm>
              <a:custGeom>
                <a:avLst/>
                <a:gdLst>
                  <a:gd name="T0" fmla="*/ 0 w 720"/>
                  <a:gd name="T1" fmla="*/ 0 h 613"/>
                  <a:gd name="T2" fmla="*/ 0 w 720"/>
                  <a:gd name="T3" fmla="*/ 0 h 613"/>
                  <a:gd name="T4" fmla="*/ 0 w 720"/>
                  <a:gd name="T5" fmla="*/ 0 h 613"/>
                  <a:gd name="T6" fmla="*/ 0 w 720"/>
                  <a:gd name="T7" fmla="*/ 0 h 613"/>
                  <a:gd name="T8" fmla="*/ 0 w 720"/>
                  <a:gd name="T9" fmla="*/ 0 h 613"/>
                  <a:gd name="T10" fmla="*/ 0 w 720"/>
                  <a:gd name="T11" fmla="*/ 0 h 613"/>
                  <a:gd name="T12" fmla="*/ 0 w 720"/>
                  <a:gd name="T13" fmla="*/ 0 h 613"/>
                  <a:gd name="T14" fmla="*/ 0 w 720"/>
                  <a:gd name="T15" fmla="*/ 0 h 613"/>
                  <a:gd name="T16" fmla="*/ 0 w 720"/>
                  <a:gd name="T17" fmla="*/ 0 h 613"/>
                  <a:gd name="T18" fmla="*/ 0 w 720"/>
                  <a:gd name="T19" fmla="*/ 0 h 613"/>
                  <a:gd name="T20" fmla="*/ 0 w 720"/>
                  <a:gd name="T21" fmla="*/ 0 h 613"/>
                  <a:gd name="T22" fmla="*/ 0 w 720"/>
                  <a:gd name="T23" fmla="*/ 0 h 613"/>
                  <a:gd name="T24" fmla="*/ 0 w 720"/>
                  <a:gd name="T25" fmla="*/ 0 h 613"/>
                  <a:gd name="T26" fmla="*/ 0 w 720"/>
                  <a:gd name="T27" fmla="*/ 0 h 613"/>
                  <a:gd name="T28" fmla="*/ 0 w 720"/>
                  <a:gd name="T29" fmla="*/ 0 h 613"/>
                  <a:gd name="T30" fmla="*/ 0 w 720"/>
                  <a:gd name="T31" fmla="*/ 0 h 6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0"/>
                  <a:gd name="T49" fmla="*/ 0 h 613"/>
                  <a:gd name="T50" fmla="*/ 720 w 720"/>
                  <a:gd name="T51" fmla="*/ 613 h 6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0" h="613">
                    <a:moveTo>
                      <a:pt x="48" y="613"/>
                    </a:moveTo>
                    <a:lnTo>
                      <a:pt x="30" y="471"/>
                    </a:lnTo>
                    <a:lnTo>
                      <a:pt x="15" y="404"/>
                    </a:lnTo>
                    <a:lnTo>
                      <a:pt x="0" y="346"/>
                    </a:lnTo>
                    <a:lnTo>
                      <a:pt x="34" y="312"/>
                    </a:lnTo>
                    <a:lnTo>
                      <a:pt x="62" y="268"/>
                    </a:lnTo>
                    <a:lnTo>
                      <a:pt x="94" y="180"/>
                    </a:lnTo>
                    <a:lnTo>
                      <a:pt x="110" y="57"/>
                    </a:lnTo>
                    <a:lnTo>
                      <a:pt x="187" y="84"/>
                    </a:lnTo>
                    <a:lnTo>
                      <a:pt x="268" y="107"/>
                    </a:lnTo>
                    <a:lnTo>
                      <a:pt x="363" y="108"/>
                    </a:lnTo>
                    <a:lnTo>
                      <a:pt x="453" y="93"/>
                    </a:lnTo>
                    <a:lnTo>
                      <a:pt x="514" y="57"/>
                    </a:lnTo>
                    <a:lnTo>
                      <a:pt x="569" y="0"/>
                    </a:lnTo>
                    <a:lnTo>
                      <a:pt x="643" y="7"/>
                    </a:lnTo>
                    <a:lnTo>
                      <a:pt x="720" y="0"/>
                    </a:lnTo>
                  </a:path>
                </a:pathLst>
              </a:custGeom>
              <a:noFill/>
              <a:ln w="0">
                <a:solidFill>
                  <a:srgbClr val="000000"/>
                </a:solidFill>
                <a:round/>
                <a:headEnd/>
                <a:tailEnd/>
              </a:ln>
            </p:spPr>
            <p:txBody>
              <a:bodyPr/>
              <a:lstStyle/>
              <a:p>
                <a:endParaRPr lang="hr-HR"/>
              </a:p>
            </p:txBody>
          </p:sp>
          <p:sp>
            <p:nvSpPr>
              <p:cNvPr id="894046" name="Freeform 123"/>
              <p:cNvSpPr>
                <a:spLocks/>
              </p:cNvSpPr>
              <p:nvPr/>
            </p:nvSpPr>
            <p:spPr bwMode="auto">
              <a:xfrm>
                <a:off x="2954" y="3077"/>
                <a:ext cx="53" cy="13"/>
              </a:xfrm>
              <a:custGeom>
                <a:avLst/>
                <a:gdLst>
                  <a:gd name="T0" fmla="*/ 0 w 735"/>
                  <a:gd name="T1" fmla="*/ 0 h 119"/>
                  <a:gd name="T2" fmla="*/ 0 w 735"/>
                  <a:gd name="T3" fmla="*/ 0 h 119"/>
                  <a:gd name="T4" fmla="*/ 0 w 735"/>
                  <a:gd name="T5" fmla="*/ 0 h 119"/>
                  <a:gd name="T6" fmla="*/ 0 w 735"/>
                  <a:gd name="T7" fmla="*/ 0 h 119"/>
                  <a:gd name="T8" fmla="*/ 0 w 735"/>
                  <a:gd name="T9" fmla="*/ 0 h 119"/>
                  <a:gd name="T10" fmla="*/ 0 w 735"/>
                  <a:gd name="T11" fmla="*/ 0 h 119"/>
                  <a:gd name="T12" fmla="*/ 0 w 735"/>
                  <a:gd name="T13" fmla="*/ 0 h 119"/>
                  <a:gd name="T14" fmla="*/ 0 60000 65536"/>
                  <a:gd name="T15" fmla="*/ 0 60000 65536"/>
                  <a:gd name="T16" fmla="*/ 0 60000 65536"/>
                  <a:gd name="T17" fmla="*/ 0 60000 65536"/>
                  <a:gd name="T18" fmla="*/ 0 60000 65536"/>
                  <a:gd name="T19" fmla="*/ 0 60000 65536"/>
                  <a:gd name="T20" fmla="*/ 0 60000 65536"/>
                  <a:gd name="T21" fmla="*/ 0 w 735"/>
                  <a:gd name="T22" fmla="*/ 0 h 119"/>
                  <a:gd name="T23" fmla="*/ 735 w 735"/>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5" h="119">
                    <a:moveTo>
                      <a:pt x="0" y="119"/>
                    </a:moveTo>
                    <a:lnTo>
                      <a:pt x="150" y="99"/>
                    </a:lnTo>
                    <a:lnTo>
                      <a:pt x="237" y="79"/>
                    </a:lnTo>
                    <a:lnTo>
                      <a:pt x="360" y="60"/>
                    </a:lnTo>
                    <a:lnTo>
                      <a:pt x="477" y="31"/>
                    </a:lnTo>
                    <a:lnTo>
                      <a:pt x="610" y="0"/>
                    </a:lnTo>
                    <a:lnTo>
                      <a:pt x="735" y="10"/>
                    </a:lnTo>
                  </a:path>
                </a:pathLst>
              </a:custGeom>
              <a:noFill/>
              <a:ln w="0">
                <a:solidFill>
                  <a:srgbClr val="000000"/>
                </a:solidFill>
                <a:round/>
                <a:headEnd/>
                <a:tailEnd/>
              </a:ln>
            </p:spPr>
            <p:txBody>
              <a:bodyPr/>
              <a:lstStyle/>
              <a:p>
                <a:endParaRPr lang="hr-HR"/>
              </a:p>
            </p:txBody>
          </p:sp>
          <p:sp>
            <p:nvSpPr>
              <p:cNvPr id="894047" name="Freeform 124"/>
              <p:cNvSpPr>
                <a:spLocks/>
              </p:cNvSpPr>
              <p:nvPr/>
            </p:nvSpPr>
            <p:spPr bwMode="auto">
              <a:xfrm>
                <a:off x="2901" y="3080"/>
                <a:ext cx="31" cy="21"/>
              </a:xfrm>
              <a:custGeom>
                <a:avLst/>
                <a:gdLst>
                  <a:gd name="T0" fmla="*/ 0 w 430"/>
                  <a:gd name="T1" fmla="*/ 0 h 194"/>
                  <a:gd name="T2" fmla="*/ 0 w 430"/>
                  <a:gd name="T3" fmla="*/ 0 h 194"/>
                  <a:gd name="T4" fmla="*/ 0 w 430"/>
                  <a:gd name="T5" fmla="*/ 0 h 194"/>
                  <a:gd name="T6" fmla="*/ 0 w 430"/>
                  <a:gd name="T7" fmla="*/ 0 h 194"/>
                  <a:gd name="T8" fmla="*/ 0 w 430"/>
                  <a:gd name="T9" fmla="*/ 0 h 194"/>
                  <a:gd name="T10" fmla="*/ 0 w 430"/>
                  <a:gd name="T11" fmla="*/ 0 h 194"/>
                  <a:gd name="T12" fmla="*/ 0 w 430"/>
                  <a:gd name="T13" fmla="*/ 0 h 194"/>
                  <a:gd name="T14" fmla="*/ 0 60000 65536"/>
                  <a:gd name="T15" fmla="*/ 0 60000 65536"/>
                  <a:gd name="T16" fmla="*/ 0 60000 65536"/>
                  <a:gd name="T17" fmla="*/ 0 60000 65536"/>
                  <a:gd name="T18" fmla="*/ 0 60000 65536"/>
                  <a:gd name="T19" fmla="*/ 0 60000 65536"/>
                  <a:gd name="T20" fmla="*/ 0 60000 65536"/>
                  <a:gd name="T21" fmla="*/ 0 w 430"/>
                  <a:gd name="T22" fmla="*/ 0 h 194"/>
                  <a:gd name="T23" fmla="*/ 430 w 430"/>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0" h="194">
                    <a:moveTo>
                      <a:pt x="0" y="194"/>
                    </a:moveTo>
                    <a:lnTo>
                      <a:pt x="100" y="191"/>
                    </a:lnTo>
                    <a:lnTo>
                      <a:pt x="204" y="167"/>
                    </a:lnTo>
                    <a:lnTo>
                      <a:pt x="279" y="136"/>
                    </a:lnTo>
                    <a:lnTo>
                      <a:pt x="347" y="98"/>
                    </a:lnTo>
                    <a:lnTo>
                      <a:pt x="393" y="55"/>
                    </a:lnTo>
                    <a:lnTo>
                      <a:pt x="430" y="0"/>
                    </a:lnTo>
                  </a:path>
                </a:pathLst>
              </a:custGeom>
              <a:noFill/>
              <a:ln w="0">
                <a:solidFill>
                  <a:srgbClr val="000000"/>
                </a:solidFill>
                <a:round/>
                <a:headEnd/>
                <a:tailEnd/>
              </a:ln>
            </p:spPr>
            <p:txBody>
              <a:bodyPr/>
              <a:lstStyle/>
              <a:p>
                <a:endParaRPr lang="hr-HR"/>
              </a:p>
            </p:txBody>
          </p:sp>
          <p:sp>
            <p:nvSpPr>
              <p:cNvPr id="894048" name="Freeform 125"/>
              <p:cNvSpPr>
                <a:spLocks/>
              </p:cNvSpPr>
              <p:nvPr/>
            </p:nvSpPr>
            <p:spPr bwMode="auto">
              <a:xfrm>
                <a:off x="2943" y="3152"/>
                <a:ext cx="24" cy="48"/>
              </a:xfrm>
              <a:custGeom>
                <a:avLst/>
                <a:gdLst>
                  <a:gd name="T0" fmla="*/ 0 w 339"/>
                  <a:gd name="T1" fmla="*/ 0 h 431"/>
                  <a:gd name="T2" fmla="*/ 0 w 339"/>
                  <a:gd name="T3" fmla="*/ 0 h 431"/>
                  <a:gd name="T4" fmla="*/ 0 w 339"/>
                  <a:gd name="T5" fmla="*/ 0 h 431"/>
                  <a:gd name="T6" fmla="*/ 0 w 339"/>
                  <a:gd name="T7" fmla="*/ 0 h 431"/>
                  <a:gd name="T8" fmla="*/ 0 w 339"/>
                  <a:gd name="T9" fmla="*/ 0 h 431"/>
                  <a:gd name="T10" fmla="*/ 0 w 339"/>
                  <a:gd name="T11" fmla="*/ 0 h 431"/>
                  <a:gd name="T12" fmla="*/ 0 w 339"/>
                  <a:gd name="T13" fmla="*/ 0 h 431"/>
                  <a:gd name="T14" fmla="*/ 0 w 339"/>
                  <a:gd name="T15" fmla="*/ 0 h 431"/>
                  <a:gd name="T16" fmla="*/ 0 w 339"/>
                  <a:gd name="T17" fmla="*/ 0 h 431"/>
                  <a:gd name="T18" fmla="*/ 0 w 339"/>
                  <a:gd name="T19" fmla="*/ 0 h 4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9"/>
                  <a:gd name="T31" fmla="*/ 0 h 431"/>
                  <a:gd name="T32" fmla="*/ 339 w 339"/>
                  <a:gd name="T33" fmla="*/ 431 h 4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9" h="431">
                    <a:moveTo>
                      <a:pt x="339" y="431"/>
                    </a:moveTo>
                    <a:lnTo>
                      <a:pt x="339" y="375"/>
                    </a:lnTo>
                    <a:lnTo>
                      <a:pt x="324" y="308"/>
                    </a:lnTo>
                    <a:lnTo>
                      <a:pt x="293" y="270"/>
                    </a:lnTo>
                    <a:lnTo>
                      <a:pt x="205" y="199"/>
                    </a:lnTo>
                    <a:lnTo>
                      <a:pt x="115" y="153"/>
                    </a:lnTo>
                    <a:lnTo>
                      <a:pt x="51" y="126"/>
                    </a:lnTo>
                    <a:lnTo>
                      <a:pt x="37" y="94"/>
                    </a:lnTo>
                    <a:lnTo>
                      <a:pt x="24" y="71"/>
                    </a:lnTo>
                    <a:lnTo>
                      <a:pt x="0" y="0"/>
                    </a:lnTo>
                  </a:path>
                </a:pathLst>
              </a:custGeom>
              <a:noFill/>
              <a:ln w="0">
                <a:solidFill>
                  <a:srgbClr val="000000"/>
                </a:solidFill>
                <a:round/>
                <a:headEnd/>
                <a:tailEnd/>
              </a:ln>
            </p:spPr>
            <p:txBody>
              <a:bodyPr/>
              <a:lstStyle/>
              <a:p>
                <a:endParaRPr lang="hr-HR"/>
              </a:p>
            </p:txBody>
          </p:sp>
          <p:sp>
            <p:nvSpPr>
              <p:cNvPr id="894049" name="Freeform 126"/>
              <p:cNvSpPr>
                <a:spLocks/>
              </p:cNvSpPr>
              <p:nvPr/>
            </p:nvSpPr>
            <p:spPr bwMode="auto">
              <a:xfrm>
                <a:off x="2888" y="3134"/>
                <a:ext cx="22" cy="40"/>
              </a:xfrm>
              <a:custGeom>
                <a:avLst/>
                <a:gdLst>
                  <a:gd name="T0" fmla="*/ 0 w 305"/>
                  <a:gd name="T1" fmla="*/ 0 h 360"/>
                  <a:gd name="T2" fmla="*/ 0 w 305"/>
                  <a:gd name="T3" fmla="*/ 0 h 360"/>
                  <a:gd name="T4" fmla="*/ 0 w 305"/>
                  <a:gd name="T5" fmla="*/ 0 h 360"/>
                  <a:gd name="T6" fmla="*/ 0 w 305"/>
                  <a:gd name="T7" fmla="*/ 0 h 360"/>
                  <a:gd name="T8" fmla="*/ 0 w 305"/>
                  <a:gd name="T9" fmla="*/ 0 h 360"/>
                  <a:gd name="T10" fmla="*/ 0 w 305"/>
                  <a:gd name="T11" fmla="*/ 0 h 360"/>
                  <a:gd name="T12" fmla="*/ 0 w 305"/>
                  <a:gd name="T13" fmla="*/ 0 h 360"/>
                  <a:gd name="T14" fmla="*/ 0 w 305"/>
                  <a:gd name="T15" fmla="*/ 0 h 360"/>
                  <a:gd name="T16" fmla="*/ 0 w 305"/>
                  <a:gd name="T17" fmla="*/ 0 h 360"/>
                  <a:gd name="T18" fmla="*/ 0 w 305"/>
                  <a:gd name="T19" fmla="*/ 0 h 360"/>
                  <a:gd name="T20" fmla="*/ 0 w 305"/>
                  <a:gd name="T21" fmla="*/ 0 h 360"/>
                  <a:gd name="T22" fmla="*/ 0 w 305"/>
                  <a:gd name="T23" fmla="*/ 0 h 360"/>
                  <a:gd name="T24" fmla="*/ 0 w 305"/>
                  <a:gd name="T25" fmla="*/ 0 h 360"/>
                  <a:gd name="T26" fmla="*/ 0 w 305"/>
                  <a:gd name="T27" fmla="*/ 0 h 360"/>
                  <a:gd name="T28" fmla="*/ 0 w 305"/>
                  <a:gd name="T29" fmla="*/ 0 h 360"/>
                  <a:gd name="T30" fmla="*/ 0 w 305"/>
                  <a:gd name="T31" fmla="*/ 0 h 3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5"/>
                  <a:gd name="T49" fmla="*/ 0 h 360"/>
                  <a:gd name="T50" fmla="*/ 305 w 305"/>
                  <a:gd name="T51" fmla="*/ 360 h 3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5" h="360">
                    <a:moveTo>
                      <a:pt x="171" y="0"/>
                    </a:moveTo>
                    <a:lnTo>
                      <a:pt x="215" y="15"/>
                    </a:lnTo>
                    <a:lnTo>
                      <a:pt x="265" y="67"/>
                    </a:lnTo>
                    <a:lnTo>
                      <a:pt x="305" y="154"/>
                    </a:lnTo>
                    <a:lnTo>
                      <a:pt x="305" y="199"/>
                    </a:lnTo>
                    <a:lnTo>
                      <a:pt x="268" y="256"/>
                    </a:lnTo>
                    <a:lnTo>
                      <a:pt x="218" y="302"/>
                    </a:lnTo>
                    <a:lnTo>
                      <a:pt x="159" y="336"/>
                    </a:lnTo>
                    <a:lnTo>
                      <a:pt x="88" y="360"/>
                    </a:lnTo>
                    <a:lnTo>
                      <a:pt x="55" y="358"/>
                    </a:lnTo>
                    <a:lnTo>
                      <a:pt x="18" y="338"/>
                    </a:lnTo>
                    <a:lnTo>
                      <a:pt x="4" y="298"/>
                    </a:lnTo>
                    <a:lnTo>
                      <a:pt x="0" y="260"/>
                    </a:lnTo>
                    <a:lnTo>
                      <a:pt x="32" y="165"/>
                    </a:lnTo>
                    <a:lnTo>
                      <a:pt x="83" y="82"/>
                    </a:lnTo>
                    <a:lnTo>
                      <a:pt x="171" y="0"/>
                    </a:lnTo>
                    <a:close/>
                  </a:path>
                </a:pathLst>
              </a:custGeom>
              <a:noFill/>
              <a:ln w="0">
                <a:solidFill>
                  <a:srgbClr val="000000"/>
                </a:solidFill>
                <a:round/>
                <a:headEnd/>
                <a:tailEnd/>
              </a:ln>
            </p:spPr>
            <p:txBody>
              <a:bodyPr/>
              <a:lstStyle/>
              <a:p>
                <a:endParaRPr lang="hr-HR"/>
              </a:p>
            </p:txBody>
          </p:sp>
          <p:sp>
            <p:nvSpPr>
              <p:cNvPr id="894050" name="Freeform 127"/>
              <p:cNvSpPr>
                <a:spLocks/>
              </p:cNvSpPr>
              <p:nvPr/>
            </p:nvSpPr>
            <p:spPr bwMode="auto">
              <a:xfrm>
                <a:off x="2888" y="3134"/>
                <a:ext cx="22" cy="40"/>
              </a:xfrm>
              <a:custGeom>
                <a:avLst/>
                <a:gdLst>
                  <a:gd name="T0" fmla="*/ 0 w 305"/>
                  <a:gd name="T1" fmla="*/ 0 h 360"/>
                  <a:gd name="T2" fmla="*/ 0 w 305"/>
                  <a:gd name="T3" fmla="*/ 0 h 360"/>
                  <a:gd name="T4" fmla="*/ 0 w 305"/>
                  <a:gd name="T5" fmla="*/ 0 h 360"/>
                  <a:gd name="T6" fmla="*/ 0 w 305"/>
                  <a:gd name="T7" fmla="*/ 0 h 360"/>
                  <a:gd name="T8" fmla="*/ 0 w 305"/>
                  <a:gd name="T9" fmla="*/ 0 h 360"/>
                  <a:gd name="T10" fmla="*/ 0 w 305"/>
                  <a:gd name="T11" fmla="*/ 0 h 360"/>
                  <a:gd name="T12" fmla="*/ 0 w 305"/>
                  <a:gd name="T13" fmla="*/ 0 h 360"/>
                  <a:gd name="T14" fmla="*/ 0 w 305"/>
                  <a:gd name="T15" fmla="*/ 0 h 360"/>
                  <a:gd name="T16" fmla="*/ 0 w 305"/>
                  <a:gd name="T17" fmla="*/ 0 h 360"/>
                  <a:gd name="T18" fmla="*/ 0 w 305"/>
                  <a:gd name="T19" fmla="*/ 0 h 360"/>
                  <a:gd name="T20" fmla="*/ 0 w 305"/>
                  <a:gd name="T21" fmla="*/ 0 h 360"/>
                  <a:gd name="T22" fmla="*/ 0 w 305"/>
                  <a:gd name="T23" fmla="*/ 0 h 360"/>
                  <a:gd name="T24" fmla="*/ 0 w 305"/>
                  <a:gd name="T25" fmla="*/ 0 h 360"/>
                  <a:gd name="T26" fmla="*/ 0 w 305"/>
                  <a:gd name="T27" fmla="*/ 0 h 360"/>
                  <a:gd name="T28" fmla="*/ 0 w 305"/>
                  <a:gd name="T29" fmla="*/ 0 h 360"/>
                  <a:gd name="T30" fmla="*/ 0 w 305"/>
                  <a:gd name="T31" fmla="*/ 0 h 360"/>
                  <a:gd name="T32" fmla="*/ 0 w 305"/>
                  <a:gd name="T33" fmla="*/ 0 h 3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5"/>
                  <a:gd name="T52" fmla="*/ 0 h 360"/>
                  <a:gd name="T53" fmla="*/ 305 w 305"/>
                  <a:gd name="T54" fmla="*/ 360 h 3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5" h="360">
                    <a:moveTo>
                      <a:pt x="171" y="0"/>
                    </a:moveTo>
                    <a:lnTo>
                      <a:pt x="83" y="82"/>
                    </a:lnTo>
                    <a:lnTo>
                      <a:pt x="32" y="165"/>
                    </a:lnTo>
                    <a:lnTo>
                      <a:pt x="0" y="260"/>
                    </a:lnTo>
                    <a:lnTo>
                      <a:pt x="4" y="298"/>
                    </a:lnTo>
                    <a:lnTo>
                      <a:pt x="18" y="338"/>
                    </a:lnTo>
                    <a:lnTo>
                      <a:pt x="55" y="358"/>
                    </a:lnTo>
                    <a:lnTo>
                      <a:pt x="88" y="360"/>
                    </a:lnTo>
                    <a:lnTo>
                      <a:pt x="159" y="336"/>
                    </a:lnTo>
                    <a:lnTo>
                      <a:pt x="218" y="302"/>
                    </a:lnTo>
                    <a:lnTo>
                      <a:pt x="268" y="256"/>
                    </a:lnTo>
                    <a:lnTo>
                      <a:pt x="305" y="199"/>
                    </a:lnTo>
                    <a:lnTo>
                      <a:pt x="275" y="192"/>
                    </a:lnTo>
                    <a:lnTo>
                      <a:pt x="243" y="170"/>
                    </a:lnTo>
                    <a:lnTo>
                      <a:pt x="197" y="120"/>
                    </a:lnTo>
                    <a:lnTo>
                      <a:pt x="179" y="63"/>
                    </a:lnTo>
                    <a:lnTo>
                      <a:pt x="171" y="0"/>
                    </a:lnTo>
                    <a:close/>
                  </a:path>
                </a:pathLst>
              </a:custGeom>
              <a:noFill/>
              <a:ln w="0">
                <a:solidFill>
                  <a:srgbClr val="000000"/>
                </a:solidFill>
                <a:round/>
                <a:headEnd/>
                <a:tailEnd/>
              </a:ln>
            </p:spPr>
            <p:txBody>
              <a:bodyPr/>
              <a:lstStyle/>
              <a:p>
                <a:endParaRPr lang="hr-HR"/>
              </a:p>
            </p:txBody>
          </p:sp>
          <p:sp>
            <p:nvSpPr>
              <p:cNvPr id="894051" name="Freeform 128"/>
              <p:cNvSpPr>
                <a:spLocks/>
              </p:cNvSpPr>
              <p:nvPr/>
            </p:nvSpPr>
            <p:spPr bwMode="auto">
              <a:xfrm>
                <a:off x="2900" y="3090"/>
                <a:ext cx="33" cy="44"/>
              </a:xfrm>
              <a:custGeom>
                <a:avLst/>
                <a:gdLst>
                  <a:gd name="T0" fmla="*/ 0 w 465"/>
                  <a:gd name="T1" fmla="*/ 0 h 396"/>
                  <a:gd name="T2" fmla="*/ 0 w 465"/>
                  <a:gd name="T3" fmla="*/ 0 h 396"/>
                  <a:gd name="T4" fmla="*/ 0 w 465"/>
                  <a:gd name="T5" fmla="*/ 0 h 396"/>
                  <a:gd name="T6" fmla="*/ 0 w 465"/>
                  <a:gd name="T7" fmla="*/ 0 h 396"/>
                  <a:gd name="T8" fmla="*/ 0 w 465"/>
                  <a:gd name="T9" fmla="*/ 0 h 396"/>
                  <a:gd name="T10" fmla="*/ 0 w 465"/>
                  <a:gd name="T11" fmla="*/ 0 h 396"/>
                  <a:gd name="T12" fmla="*/ 0 60000 65536"/>
                  <a:gd name="T13" fmla="*/ 0 60000 65536"/>
                  <a:gd name="T14" fmla="*/ 0 60000 65536"/>
                  <a:gd name="T15" fmla="*/ 0 60000 65536"/>
                  <a:gd name="T16" fmla="*/ 0 60000 65536"/>
                  <a:gd name="T17" fmla="*/ 0 60000 65536"/>
                  <a:gd name="T18" fmla="*/ 0 w 465"/>
                  <a:gd name="T19" fmla="*/ 0 h 396"/>
                  <a:gd name="T20" fmla="*/ 465 w 465"/>
                  <a:gd name="T21" fmla="*/ 396 h 396"/>
                </a:gdLst>
                <a:ahLst/>
                <a:cxnLst>
                  <a:cxn ang="T12">
                    <a:pos x="T0" y="T1"/>
                  </a:cxn>
                  <a:cxn ang="T13">
                    <a:pos x="T2" y="T3"/>
                  </a:cxn>
                  <a:cxn ang="T14">
                    <a:pos x="T4" y="T5"/>
                  </a:cxn>
                  <a:cxn ang="T15">
                    <a:pos x="T6" y="T7"/>
                  </a:cxn>
                  <a:cxn ang="T16">
                    <a:pos x="T8" y="T9"/>
                  </a:cxn>
                  <a:cxn ang="T17">
                    <a:pos x="T10" y="T11"/>
                  </a:cxn>
                </a:cxnLst>
                <a:rect l="T18" t="T19" r="T20" b="T21"/>
                <a:pathLst>
                  <a:path w="465" h="396">
                    <a:moveTo>
                      <a:pt x="0" y="396"/>
                    </a:moveTo>
                    <a:lnTo>
                      <a:pt x="98" y="321"/>
                    </a:lnTo>
                    <a:lnTo>
                      <a:pt x="167" y="229"/>
                    </a:lnTo>
                    <a:lnTo>
                      <a:pt x="273" y="120"/>
                    </a:lnTo>
                    <a:lnTo>
                      <a:pt x="361" y="44"/>
                    </a:lnTo>
                    <a:lnTo>
                      <a:pt x="465" y="0"/>
                    </a:lnTo>
                  </a:path>
                </a:pathLst>
              </a:custGeom>
              <a:noFill/>
              <a:ln w="0">
                <a:solidFill>
                  <a:srgbClr val="000000"/>
                </a:solidFill>
                <a:round/>
                <a:headEnd/>
                <a:tailEnd/>
              </a:ln>
            </p:spPr>
            <p:txBody>
              <a:bodyPr/>
              <a:lstStyle/>
              <a:p>
                <a:endParaRPr lang="hr-HR"/>
              </a:p>
            </p:txBody>
          </p:sp>
          <p:sp>
            <p:nvSpPr>
              <p:cNvPr id="894052" name="Freeform 129"/>
              <p:cNvSpPr>
                <a:spLocks/>
              </p:cNvSpPr>
              <p:nvPr/>
            </p:nvSpPr>
            <p:spPr bwMode="auto">
              <a:xfrm>
                <a:off x="2875" y="3136"/>
                <a:ext cx="7" cy="38"/>
              </a:xfrm>
              <a:custGeom>
                <a:avLst/>
                <a:gdLst>
                  <a:gd name="T0" fmla="*/ 0 w 95"/>
                  <a:gd name="T1" fmla="*/ 0 h 337"/>
                  <a:gd name="T2" fmla="*/ 0 w 95"/>
                  <a:gd name="T3" fmla="*/ 0 h 337"/>
                  <a:gd name="T4" fmla="*/ 0 w 95"/>
                  <a:gd name="T5" fmla="*/ 0 h 337"/>
                  <a:gd name="T6" fmla="*/ 0 w 95"/>
                  <a:gd name="T7" fmla="*/ 0 h 337"/>
                  <a:gd name="T8" fmla="*/ 0 w 95"/>
                  <a:gd name="T9" fmla="*/ 0 h 337"/>
                  <a:gd name="T10" fmla="*/ 0 w 95"/>
                  <a:gd name="T11" fmla="*/ 0 h 337"/>
                  <a:gd name="T12" fmla="*/ 0 w 95"/>
                  <a:gd name="T13" fmla="*/ 0 h 337"/>
                  <a:gd name="T14" fmla="*/ 0 w 95"/>
                  <a:gd name="T15" fmla="*/ 0 h 337"/>
                  <a:gd name="T16" fmla="*/ 0 w 95"/>
                  <a:gd name="T17" fmla="*/ 0 h 337"/>
                  <a:gd name="T18" fmla="*/ 0 w 95"/>
                  <a:gd name="T19" fmla="*/ 0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337"/>
                  <a:gd name="T32" fmla="*/ 95 w 95"/>
                  <a:gd name="T33" fmla="*/ 337 h 3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337">
                    <a:moveTo>
                      <a:pt x="95" y="337"/>
                    </a:moveTo>
                    <a:lnTo>
                      <a:pt x="87" y="173"/>
                    </a:lnTo>
                    <a:lnTo>
                      <a:pt x="74" y="94"/>
                    </a:lnTo>
                    <a:lnTo>
                      <a:pt x="41" y="25"/>
                    </a:lnTo>
                    <a:lnTo>
                      <a:pt x="0" y="0"/>
                    </a:lnTo>
                    <a:lnTo>
                      <a:pt x="2" y="55"/>
                    </a:lnTo>
                    <a:lnTo>
                      <a:pt x="23" y="178"/>
                    </a:lnTo>
                    <a:lnTo>
                      <a:pt x="58" y="297"/>
                    </a:lnTo>
                    <a:lnTo>
                      <a:pt x="75" y="317"/>
                    </a:lnTo>
                    <a:lnTo>
                      <a:pt x="95" y="337"/>
                    </a:lnTo>
                    <a:close/>
                  </a:path>
                </a:pathLst>
              </a:custGeom>
              <a:noFill/>
              <a:ln w="0">
                <a:solidFill>
                  <a:srgbClr val="000000"/>
                </a:solidFill>
                <a:round/>
                <a:headEnd/>
                <a:tailEnd/>
              </a:ln>
            </p:spPr>
            <p:txBody>
              <a:bodyPr/>
              <a:lstStyle/>
              <a:p>
                <a:endParaRPr lang="hr-HR"/>
              </a:p>
            </p:txBody>
          </p:sp>
          <p:sp>
            <p:nvSpPr>
              <p:cNvPr id="894053" name="Freeform 130"/>
              <p:cNvSpPr>
                <a:spLocks/>
              </p:cNvSpPr>
              <p:nvPr/>
            </p:nvSpPr>
            <p:spPr bwMode="auto">
              <a:xfrm>
                <a:off x="2903" y="3184"/>
                <a:ext cx="19" cy="23"/>
              </a:xfrm>
              <a:custGeom>
                <a:avLst/>
                <a:gdLst>
                  <a:gd name="T0" fmla="*/ 0 w 269"/>
                  <a:gd name="T1" fmla="*/ 0 h 200"/>
                  <a:gd name="T2" fmla="*/ 0 w 269"/>
                  <a:gd name="T3" fmla="*/ 0 h 200"/>
                  <a:gd name="T4" fmla="*/ 0 w 269"/>
                  <a:gd name="T5" fmla="*/ 0 h 200"/>
                  <a:gd name="T6" fmla="*/ 0 w 269"/>
                  <a:gd name="T7" fmla="*/ 0 h 200"/>
                  <a:gd name="T8" fmla="*/ 0 w 269"/>
                  <a:gd name="T9" fmla="*/ 0 h 200"/>
                  <a:gd name="T10" fmla="*/ 0 w 269"/>
                  <a:gd name="T11" fmla="*/ 0 h 200"/>
                  <a:gd name="T12" fmla="*/ 0 w 269"/>
                  <a:gd name="T13" fmla="*/ 0 h 200"/>
                  <a:gd name="T14" fmla="*/ 0 w 269"/>
                  <a:gd name="T15" fmla="*/ 0 h 200"/>
                  <a:gd name="T16" fmla="*/ 0 w 269"/>
                  <a:gd name="T17" fmla="*/ 0 h 200"/>
                  <a:gd name="T18" fmla="*/ 0 w 269"/>
                  <a:gd name="T19" fmla="*/ 0 h 200"/>
                  <a:gd name="T20" fmla="*/ 0 w 269"/>
                  <a:gd name="T21" fmla="*/ 0 h 200"/>
                  <a:gd name="T22" fmla="*/ 0 w 269"/>
                  <a:gd name="T23" fmla="*/ 0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200"/>
                  <a:gd name="T38" fmla="*/ 269 w 269"/>
                  <a:gd name="T39" fmla="*/ 200 h 2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200">
                    <a:moveTo>
                      <a:pt x="269" y="200"/>
                    </a:moveTo>
                    <a:lnTo>
                      <a:pt x="245" y="144"/>
                    </a:lnTo>
                    <a:lnTo>
                      <a:pt x="208" y="95"/>
                    </a:lnTo>
                    <a:lnTo>
                      <a:pt x="166" y="52"/>
                    </a:lnTo>
                    <a:lnTo>
                      <a:pt x="112" y="24"/>
                    </a:lnTo>
                    <a:lnTo>
                      <a:pt x="0" y="0"/>
                    </a:lnTo>
                    <a:lnTo>
                      <a:pt x="15" y="34"/>
                    </a:lnTo>
                    <a:lnTo>
                      <a:pt x="27" y="98"/>
                    </a:lnTo>
                    <a:lnTo>
                      <a:pt x="21" y="162"/>
                    </a:lnTo>
                    <a:lnTo>
                      <a:pt x="73" y="178"/>
                    </a:lnTo>
                    <a:lnTo>
                      <a:pt x="150" y="199"/>
                    </a:lnTo>
                    <a:lnTo>
                      <a:pt x="269" y="200"/>
                    </a:lnTo>
                    <a:close/>
                  </a:path>
                </a:pathLst>
              </a:custGeom>
              <a:noFill/>
              <a:ln w="0">
                <a:solidFill>
                  <a:srgbClr val="000000"/>
                </a:solidFill>
                <a:round/>
                <a:headEnd/>
                <a:tailEnd/>
              </a:ln>
            </p:spPr>
            <p:txBody>
              <a:bodyPr/>
              <a:lstStyle/>
              <a:p>
                <a:endParaRPr lang="hr-HR"/>
              </a:p>
            </p:txBody>
          </p:sp>
          <p:sp>
            <p:nvSpPr>
              <p:cNvPr id="894054" name="Freeform 131"/>
              <p:cNvSpPr>
                <a:spLocks/>
              </p:cNvSpPr>
              <p:nvPr/>
            </p:nvSpPr>
            <p:spPr bwMode="auto">
              <a:xfrm>
                <a:off x="2923" y="3182"/>
                <a:ext cx="19" cy="21"/>
              </a:xfrm>
              <a:custGeom>
                <a:avLst/>
                <a:gdLst>
                  <a:gd name="T0" fmla="*/ 0 w 267"/>
                  <a:gd name="T1" fmla="*/ 0 h 181"/>
                  <a:gd name="T2" fmla="*/ 0 w 267"/>
                  <a:gd name="T3" fmla="*/ 0 h 181"/>
                  <a:gd name="T4" fmla="*/ 0 w 267"/>
                  <a:gd name="T5" fmla="*/ 0 h 181"/>
                  <a:gd name="T6" fmla="*/ 0 w 267"/>
                  <a:gd name="T7" fmla="*/ 0 h 181"/>
                  <a:gd name="T8" fmla="*/ 0 w 267"/>
                  <a:gd name="T9" fmla="*/ 0 h 181"/>
                  <a:gd name="T10" fmla="*/ 0 w 267"/>
                  <a:gd name="T11" fmla="*/ 0 h 181"/>
                  <a:gd name="T12" fmla="*/ 0 w 267"/>
                  <a:gd name="T13" fmla="*/ 0 h 181"/>
                  <a:gd name="T14" fmla="*/ 0 w 267"/>
                  <a:gd name="T15" fmla="*/ 0 h 181"/>
                  <a:gd name="T16" fmla="*/ 0 w 267"/>
                  <a:gd name="T17" fmla="*/ 0 h 181"/>
                  <a:gd name="T18" fmla="*/ 0 w 267"/>
                  <a:gd name="T19" fmla="*/ 0 h 181"/>
                  <a:gd name="T20" fmla="*/ 0 w 267"/>
                  <a:gd name="T21" fmla="*/ 0 h 181"/>
                  <a:gd name="T22" fmla="*/ 0 w 267"/>
                  <a:gd name="T23" fmla="*/ 0 h 181"/>
                  <a:gd name="T24" fmla="*/ 0 w 267"/>
                  <a:gd name="T25" fmla="*/ 0 h 181"/>
                  <a:gd name="T26" fmla="*/ 0 w 267"/>
                  <a:gd name="T27" fmla="*/ 0 h 181"/>
                  <a:gd name="T28" fmla="*/ 0 w 267"/>
                  <a:gd name="T29" fmla="*/ 0 h 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7"/>
                  <a:gd name="T46" fmla="*/ 0 h 181"/>
                  <a:gd name="T47" fmla="*/ 267 w 267"/>
                  <a:gd name="T48" fmla="*/ 181 h 1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7" h="181">
                    <a:moveTo>
                      <a:pt x="0" y="0"/>
                    </a:moveTo>
                    <a:lnTo>
                      <a:pt x="43" y="17"/>
                    </a:lnTo>
                    <a:lnTo>
                      <a:pt x="69" y="41"/>
                    </a:lnTo>
                    <a:lnTo>
                      <a:pt x="90" y="75"/>
                    </a:lnTo>
                    <a:lnTo>
                      <a:pt x="95" y="134"/>
                    </a:lnTo>
                    <a:lnTo>
                      <a:pt x="71" y="159"/>
                    </a:lnTo>
                    <a:lnTo>
                      <a:pt x="21" y="179"/>
                    </a:lnTo>
                    <a:lnTo>
                      <a:pt x="127" y="181"/>
                    </a:lnTo>
                    <a:lnTo>
                      <a:pt x="229" y="159"/>
                    </a:lnTo>
                    <a:lnTo>
                      <a:pt x="267" y="139"/>
                    </a:lnTo>
                    <a:lnTo>
                      <a:pt x="238" y="63"/>
                    </a:lnTo>
                    <a:lnTo>
                      <a:pt x="192" y="23"/>
                    </a:lnTo>
                    <a:lnTo>
                      <a:pt x="129" y="5"/>
                    </a:lnTo>
                    <a:lnTo>
                      <a:pt x="60" y="0"/>
                    </a:lnTo>
                    <a:lnTo>
                      <a:pt x="0" y="0"/>
                    </a:lnTo>
                    <a:close/>
                  </a:path>
                </a:pathLst>
              </a:custGeom>
              <a:noFill/>
              <a:ln w="0">
                <a:solidFill>
                  <a:srgbClr val="000000"/>
                </a:solidFill>
                <a:round/>
                <a:headEnd/>
                <a:tailEnd/>
              </a:ln>
            </p:spPr>
            <p:txBody>
              <a:bodyPr/>
              <a:lstStyle/>
              <a:p>
                <a:endParaRPr lang="hr-HR"/>
              </a:p>
            </p:txBody>
          </p:sp>
          <p:sp>
            <p:nvSpPr>
              <p:cNvPr id="894055" name="Freeform 132"/>
              <p:cNvSpPr>
                <a:spLocks/>
              </p:cNvSpPr>
              <p:nvPr/>
            </p:nvSpPr>
            <p:spPr bwMode="auto">
              <a:xfrm>
                <a:off x="2951" y="3189"/>
                <a:ext cx="16" cy="15"/>
              </a:xfrm>
              <a:custGeom>
                <a:avLst/>
                <a:gdLst>
                  <a:gd name="T0" fmla="*/ 0 w 231"/>
                  <a:gd name="T1" fmla="*/ 0 h 139"/>
                  <a:gd name="T2" fmla="*/ 0 w 231"/>
                  <a:gd name="T3" fmla="*/ 0 h 139"/>
                  <a:gd name="T4" fmla="*/ 0 w 231"/>
                  <a:gd name="T5" fmla="*/ 0 h 139"/>
                  <a:gd name="T6" fmla="*/ 0 w 231"/>
                  <a:gd name="T7" fmla="*/ 0 h 139"/>
                  <a:gd name="T8" fmla="*/ 0 w 231"/>
                  <a:gd name="T9" fmla="*/ 0 h 139"/>
                  <a:gd name="T10" fmla="*/ 0 w 231"/>
                  <a:gd name="T11" fmla="*/ 0 h 139"/>
                  <a:gd name="T12" fmla="*/ 0 w 231"/>
                  <a:gd name="T13" fmla="*/ 0 h 139"/>
                  <a:gd name="T14" fmla="*/ 0 w 231"/>
                  <a:gd name="T15" fmla="*/ 0 h 139"/>
                  <a:gd name="T16" fmla="*/ 0 w 231"/>
                  <a:gd name="T17" fmla="*/ 0 h 139"/>
                  <a:gd name="T18" fmla="*/ 0 w 231"/>
                  <a:gd name="T19" fmla="*/ 0 h 139"/>
                  <a:gd name="T20" fmla="*/ 0 w 231"/>
                  <a:gd name="T21" fmla="*/ 0 h 139"/>
                  <a:gd name="T22" fmla="*/ 0 w 23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139"/>
                  <a:gd name="T38" fmla="*/ 231 w 231"/>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139">
                    <a:moveTo>
                      <a:pt x="231" y="101"/>
                    </a:moveTo>
                    <a:lnTo>
                      <a:pt x="151" y="31"/>
                    </a:lnTo>
                    <a:lnTo>
                      <a:pt x="102" y="7"/>
                    </a:lnTo>
                    <a:lnTo>
                      <a:pt x="39" y="0"/>
                    </a:lnTo>
                    <a:lnTo>
                      <a:pt x="39" y="62"/>
                    </a:lnTo>
                    <a:lnTo>
                      <a:pt x="20" y="101"/>
                    </a:lnTo>
                    <a:lnTo>
                      <a:pt x="0" y="121"/>
                    </a:lnTo>
                    <a:lnTo>
                      <a:pt x="55" y="134"/>
                    </a:lnTo>
                    <a:lnTo>
                      <a:pt x="116" y="139"/>
                    </a:lnTo>
                    <a:lnTo>
                      <a:pt x="175" y="139"/>
                    </a:lnTo>
                    <a:lnTo>
                      <a:pt x="213" y="121"/>
                    </a:lnTo>
                    <a:lnTo>
                      <a:pt x="231" y="101"/>
                    </a:lnTo>
                    <a:close/>
                  </a:path>
                </a:pathLst>
              </a:custGeom>
              <a:noFill/>
              <a:ln w="0">
                <a:solidFill>
                  <a:srgbClr val="000000"/>
                </a:solidFill>
                <a:round/>
                <a:headEnd/>
                <a:tailEnd/>
              </a:ln>
            </p:spPr>
            <p:txBody>
              <a:bodyPr/>
              <a:lstStyle/>
              <a:p>
                <a:endParaRPr lang="hr-HR"/>
              </a:p>
            </p:txBody>
          </p:sp>
          <p:sp>
            <p:nvSpPr>
              <p:cNvPr id="894056" name="Freeform 133"/>
              <p:cNvSpPr>
                <a:spLocks/>
              </p:cNvSpPr>
              <p:nvPr/>
            </p:nvSpPr>
            <p:spPr bwMode="auto">
              <a:xfrm>
                <a:off x="2934" y="3162"/>
                <a:ext cx="13" cy="29"/>
              </a:xfrm>
              <a:custGeom>
                <a:avLst/>
                <a:gdLst>
                  <a:gd name="T0" fmla="*/ 0 w 186"/>
                  <a:gd name="T1" fmla="*/ 0 h 265"/>
                  <a:gd name="T2" fmla="*/ 0 w 186"/>
                  <a:gd name="T3" fmla="*/ 0 h 265"/>
                  <a:gd name="T4" fmla="*/ 0 w 186"/>
                  <a:gd name="T5" fmla="*/ 0 h 265"/>
                  <a:gd name="T6" fmla="*/ 0 w 186"/>
                  <a:gd name="T7" fmla="*/ 0 h 265"/>
                  <a:gd name="T8" fmla="*/ 0 w 186"/>
                  <a:gd name="T9" fmla="*/ 0 h 265"/>
                  <a:gd name="T10" fmla="*/ 0 w 186"/>
                  <a:gd name="T11" fmla="*/ 0 h 265"/>
                  <a:gd name="T12" fmla="*/ 0 60000 65536"/>
                  <a:gd name="T13" fmla="*/ 0 60000 65536"/>
                  <a:gd name="T14" fmla="*/ 0 60000 65536"/>
                  <a:gd name="T15" fmla="*/ 0 60000 65536"/>
                  <a:gd name="T16" fmla="*/ 0 60000 65536"/>
                  <a:gd name="T17" fmla="*/ 0 60000 65536"/>
                  <a:gd name="T18" fmla="*/ 0 w 186"/>
                  <a:gd name="T19" fmla="*/ 0 h 265"/>
                  <a:gd name="T20" fmla="*/ 186 w 186"/>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186" h="265">
                    <a:moveTo>
                      <a:pt x="186" y="265"/>
                    </a:moveTo>
                    <a:lnTo>
                      <a:pt x="186" y="188"/>
                    </a:lnTo>
                    <a:lnTo>
                      <a:pt x="151" y="97"/>
                    </a:lnTo>
                    <a:lnTo>
                      <a:pt x="108" y="50"/>
                    </a:lnTo>
                    <a:lnTo>
                      <a:pt x="65" y="28"/>
                    </a:lnTo>
                    <a:lnTo>
                      <a:pt x="0" y="0"/>
                    </a:lnTo>
                  </a:path>
                </a:pathLst>
              </a:custGeom>
              <a:noFill/>
              <a:ln w="0">
                <a:solidFill>
                  <a:srgbClr val="000000"/>
                </a:solidFill>
                <a:round/>
                <a:headEnd/>
                <a:tailEnd/>
              </a:ln>
            </p:spPr>
            <p:txBody>
              <a:bodyPr/>
              <a:lstStyle/>
              <a:p>
                <a:endParaRPr lang="hr-HR"/>
              </a:p>
            </p:txBody>
          </p:sp>
          <p:sp>
            <p:nvSpPr>
              <p:cNvPr id="894057" name="Freeform 134"/>
              <p:cNvSpPr>
                <a:spLocks/>
              </p:cNvSpPr>
              <p:nvPr/>
            </p:nvSpPr>
            <p:spPr bwMode="auto">
              <a:xfrm>
                <a:off x="2978" y="3053"/>
                <a:ext cx="18" cy="30"/>
              </a:xfrm>
              <a:custGeom>
                <a:avLst/>
                <a:gdLst>
                  <a:gd name="T0" fmla="*/ 0 w 243"/>
                  <a:gd name="T1" fmla="*/ 0 h 270"/>
                  <a:gd name="T2" fmla="*/ 0 w 243"/>
                  <a:gd name="T3" fmla="*/ 0 h 270"/>
                  <a:gd name="T4" fmla="*/ 0 w 243"/>
                  <a:gd name="T5" fmla="*/ 0 h 270"/>
                  <a:gd name="T6" fmla="*/ 0 w 243"/>
                  <a:gd name="T7" fmla="*/ 0 h 270"/>
                  <a:gd name="T8" fmla="*/ 0 60000 65536"/>
                  <a:gd name="T9" fmla="*/ 0 60000 65536"/>
                  <a:gd name="T10" fmla="*/ 0 60000 65536"/>
                  <a:gd name="T11" fmla="*/ 0 60000 65536"/>
                  <a:gd name="T12" fmla="*/ 0 w 243"/>
                  <a:gd name="T13" fmla="*/ 0 h 270"/>
                  <a:gd name="T14" fmla="*/ 243 w 243"/>
                  <a:gd name="T15" fmla="*/ 270 h 270"/>
                </a:gdLst>
                <a:ahLst/>
                <a:cxnLst>
                  <a:cxn ang="T8">
                    <a:pos x="T0" y="T1"/>
                  </a:cxn>
                  <a:cxn ang="T9">
                    <a:pos x="T2" y="T3"/>
                  </a:cxn>
                  <a:cxn ang="T10">
                    <a:pos x="T4" y="T5"/>
                  </a:cxn>
                  <a:cxn ang="T11">
                    <a:pos x="T6" y="T7"/>
                  </a:cxn>
                </a:cxnLst>
                <a:rect l="T12" t="T13" r="T14" b="T15"/>
                <a:pathLst>
                  <a:path w="243" h="270">
                    <a:moveTo>
                      <a:pt x="0" y="270"/>
                    </a:moveTo>
                    <a:lnTo>
                      <a:pt x="47" y="186"/>
                    </a:lnTo>
                    <a:lnTo>
                      <a:pt x="116" y="88"/>
                    </a:lnTo>
                    <a:lnTo>
                      <a:pt x="243" y="0"/>
                    </a:lnTo>
                  </a:path>
                </a:pathLst>
              </a:custGeom>
              <a:noFill/>
              <a:ln w="0">
                <a:solidFill>
                  <a:srgbClr val="000000"/>
                </a:solidFill>
                <a:round/>
                <a:headEnd/>
                <a:tailEnd/>
              </a:ln>
            </p:spPr>
            <p:txBody>
              <a:bodyPr/>
              <a:lstStyle/>
              <a:p>
                <a:endParaRPr lang="hr-HR"/>
              </a:p>
            </p:txBody>
          </p:sp>
          <p:sp>
            <p:nvSpPr>
              <p:cNvPr id="894058" name="Freeform 135"/>
              <p:cNvSpPr>
                <a:spLocks/>
              </p:cNvSpPr>
              <p:nvPr/>
            </p:nvSpPr>
            <p:spPr bwMode="auto">
              <a:xfrm>
                <a:off x="2967" y="3160"/>
                <a:ext cx="6" cy="25"/>
              </a:xfrm>
              <a:custGeom>
                <a:avLst/>
                <a:gdLst>
                  <a:gd name="T0" fmla="*/ 0 w 76"/>
                  <a:gd name="T1" fmla="*/ 0 h 220"/>
                  <a:gd name="T2" fmla="*/ 0 w 76"/>
                  <a:gd name="T3" fmla="*/ 0 h 220"/>
                  <a:gd name="T4" fmla="*/ 0 w 76"/>
                  <a:gd name="T5" fmla="*/ 0 h 220"/>
                  <a:gd name="T6" fmla="*/ 0 w 76"/>
                  <a:gd name="T7" fmla="*/ 0 h 220"/>
                  <a:gd name="T8" fmla="*/ 0 w 76"/>
                  <a:gd name="T9" fmla="*/ 0 h 220"/>
                  <a:gd name="T10" fmla="*/ 0 w 76"/>
                  <a:gd name="T11" fmla="*/ 0 h 220"/>
                  <a:gd name="T12" fmla="*/ 0 60000 65536"/>
                  <a:gd name="T13" fmla="*/ 0 60000 65536"/>
                  <a:gd name="T14" fmla="*/ 0 60000 65536"/>
                  <a:gd name="T15" fmla="*/ 0 60000 65536"/>
                  <a:gd name="T16" fmla="*/ 0 60000 65536"/>
                  <a:gd name="T17" fmla="*/ 0 60000 65536"/>
                  <a:gd name="T18" fmla="*/ 0 w 76"/>
                  <a:gd name="T19" fmla="*/ 0 h 220"/>
                  <a:gd name="T20" fmla="*/ 76 w 76"/>
                  <a:gd name="T21" fmla="*/ 220 h 220"/>
                </a:gdLst>
                <a:ahLst/>
                <a:cxnLst>
                  <a:cxn ang="T12">
                    <a:pos x="T0" y="T1"/>
                  </a:cxn>
                  <a:cxn ang="T13">
                    <a:pos x="T2" y="T3"/>
                  </a:cxn>
                  <a:cxn ang="T14">
                    <a:pos x="T4" y="T5"/>
                  </a:cxn>
                  <a:cxn ang="T15">
                    <a:pos x="T6" y="T7"/>
                  </a:cxn>
                  <a:cxn ang="T16">
                    <a:pos x="T8" y="T9"/>
                  </a:cxn>
                  <a:cxn ang="T17">
                    <a:pos x="T10" y="T11"/>
                  </a:cxn>
                </a:cxnLst>
                <a:rect l="T18" t="T19" r="T20" b="T21"/>
                <a:pathLst>
                  <a:path w="76" h="220">
                    <a:moveTo>
                      <a:pt x="0" y="220"/>
                    </a:moveTo>
                    <a:lnTo>
                      <a:pt x="26" y="183"/>
                    </a:lnTo>
                    <a:lnTo>
                      <a:pt x="50" y="138"/>
                    </a:lnTo>
                    <a:lnTo>
                      <a:pt x="67" y="92"/>
                    </a:lnTo>
                    <a:lnTo>
                      <a:pt x="76" y="45"/>
                    </a:lnTo>
                    <a:lnTo>
                      <a:pt x="76" y="0"/>
                    </a:lnTo>
                  </a:path>
                </a:pathLst>
              </a:custGeom>
              <a:noFill/>
              <a:ln w="0">
                <a:solidFill>
                  <a:srgbClr val="000000"/>
                </a:solidFill>
                <a:round/>
                <a:headEnd/>
                <a:tailEnd/>
              </a:ln>
            </p:spPr>
            <p:txBody>
              <a:bodyPr/>
              <a:lstStyle/>
              <a:p>
                <a:endParaRPr lang="hr-HR"/>
              </a:p>
            </p:txBody>
          </p:sp>
          <p:sp>
            <p:nvSpPr>
              <p:cNvPr id="894059" name="Freeform 136"/>
              <p:cNvSpPr>
                <a:spLocks/>
              </p:cNvSpPr>
              <p:nvPr/>
            </p:nvSpPr>
            <p:spPr bwMode="auto">
              <a:xfrm>
                <a:off x="2905" y="3131"/>
                <a:ext cx="7" cy="24"/>
              </a:xfrm>
              <a:custGeom>
                <a:avLst/>
                <a:gdLst>
                  <a:gd name="T0" fmla="*/ 0 w 97"/>
                  <a:gd name="T1" fmla="*/ 0 h 213"/>
                  <a:gd name="T2" fmla="*/ 0 w 97"/>
                  <a:gd name="T3" fmla="*/ 0 h 213"/>
                  <a:gd name="T4" fmla="*/ 0 w 97"/>
                  <a:gd name="T5" fmla="*/ 0 h 213"/>
                  <a:gd name="T6" fmla="*/ 0 w 97"/>
                  <a:gd name="T7" fmla="*/ 0 h 213"/>
                  <a:gd name="T8" fmla="*/ 0 w 97"/>
                  <a:gd name="T9" fmla="*/ 0 h 213"/>
                  <a:gd name="T10" fmla="*/ 0 60000 65536"/>
                  <a:gd name="T11" fmla="*/ 0 60000 65536"/>
                  <a:gd name="T12" fmla="*/ 0 60000 65536"/>
                  <a:gd name="T13" fmla="*/ 0 60000 65536"/>
                  <a:gd name="T14" fmla="*/ 0 60000 65536"/>
                  <a:gd name="T15" fmla="*/ 0 w 97"/>
                  <a:gd name="T16" fmla="*/ 0 h 213"/>
                  <a:gd name="T17" fmla="*/ 97 w 97"/>
                  <a:gd name="T18" fmla="*/ 213 h 213"/>
                </a:gdLst>
                <a:ahLst/>
                <a:cxnLst>
                  <a:cxn ang="T10">
                    <a:pos x="T0" y="T1"/>
                  </a:cxn>
                  <a:cxn ang="T11">
                    <a:pos x="T2" y="T3"/>
                  </a:cxn>
                  <a:cxn ang="T12">
                    <a:pos x="T4" y="T5"/>
                  </a:cxn>
                  <a:cxn ang="T13">
                    <a:pos x="T6" y="T7"/>
                  </a:cxn>
                  <a:cxn ang="T14">
                    <a:pos x="T8" y="T9"/>
                  </a:cxn>
                </a:cxnLst>
                <a:rect l="T15" t="T16" r="T17" b="T18"/>
                <a:pathLst>
                  <a:path w="97" h="213">
                    <a:moveTo>
                      <a:pt x="93" y="213"/>
                    </a:moveTo>
                    <a:lnTo>
                      <a:pt x="97" y="163"/>
                    </a:lnTo>
                    <a:lnTo>
                      <a:pt x="86" y="113"/>
                    </a:lnTo>
                    <a:lnTo>
                      <a:pt x="37" y="27"/>
                    </a:lnTo>
                    <a:lnTo>
                      <a:pt x="0" y="0"/>
                    </a:lnTo>
                  </a:path>
                </a:pathLst>
              </a:custGeom>
              <a:noFill/>
              <a:ln w="0">
                <a:solidFill>
                  <a:srgbClr val="000000"/>
                </a:solidFill>
                <a:round/>
                <a:headEnd/>
                <a:tailEnd/>
              </a:ln>
            </p:spPr>
            <p:txBody>
              <a:bodyPr/>
              <a:lstStyle/>
              <a:p>
                <a:endParaRPr lang="hr-HR"/>
              </a:p>
            </p:txBody>
          </p:sp>
          <p:sp>
            <p:nvSpPr>
              <p:cNvPr id="894060" name="Freeform 137"/>
              <p:cNvSpPr>
                <a:spLocks/>
              </p:cNvSpPr>
              <p:nvPr/>
            </p:nvSpPr>
            <p:spPr bwMode="auto">
              <a:xfrm>
                <a:off x="2902" y="3051"/>
                <a:ext cx="2" cy="20"/>
              </a:xfrm>
              <a:custGeom>
                <a:avLst/>
                <a:gdLst>
                  <a:gd name="T0" fmla="*/ 0 w 23"/>
                  <a:gd name="T1" fmla="*/ 0 h 179"/>
                  <a:gd name="T2" fmla="*/ 0 w 23"/>
                  <a:gd name="T3" fmla="*/ 0 h 179"/>
                  <a:gd name="T4" fmla="*/ 0 w 23"/>
                  <a:gd name="T5" fmla="*/ 0 h 179"/>
                  <a:gd name="T6" fmla="*/ 0 60000 65536"/>
                  <a:gd name="T7" fmla="*/ 0 60000 65536"/>
                  <a:gd name="T8" fmla="*/ 0 60000 65536"/>
                  <a:gd name="T9" fmla="*/ 0 w 23"/>
                  <a:gd name="T10" fmla="*/ 0 h 179"/>
                  <a:gd name="T11" fmla="*/ 23 w 23"/>
                  <a:gd name="T12" fmla="*/ 179 h 179"/>
                </a:gdLst>
                <a:ahLst/>
                <a:cxnLst>
                  <a:cxn ang="T6">
                    <a:pos x="T0" y="T1"/>
                  </a:cxn>
                  <a:cxn ang="T7">
                    <a:pos x="T2" y="T3"/>
                  </a:cxn>
                  <a:cxn ang="T8">
                    <a:pos x="T4" y="T5"/>
                  </a:cxn>
                </a:cxnLst>
                <a:rect l="T9" t="T10" r="T11" b="T12"/>
                <a:pathLst>
                  <a:path w="23" h="179">
                    <a:moveTo>
                      <a:pt x="23" y="179"/>
                    </a:moveTo>
                    <a:lnTo>
                      <a:pt x="5" y="125"/>
                    </a:lnTo>
                    <a:lnTo>
                      <a:pt x="0" y="0"/>
                    </a:lnTo>
                  </a:path>
                </a:pathLst>
              </a:custGeom>
              <a:noFill/>
              <a:ln w="0">
                <a:solidFill>
                  <a:srgbClr val="000000"/>
                </a:solidFill>
                <a:round/>
                <a:headEnd/>
                <a:tailEnd/>
              </a:ln>
            </p:spPr>
            <p:txBody>
              <a:bodyPr/>
              <a:lstStyle/>
              <a:p>
                <a:endParaRPr lang="hr-HR"/>
              </a:p>
            </p:txBody>
          </p:sp>
          <p:sp>
            <p:nvSpPr>
              <p:cNvPr id="894061" name="Freeform 138"/>
              <p:cNvSpPr>
                <a:spLocks/>
              </p:cNvSpPr>
              <p:nvPr/>
            </p:nvSpPr>
            <p:spPr bwMode="auto">
              <a:xfrm>
                <a:off x="2900" y="3134"/>
                <a:ext cx="10" cy="22"/>
              </a:xfrm>
              <a:custGeom>
                <a:avLst/>
                <a:gdLst>
                  <a:gd name="T0" fmla="*/ 0 w 134"/>
                  <a:gd name="T1" fmla="*/ 0 h 199"/>
                  <a:gd name="T2" fmla="*/ 0 w 134"/>
                  <a:gd name="T3" fmla="*/ 0 h 199"/>
                  <a:gd name="T4" fmla="*/ 0 w 134"/>
                  <a:gd name="T5" fmla="*/ 0 h 199"/>
                  <a:gd name="T6" fmla="*/ 0 w 134"/>
                  <a:gd name="T7" fmla="*/ 0 h 199"/>
                  <a:gd name="T8" fmla="*/ 0 w 134"/>
                  <a:gd name="T9" fmla="*/ 0 h 199"/>
                  <a:gd name="T10" fmla="*/ 0 w 134"/>
                  <a:gd name="T11" fmla="*/ 0 h 199"/>
                  <a:gd name="T12" fmla="*/ 0 w 134"/>
                  <a:gd name="T13" fmla="*/ 0 h 199"/>
                  <a:gd name="T14" fmla="*/ 0 w 134"/>
                  <a:gd name="T15" fmla="*/ 0 h 199"/>
                  <a:gd name="T16" fmla="*/ 0 w 134"/>
                  <a:gd name="T17" fmla="*/ 0 h 199"/>
                  <a:gd name="T18" fmla="*/ 0 w 134"/>
                  <a:gd name="T19" fmla="*/ 0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99"/>
                  <a:gd name="T32" fmla="*/ 134 w 134"/>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99">
                    <a:moveTo>
                      <a:pt x="0" y="0"/>
                    </a:moveTo>
                    <a:lnTo>
                      <a:pt x="8" y="63"/>
                    </a:lnTo>
                    <a:lnTo>
                      <a:pt x="26" y="120"/>
                    </a:lnTo>
                    <a:lnTo>
                      <a:pt x="72" y="170"/>
                    </a:lnTo>
                    <a:lnTo>
                      <a:pt x="104" y="192"/>
                    </a:lnTo>
                    <a:lnTo>
                      <a:pt x="134" y="199"/>
                    </a:lnTo>
                    <a:lnTo>
                      <a:pt x="134" y="154"/>
                    </a:lnTo>
                    <a:lnTo>
                      <a:pt x="94" y="67"/>
                    </a:lnTo>
                    <a:lnTo>
                      <a:pt x="44" y="15"/>
                    </a:lnTo>
                    <a:lnTo>
                      <a:pt x="0" y="0"/>
                    </a:lnTo>
                    <a:close/>
                  </a:path>
                </a:pathLst>
              </a:custGeom>
              <a:noFill/>
              <a:ln w="0">
                <a:solidFill>
                  <a:srgbClr val="000000"/>
                </a:solidFill>
                <a:round/>
                <a:headEnd/>
                <a:tailEnd/>
              </a:ln>
            </p:spPr>
            <p:txBody>
              <a:bodyPr/>
              <a:lstStyle/>
              <a:p>
                <a:endParaRPr lang="hr-HR"/>
              </a:p>
            </p:txBody>
          </p:sp>
          <p:sp>
            <p:nvSpPr>
              <p:cNvPr id="894062" name="Freeform 139"/>
              <p:cNvSpPr>
                <a:spLocks/>
              </p:cNvSpPr>
              <p:nvPr/>
            </p:nvSpPr>
            <p:spPr bwMode="auto">
              <a:xfrm>
                <a:off x="2970" y="3057"/>
                <a:ext cx="9" cy="29"/>
              </a:xfrm>
              <a:custGeom>
                <a:avLst/>
                <a:gdLst>
                  <a:gd name="T0" fmla="*/ 0 w 129"/>
                  <a:gd name="T1" fmla="*/ 0 h 258"/>
                  <a:gd name="T2" fmla="*/ 0 w 129"/>
                  <a:gd name="T3" fmla="*/ 0 h 258"/>
                  <a:gd name="T4" fmla="*/ 0 w 129"/>
                  <a:gd name="T5" fmla="*/ 0 h 258"/>
                  <a:gd name="T6" fmla="*/ 0 w 129"/>
                  <a:gd name="T7" fmla="*/ 0 h 258"/>
                  <a:gd name="T8" fmla="*/ 0 60000 65536"/>
                  <a:gd name="T9" fmla="*/ 0 60000 65536"/>
                  <a:gd name="T10" fmla="*/ 0 60000 65536"/>
                  <a:gd name="T11" fmla="*/ 0 60000 65536"/>
                  <a:gd name="T12" fmla="*/ 0 w 129"/>
                  <a:gd name="T13" fmla="*/ 0 h 258"/>
                  <a:gd name="T14" fmla="*/ 129 w 129"/>
                  <a:gd name="T15" fmla="*/ 258 h 258"/>
                </a:gdLst>
                <a:ahLst/>
                <a:cxnLst>
                  <a:cxn ang="T8">
                    <a:pos x="T0" y="T1"/>
                  </a:cxn>
                  <a:cxn ang="T9">
                    <a:pos x="T2" y="T3"/>
                  </a:cxn>
                  <a:cxn ang="T10">
                    <a:pos x="T4" y="T5"/>
                  </a:cxn>
                  <a:cxn ang="T11">
                    <a:pos x="T6" y="T7"/>
                  </a:cxn>
                </a:cxnLst>
                <a:rect l="T12" t="T13" r="T14" b="T15"/>
                <a:pathLst>
                  <a:path w="129" h="258">
                    <a:moveTo>
                      <a:pt x="0" y="258"/>
                    </a:moveTo>
                    <a:lnTo>
                      <a:pt x="16" y="166"/>
                    </a:lnTo>
                    <a:lnTo>
                      <a:pt x="42" y="94"/>
                    </a:lnTo>
                    <a:lnTo>
                      <a:pt x="129" y="0"/>
                    </a:lnTo>
                  </a:path>
                </a:pathLst>
              </a:custGeom>
              <a:noFill/>
              <a:ln w="0">
                <a:solidFill>
                  <a:srgbClr val="000000"/>
                </a:solidFill>
                <a:round/>
                <a:headEnd/>
                <a:tailEnd/>
              </a:ln>
            </p:spPr>
            <p:txBody>
              <a:bodyPr/>
              <a:lstStyle/>
              <a:p>
                <a:endParaRPr lang="hr-HR"/>
              </a:p>
            </p:txBody>
          </p:sp>
          <p:sp>
            <p:nvSpPr>
              <p:cNvPr id="894063" name="Freeform 140"/>
              <p:cNvSpPr>
                <a:spLocks/>
              </p:cNvSpPr>
              <p:nvPr/>
            </p:nvSpPr>
            <p:spPr bwMode="auto">
              <a:xfrm>
                <a:off x="2922" y="3101"/>
                <a:ext cx="7" cy="21"/>
              </a:xfrm>
              <a:custGeom>
                <a:avLst/>
                <a:gdLst>
                  <a:gd name="T0" fmla="*/ 0 w 94"/>
                  <a:gd name="T1" fmla="*/ 0 h 188"/>
                  <a:gd name="T2" fmla="*/ 0 w 94"/>
                  <a:gd name="T3" fmla="*/ 0 h 188"/>
                  <a:gd name="T4" fmla="*/ 0 w 94"/>
                  <a:gd name="T5" fmla="*/ 0 h 188"/>
                  <a:gd name="T6" fmla="*/ 0 w 94"/>
                  <a:gd name="T7" fmla="*/ 0 h 188"/>
                  <a:gd name="T8" fmla="*/ 0 60000 65536"/>
                  <a:gd name="T9" fmla="*/ 0 60000 65536"/>
                  <a:gd name="T10" fmla="*/ 0 60000 65536"/>
                  <a:gd name="T11" fmla="*/ 0 60000 65536"/>
                  <a:gd name="T12" fmla="*/ 0 w 94"/>
                  <a:gd name="T13" fmla="*/ 0 h 188"/>
                  <a:gd name="T14" fmla="*/ 94 w 94"/>
                  <a:gd name="T15" fmla="*/ 188 h 188"/>
                </a:gdLst>
                <a:ahLst/>
                <a:cxnLst>
                  <a:cxn ang="T8">
                    <a:pos x="T0" y="T1"/>
                  </a:cxn>
                  <a:cxn ang="T9">
                    <a:pos x="T2" y="T3"/>
                  </a:cxn>
                  <a:cxn ang="T10">
                    <a:pos x="T4" y="T5"/>
                  </a:cxn>
                  <a:cxn ang="T11">
                    <a:pos x="T6" y="T7"/>
                  </a:cxn>
                </a:cxnLst>
                <a:rect l="T12" t="T13" r="T14" b="T15"/>
                <a:pathLst>
                  <a:path w="94" h="188">
                    <a:moveTo>
                      <a:pt x="43" y="0"/>
                    </a:moveTo>
                    <a:lnTo>
                      <a:pt x="94" y="188"/>
                    </a:lnTo>
                    <a:lnTo>
                      <a:pt x="18" y="119"/>
                    </a:lnTo>
                    <a:lnTo>
                      <a:pt x="0" y="32"/>
                    </a:lnTo>
                  </a:path>
                </a:pathLst>
              </a:custGeom>
              <a:noFill/>
              <a:ln w="0">
                <a:solidFill>
                  <a:srgbClr val="000000"/>
                </a:solidFill>
                <a:round/>
                <a:headEnd/>
                <a:tailEnd/>
              </a:ln>
            </p:spPr>
            <p:txBody>
              <a:bodyPr/>
              <a:lstStyle/>
              <a:p>
                <a:endParaRPr lang="hr-HR"/>
              </a:p>
            </p:txBody>
          </p:sp>
          <p:sp>
            <p:nvSpPr>
              <p:cNvPr id="894064" name="Freeform 141"/>
              <p:cNvSpPr>
                <a:spLocks/>
              </p:cNvSpPr>
              <p:nvPr/>
            </p:nvSpPr>
            <p:spPr bwMode="auto">
              <a:xfrm>
                <a:off x="3115" y="3231"/>
                <a:ext cx="10" cy="20"/>
              </a:xfrm>
              <a:custGeom>
                <a:avLst/>
                <a:gdLst>
                  <a:gd name="T0" fmla="*/ 0 w 134"/>
                  <a:gd name="T1" fmla="*/ 0 h 177"/>
                  <a:gd name="T2" fmla="*/ 0 w 134"/>
                  <a:gd name="T3" fmla="*/ 0 h 177"/>
                  <a:gd name="T4" fmla="*/ 0 w 134"/>
                  <a:gd name="T5" fmla="*/ 0 h 177"/>
                  <a:gd name="T6" fmla="*/ 0 w 134"/>
                  <a:gd name="T7" fmla="*/ 0 h 177"/>
                  <a:gd name="T8" fmla="*/ 0 w 134"/>
                  <a:gd name="T9" fmla="*/ 0 h 177"/>
                  <a:gd name="T10" fmla="*/ 0 w 134"/>
                  <a:gd name="T11" fmla="*/ 0 h 177"/>
                  <a:gd name="T12" fmla="*/ 0 60000 65536"/>
                  <a:gd name="T13" fmla="*/ 0 60000 65536"/>
                  <a:gd name="T14" fmla="*/ 0 60000 65536"/>
                  <a:gd name="T15" fmla="*/ 0 60000 65536"/>
                  <a:gd name="T16" fmla="*/ 0 60000 65536"/>
                  <a:gd name="T17" fmla="*/ 0 60000 65536"/>
                  <a:gd name="T18" fmla="*/ 0 w 134"/>
                  <a:gd name="T19" fmla="*/ 0 h 177"/>
                  <a:gd name="T20" fmla="*/ 134 w 13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34" h="177">
                    <a:moveTo>
                      <a:pt x="78" y="177"/>
                    </a:moveTo>
                    <a:lnTo>
                      <a:pt x="105" y="120"/>
                    </a:lnTo>
                    <a:lnTo>
                      <a:pt x="134" y="59"/>
                    </a:lnTo>
                    <a:lnTo>
                      <a:pt x="0" y="0"/>
                    </a:lnTo>
                    <a:lnTo>
                      <a:pt x="27" y="99"/>
                    </a:lnTo>
                    <a:lnTo>
                      <a:pt x="78" y="177"/>
                    </a:lnTo>
                    <a:close/>
                  </a:path>
                </a:pathLst>
              </a:custGeom>
              <a:solidFill>
                <a:srgbClr val="000000">
                  <a:alpha val="76077"/>
                </a:srgbClr>
              </a:solidFill>
              <a:ln w="0">
                <a:solidFill>
                  <a:srgbClr val="000000"/>
                </a:solidFill>
                <a:round/>
                <a:headEnd/>
                <a:tailEnd/>
              </a:ln>
            </p:spPr>
            <p:txBody>
              <a:bodyPr/>
              <a:lstStyle/>
              <a:p>
                <a:endParaRPr lang="hr-HR"/>
              </a:p>
            </p:txBody>
          </p:sp>
          <p:sp>
            <p:nvSpPr>
              <p:cNvPr id="894065" name="Freeform 142"/>
              <p:cNvSpPr>
                <a:spLocks/>
              </p:cNvSpPr>
              <p:nvPr/>
            </p:nvSpPr>
            <p:spPr bwMode="auto">
              <a:xfrm>
                <a:off x="2923" y="3182"/>
                <a:ext cx="7" cy="20"/>
              </a:xfrm>
              <a:custGeom>
                <a:avLst/>
                <a:gdLst>
                  <a:gd name="T0" fmla="*/ 0 w 95"/>
                  <a:gd name="T1" fmla="*/ 0 h 179"/>
                  <a:gd name="T2" fmla="*/ 0 w 95"/>
                  <a:gd name="T3" fmla="*/ 0 h 179"/>
                  <a:gd name="T4" fmla="*/ 0 w 95"/>
                  <a:gd name="T5" fmla="*/ 0 h 179"/>
                  <a:gd name="T6" fmla="*/ 0 w 95"/>
                  <a:gd name="T7" fmla="*/ 0 h 179"/>
                  <a:gd name="T8" fmla="*/ 0 w 95"/>
                  <a:gd name="T9" fmla="*/ 0 h 179"/>
                  <a:gd name="T10" fmla="*/ 0 w 95"/>
                  <a:gd name="T11" fmla="*/ 0 h 179"/>
                  <a:gd name="T12" fmla="*/ 0 w 95"/>
                  <a:gd name="T13" fmla="*/ 0 h 179"/>
                  <a:gd name="T14" fmla="*/ 0 w 95"/>
                  <a:gd name="T15" fmla="*/ 0 h 179"/>
                  <a:gd name="T16" fmla="*/ 0 w 95"/>
                  <a:gd name="T17" fmla="*/ 0 h 179"/>
                  <a:gd name="T18" fmla="*/ 0 w 95"/>
                  <a:gd name="T19" fmla="*/ 0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179"/>
                  <a:gd name="T32" fmla="*/ 95 w 95"/>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179">
                    <a:moveTo>
                      <a:pt x="0" y="0"/>
                    </a:moveTo>
                    <a:lnTo>
                      <a:pt x="25" y="63"/>
                    </a:lnTo>
                    <a:lnTo>
                      <a:pt x="34" y="131"/>
                    </a:lnTo>
                    <a:lnTo>
                      <a:pt x="21" y="179"/>
                    </a:lnTo>
                    <a:lnTo>
                      <a:pt x="71" y="159"/>
                    </a:lnTo>
                    <a:lnTo>
                      <a:pt x="95" y="134"/>
                    </a:lnTo>
                    <a:lnTo>
                      <a:pt x="90" y="75"/>
                    </a:lnTo>
                    <a:lnTo>
                      <a:pt x="69" y="41"/>
                    </a:lnTo>
                    <a:lnTo>
                      <a:pt x="43" y="17"/>
                    </a:lnTo>
                    <a:lnTo>
                      <a:pt x="0" y="0"/>
                    </a:lnTo>
                    <a:close/>
                  </a:path>
                </a:pathLst>
              </a:custGeom>
              <a:noFill/>
              <a:ln w="0">
                <a:solidFill>
                  <a:srgbClr val="000000"/>
                </a:solidFill>
                <a:round/>
                <a:headEnd/>
                <a:tailEnd/>
              </a:ln>
            </p:spPr>
            <p:txBody>
              <a:bodyPr/>
              <a:lstStyle/>
              <a:p>
                <a:endParaRPr lang="hr-HR"/>
              </a:p>
            </p:txBody>
          </p:sp>
          <p:sp>
            <p:nvSpPr>
              <p:cNvPr id="894066" name="Freeform 143"/>
              <p:cNvSpPr>
                <a:spLocks/>
              </p:cNvSpPr>
              <p:nvPr/>
            </p:nvSpPr>
            <p:spPr bwMode="auto">
              <a:xfrm>
                <a:off x="2888" y="3084"/>
                <a:ext cx="8" cy="20"/>
              </a:xfrm>
              <a:custGeom>
                <a:avLst/>
                <a:gdLst>
                  <a:gd name="T0" fmla="*/ 0 w 111"/>
                  <a:gd name="T1" fmla="*/ 0 h 183"/>
                  <a:gd name="T2" fmla="*/ 0 w 111"/>
                  <a:gd name="T3" fmla="*/ 0 h 183"/>
                  <a:gd name="T4" fmla="*/ 0 w 111"/>
                  <a:gd name="T5" fmla="*/ 0 h 183"/>
                  <a:gd name="T6" fmla="*/ 0 w 111"/>
                  <a:gd name="T7" fmla="*/ 0 h 183"/>
                  <a:gd name="T8" fmla="*/ 0 60000 65536"/>
                  <a:gd name="T9" fmla="*/ 0 60000 65536"/>
                  <a:gd name="T10" fmla="*/ 0 60000 65536"/>
                  <a:gd name="T11" fmla="*/ 0 60000 65536"/>
                  <a:gd name="T12" fmla="*/ 0 w 111"/>
                  <a:gd name="T13" fmla="*/ 0 h 183"/>
                  <a:gd name="T14" fmla="*/ 111 w 111"/>
                  <a:gd name="T15" fmla="*/ 183 h 183"/>
                </a:gdLst>
                <a:ahLst/>
                <a:cxnLst>
                  <a:cxn ang="T8">
                    <a:pos x="T0" y="T1"/>
                  </a:cxn>
                  <a:cxn ang="T9">
                    <a:pos x="T2" y="T3"/>
                  </a:cxn>
                  <a:cxn ang="T10">
                    <a:pos x="T4" y="T5"/>
                  </a:cxn>
                  <a:cxn ang="T11">
                    <a:pos x="T6" y="T7"/>
                  </a:cxn>
                </a:cxnLst>
                <a:rect l="T12" t="T13" r="T14" b="T15"/>
                <a:pathLst>
                  <a:path w="111" h="183">
                    <a:moveTo>
                      <a:pt x="111" y="183"/>
                    </a:moveTo>
                    <a:lnTo>
                      <a:pt x="76" y="110"/>
                    </a:lnTo>
                    <a:lnTo>
                      <a:pt x="0" y="0"/>
                    </a:lnTo>
                    <a:lnTo>
                      <a:pt x="38" y="53"/>
                    </a:lnTo>
                  </a:path>
                </a:pathLst>
              </a:custGeom>
              <a:noFill/>
              <a:ln w="0">
                <a:solidFill>
                  <a:srgbClr val="000000"/>
                </a:solidFill>
                <a:round/>
                <a:headEnd/>
                <a:tailEnd/>
              </a:ln>
            </p:spPr>
            <p:txBody>
              <a:bodyPr/>
              <a:lstStyle/>
              <a:p>
                <a:endParaRPr lang="hr-HR"/>
              </a:p>
            </p:txBody>
          </p:sp>
          <p:sp>
            <p:nvSpPr>
              <p:cNvPr id="894067" name="Freeform 144"/>
              <p:cNvSpPr>
                <a:spLocks/>
              </p:cNvSpPr>
              <p:nvPr/>
            </p:nvSpPr>
            <p:spPr bwMode="auto">
              <a:xfrm>
                <a:off x="2899" y="3184"/>
                <a:ext cx="6" cy="18"/>
              </a:xfrm>
              <a:custGeom>
                <a:avLst/>
                <a:gdLst>
                  <a:gd name="T0" fmla="*/ 0 w 81"/>
                  <a:gd name="T1" fmla="*/ 0 h 162"/>
                  <a:gd name="T2" fmla="*/ 0 w 81"/>
                  <a:gd name="T3" fmla="*/ 0 h 162"/>
                  <a:gd name="T4" fmla="*/ 0 w 81"/>
                  <a:gd name="T5" fmla="*/ 0 h 162"/>
                  <a:gd name="T6" fmla="*/ 0 w 81"/>
                  <a:gd name="T7" fmla="*/ 0 h 162"/>
                  <a:gd name="T8" fmla="*/ 0 w 81"/>
                  <a:gd name="T9" fmla="*/ 0 h 162"/>
                  <a:gd name="T10" fmla="*/ 0 w 81"/>
                  <a:gd name="T11" fmla="*/ 0 h 162"/>
                  <a:gd name="T12" fmla="*/ 0 w 81"/>
                  <a:gd name="T13" fmla="*/ 0 h 162"/>
                  <a:gd name="T14" fmla="*/ 0 w 81"/>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162"/>
                  <a:gd name="T26" fmla="*/ 81 w 81"/>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162">
                    <a:moveTo>
                      <a:pt x="54" y="0"/>
                    </a:moveTo>
                    <a:lnTo>
                      <a:pt x="19" y="41"/>
                    </a:lnTo>
                    <a:lnTo>
                      <a:pt x="0" y="91"/>
                    </a:lnTo>
                    <a:lnTo>
                      <a:pt x="17" y="142"/>
                    </a:lnTo>
                    <a:lnTo>
                      <a:pt x="75" y="162"/>
                    </a:lnTo>
                    <a:lnTo>
                      <a:pt x="81" y="98"/>
                    </a:lnTo>
                    <a:lnTo>
                      <a:pt x="69" y="34"/>
                    </a:lnTo>
                    <a:lnTo>
                      <a:pt x="54" y="0"/>
                    </a:lnTo>
                    <a:close/>
                  </a:path>
                </a:pathLst>
              </a:custGeom>
              <a:noFill/>
              <a:ln w="0">
                <a:solidFill>
                  <a:srgbClr val="000000"/>
                </a:solidFill>
                <a:round/>
                <a:headEnd/>
                <a:tailEnd/>
              </a:ln>
            </p:spPr>
            <p:txBody>
              <a:bodyPr/>
              <a:lstStyle/>
              <a:p>
                <a:endParaRPr lang="hr-HR"/>
              </a:p>
            </p:txBody>
          </p:sp>
          <p:sp>
            <p:nvSpPr>
              <p:cNvPr id="894068" name="Freeform 145"/>
              <p:cNvSpPr>
                <a:spLocks/>
              </p:cNvSpPr>
              <p:nvPr/>
            </p:nvSpPr>
            <p:spPr bwMode="auto">
              <a:xfrm>
                <a:off x="2945" y="3189"/>
                <a:ext cx="8" cy="13"/>
              </a:xfrm>
              <a:custGeom>
                <a:avLst/>
                <a:gdLst>
                  <a:gd name="T0" fmla="*/ 0 w 115"/>
                  <a:gd name="T1" fmla="*/ 0 h 121"/>
                  <a:gd name="T2" fmla="*/ 0 w 115"/>
                  <a:gd name="T3" fmla="*/ 0 h 121"/>
                  <a:gd name="T4" fmla="*/ 0 w 115"/>
                  <a:gd name="T5" fmla="*/ 0 h 121"/>
                  <a:gd name="T6" fmla="*/ 0 w 115"/>
                  <a:gd name="T7" fmla="*/ 0 h 121"/>
                  <a:gd name="T8" fmla="*/ 0 w 115"/>
                  <a:gd name="T9" fmla="*/ 0 h 121"/>
                  <a:gd name="T10" fmla="*/ 0 w 115"/>
                  <a:gd name="T11" fmla="*/ 0 h 121"/>
                  <a:gd name="T12" fmla="*/ 0 w 115"/>
                  <a:gd name="T13" fmla="*/ 0 h 121"/>
                  <a:gd name="T14" fmla="*/ 0 60000 65536"/>
                  <a:gd name="T15" fmla="*/ 0 60000 65536"/>
                  <a:gd name="T16" fmla="*/ 0 60000 65536"/>
                  <a:gd name="T17" fmla="*/ 0 60000 65536"/>
                  <a:gd name="T18" fmla="*/ 0 60000 65536"/>
                  <a:gd name="T19" fmla="*/ 0 60000 65536"/>
                  <a:gd name="T20" fmla="*/ 0 60000 65536"/>
                  <a:gd name="T21" fmla="*/ 0 w 115"/>
                  <a:gd name="T22" fmla="*/ 0 h 121"/>
                  <a:gd name="T23" fmla="*/ 115 w 115"/>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121">
                    <a:moveTo>
                      <a:pt x="115" y="0"/>
                    </a:moveTo>
                    <a:lnTo>
                      <a:pt x="41" y="19"/>
                    </a:lnTo>
                    <a:lnTo>
                      <a:pt x="0" y="62"/>
                    </a:lnTo>
                    <a:lnTo>
                      <a:pt x="76" y="121"/>
                    </a:lnTo>
                    <a:lnTo>
                      <a:pt x="96" y="101"/>
                    </a:lnTo>
                    <a:lnTo>
                      <a:pt x="115" y="62"/>
                    </a:lnTo>
                    <a:lnTo>
                      <a:pt x="115" y="0"/>
                    </a:lnTo>
                    <a:close/>
                  </a:path>
                </a:pathLst>
              </a:custGeom>
              <a:noFill/>
              <a:ln w="0">
                <a:solidFill>
                  <a:srgbClr val="000000"/>
                </a:solidFill>
                <a:round/>
                <a:headEnd/>
                <a:tailEnd/>
              </a:ln>
            </p:spPr>
            <p:txBody>
              <a:bodyPr/>
              <a:lstStyle/>
              <a:p>
                <a:endParaRPr lang="hr-HR"/>
              </a:p>
            </p:txBody>
          </p:sp>
          <p:sp>
            <p:nvSpPr>
              <p:cNvPr id="894069" name="Line 146"/>
              <p:cNvSpPr>
                <a:spLocks noChangeShapeType="1"/>
              </p:cNvSpPr>
              <p:nvPr/>
            </p:nvSpPr>
            <p:spPr bwMode="auto">
              <a:xfrm flipH="1" flipV="1">
                <a:off x="2947" y="3136"/>
                <a:ext cx="1" cy="13"/>
              </a:xfrm>
              <a:prstGeom prst="line">
                <a:avLst/>
              </a:prstGeom>
              <a:noFill/>
              <a:ln w="0">
                <a:solidFill>
                  <a:srgbClr val="000000"/>
                </a:solidFill>
                <a:round/>
                <a:headEnd/>
                <a:tailEnd/>
              </a:ln>
            </p:spPr>
            <p:txBody>
              <a:bodyPr/>
              <a:lstStyle/>
              <a:p>
                <a:endParaRPr lang="hr-HR"/>
              </a:p>
            </p:txBody>
          </p:sp>
          <p:sp>
            <p:nvSpPr>
              <p:cNvPr id="894070" name="Line 147"/>
              <p:cNvSpPr>
                <a:spLocks noChangeShapeType="1"/>
              </p:cNvSpPr>
              <p:nvPr/>
            </p:nvSpPr>
            <p:spPr bwMode="auto">
              <a:xfrm flipV="1">
                <a:off x="2938" y="3053"/>
                <a:ext cx="3" cy="11"/>
              </a:xfrm>
              <a:prstGeom prst="line">
                <a:avLst/>
              </a:prstGeom>
              <a:noFill/>
              <a:ln w="0">
                <a:solidFill>
                  <a:srgbClr val="000000"/>
                </a:solidFill>
                <a:round/>
                <a:headEnd/>
                <a:tailEnd/>
              </a:ln>
            </p:spPr>
            <p:txBody>
              <a:bodyPr/>
              <a:lstStyle/>
              <a:p>
                <a:endParaRPr lang="hr-HR"/>
              </a:p>
            </p:txBody>
          </p:sp>
          <p:sp>
            <p:nvSpPr>
              <p:cNvPr id="894071" name="Freeform 148"/>
              <p:cNvSpPr>
                <a:spLocks/>
              </p:cNvSpPr>
              <p:nvPr/>
            </p:nvSpPr>
            <p:spPr bwMode="auto">
              <a:xfrm>
                <a:off x="2892" y="3176"/>
                <a:ext cx="4" cy="8"/>
              </a:xfrm>
              <a:custGeom>
                <a:avLst/>
                <a:gdLst>
                  <a:gd name="T0" fmla="*/ 0 w 58"/>
                  <a:gd name="T1" fmla="*/ 0 h 77"/>
                  <a:gd name="T2" fmla="*/ 0 w 58"/>
                  <a:gd name="T3" fmla="*/ 0 h 77"/>
                  <a:gd name="T4" fmla="*/ 0 w 58"/>
                  <a:gd name="T5" fmla="*/ 0 h 77"/>
                  <a:gd name="T6" fmla="*/ 0 w 58"/>
                  <a:gd name="T7" fmla="*/ 0 h 77"/>
                  <a:gd name="T8" fmla="*/ 0 60000 65536"/>
                  <a:gd name="T9" fmla="*/ 0 60000 65536"/>
                  <a:gd name="T10" fmla="*/ 0 60000 65536"/>
                  <a:gd name="T11" fmla="*/ 0 60000 65536"/>
                  <a:gd name="T12" fmla="*/ 0 w 58"/>
                  <a:gd name="T13" fmla="*/ 0 h 77"/>
                  <a:gd name="T14" fmla="*/ 58 w 58"/>
                  <a:gd name="T15" fmla="*/ 77 h 77"/>
                </a:gdLst>
                <a:ahLst/>
                <a:cxnLst>
                  <a:cxn ang="T8">
                    <a:pos x="T0" y="T1"/>
                  </a:cxn>
                  <a:cxn ang="T9">
                    <a:pos x="T2" y="T3"/>
                  </a:cxn>
                  <a:cxn ang="T10">
                    <a:pos x="T4" y="T5"/>
                  </a:cxn>
                  <a:cxn ang="T11">
                    <a:pos x="T6" y="T7"/>
                  </a:cxn>
                </a:cxnLst>
                <a:rect l="T12" t="T13" r="T14" b="T15"/>
                <a:pathLst>
                  <a:path w="58" h="77">
                    <a:moveTo>
                      <a:pt x="19" y="77"/>
                    </a:moveTo>
                    <a:lnTo>
                      <a:pt x="58" y="39"/>
                    </a:lnTo>
                    <a:lnTo>
                      <a:pt x="0" y="0"/>
                    </a:lnTo>
                    <a:lnTo>
                      <a:pt x="19" y="20"/>
                    </a:lnTo>
                  </a:path>
                </a:pathLst>
              </a:custGeom>
              <a:noFill/>
              <a:ln w="0">
                <a:solidFill>
                  <a:srgbClr val="000000"/>
                </a:solidFill>
                <a:round/>
                <a:headEnd/>
                <a:tailEnd/>
              </a:ln>
            </p:spPr>
            <p:txBody>
              <a:bodyPr/>
              <a:lstStyle/>
              <a:p>
                <a:endParaRPr lang="hr-HR"/>
              </a:p>
            </p:txBody>
          </p:sp>
          <p:sp>
            <p:nvSpPr>
              <p:cNvPr id="894072" name="Freeform 149"/>
              <p:cNvSpPr>
                <a:spLocks/>
              </p:cNvSpPr>
              <p:nvPr/>
            </p:nvSpPr>
            <p:spPr bwMode="auto">
              <a:xfrm>
                <a:off x="2899" y="3101"/>
                <a:ext cx="6" cy="10"/>
              </a:xfrm>
              <a:custGeom>
                <a:avLst/>
                <a:gdLst>
                  <a:gd name="T0" fmla="*/ 0 w 84"/>
                  <a:gd name="T1" fmla="*/ 0 h 88"/>
                  <a:gd name="T2" fmla="*/ 0 w 84"/>
                  <a:gd name="T3" fmla="*/ 0 h 88"/>
                  <a:gd name="T4" fmla="*/ 0 w 84"/>
                  <a:gd name="T5" fmla="*/ 0 h 88"/>
                  <a:gd name="T6" fmla="*/ 0 60000 65536"/>
                  <a:gd name="T7" fmla="*/ 0 60000 65536"/>
                  <a:gd name="T8" fmla="*/ 0 60000 65536"/>
                  <a:gd name="T9" fmla="*/ 0 w 84"/>
                  <a:gd name="T10" fmla="*/ 0 h 88"/>
                  <a:gd name="T11" fmla="*/ 84 w 84"/>
                  <a:gd name="T12" fmla="*/ 88 h 88"/>
                </a:gdLst>
                <a:ahLst/>
                <a:cxnLst>
                  <a:cxn ang="T6">
                    <a:pos x="T0" y="T1"/>
                  </a:cxn>
                  <a:cxn ang="T7">
                    <a:pos x="T2" y="T3"/>
                  </a:cxn>
                  <a:cxn ang="T8">
                    <a:pos x="T4" y="T5"/>
                  </a:cxn>
                </a:cxnLst>
                <a:rect l="T9" t="T10" r="T11" b="T12"/>
                <a:pathLst>
                  <a:path w="84" h="88">
                    <a:moveTo>
                      <a:pt x="0" y="88"/>
                    </a:moveTo>
                    <a:lnTo>
                      <a:pt x="79" y="34"/>
                    </a:lnTo>
                    <a:lnTo>
                      <a:pt x="84" y="0"/>
                    </a:lnTo>
                  </a:path>
                </a:pathLst>
              </a:custGeom>
              <a:noFill/>
              <a:ln w="0">
                <a:solidFill>
                  <a:srgbClr val="000000"/>
                </a:solidFill>
                <a:round/>
                <a:headEnd/>
                <a:tailEnd/>
              </a:ln>
            </p:spPr>
            <p:txBody>
              <a:bodyPr/>
              <a:lstStyle/>
              <a:p>
                <a:endParaRPr lang="hr-HR"/>
              </a:p>
            </p:txBody>
          </p:sp>
          <p:sp>
            <p:nvSpPr>
              <p:cNvPr id="894073" name="Line 150"/>
              <p:cNvSpPr>
                <a:spLocks noChangeShapeType="1"/>
              </p:cNvSpPr>
              <p:nvPr/>
            </p:nvSpPr>
            <p:spPr bwMode="auto">
              <a:xfrm flipH="1" flipV="1">
                <a:off x="2938" y="3143"/>
                <a:ext cx="2" cy="8"/>
              </a:xfrm>
              <a:prstGeom prst="line">
                <a:avLst/>
              </a:prstGeom>
              <a:noFill/>
              <a:ln w="0">
                <a:solidFill>
                  <a:srgbClr val="000000"/>
                </a:solidFill>
                <a:round/>
                <a:headEnd/>
                <a:tailEnd/>
              </a:ln>
            </p:spPr>
            <p:txBody>
              <a:bodyPr/>
              <a:lstStyle/>
              <a:p>
                <a:endParaRPr lang="hr-HR"/>
              </a:p>
            </p:txBody>
          </p:sp>
          <p:sp>
            <p:nvSpPr>
              <p:cNvPr id="894074" name="Freeform 151"/>
              <p:cNvSpPr>
                <a:spLocks/>
              </p:cNvSpPr>
              <p:nvPr/>
            </p:nvSpPr>
            <p:spPr bwMode="auto">
              <a:xfrm>
                <a:off x="2919" y="3176"/>
                <a:ext cx="4" cy="6"/>
              </a:xfrm>
              <a:custGeom>
                <a:avLst/>
                <a:gdLst>
                  <a:gd name="T0" fmla="*/ 0 w 51"/>
                  <a:gd name="T1" fmla="*/ 0 h 58"/>
                  <a:gd name="T2" fmla="*/ 0 w 51"/>
                  <a:gd name="T3" fmla="*/ 0 h 58"/>
                  <a:gd name="T4" fmla="*/ 0 w 51"/>
                  <a:gd name="T5" fmla="*/ 0 h 58"/>
                  <a:gd name="T6" fmla="*/ 0 60000 65536"/>
                  <a:gd name="T7" fmla="*/ 0 60000 65536"/>
                  <a:gd name="T8" fmla="*/ 0 60000 65536"/>
                  <a:gd name="T9" fmla="*/ 0 w 51"/>
                  <a:gd name="T10" fmla="*/ 0 h 58"/>
                  <a:gd name="T11" fmla="*/ 51 w 51"/>
                  <a:gd name="T12" fmla="*/ 58 h 58"/>
                </a:gdLst>
                <a:ahLst/>
                <a:cxnLst>
                  <a:cxn ang="T6">
                    <a:pos x="T0" y="T1"/>
                  </a:cxn>
                  <a:cxn ang="T7">
                    <a:pos x="T2" y="T3"/>
                  </a:cxn>
                  <a:cxn ang="T8">
                    <a:pos x="T4" y="T5"/>
                  </a:cxn>
                </a:cxnLst>
                <a:rect l="T9" t="T10" r="T11" b="T12"/>
                <a:pathLst>
                  <a:path w="51" h="58">
                    <a:moveTo>
                      <a:pt x="51" y="58"/>
                    </a:moveTo>
                    <a:lnTo>
                      <a:pt x="19" y="18"/>
                    </a:lnTo>
                    <a:lnTo>
                      <a:pt x="0" y="0"/>
                    </a:lnTo>
                  </a:path>
                </a:pathLst>
              </a:custGeom>
              <a:noFill/>
              <a:ln w="0">
                <a:solidFill>
                  <a:srgbClr val="000000"/>
                </a:solidFill>
                <a:round/>
                <a:headEnd/>
                <a:tailEnd/>
              </a:ln>
            </p:spPr>
            <p:txBody>
              <a:bodyPr/>
              <a:lstStyle/>
              <a:p>
                <a:endParaRPr lang="hr-HR"/>
              </a:p>
            </p:txBody>
          </p:sp>
          <p:sp>
            <p:nvSpPr>
              <p:cNvPr id="894075" name="Freeform 152"/>
              <p:cNvSpPr>
                <a:spLocks/>
              </p:cNvSpPr>
              <p:nvPr/>
            </p:nvSpPr>
            <p:spPr bwMode="auto">
              <a:xfrm>
                <a:off x="2849" y="3163"/>
                <a:ext cx="50" cy="80"/>
              </a:xfrm>
              <a:custGeom>
                <a:avLst/>
                <a:gdLst>
                  <a:gd name="T0" fmla="*/ 0 w 703"/>
                  <a:gd name="T1" fmla="*/ 0 h 724"/>
                  <a:gd name="T2" fmla="*/ 0 w 703"/>
                  <a:gd name="T3" fmla="*/ 0 h 724"/>
                  <a:gd name="T4" fmla="*/ 0 w 703"/>
                  <a:gd name="T5" fmla="*/ 0 h 724"/>
                  <a:gd name="T6" fmla="*/ 0 w 703"/>
                  <a:gd name="T7" fmla="*/ 0 h 724"/>
                  <a:gd name="T8" fmla="*/ 0 w 703"/>
                  <a:gd name="T9" fmla="*/ 0 h 724"/>
                  <a:gd name="T10" fmla="*/ 0 w 703"/>
                  <a:gd name="T11" fmla="*/ 0 h 724"/>
                  <a:gd name="T12" fmla="*/ 0 w 703"/>
                  <a:gd name="T13" fmla="*/ 0 h 724"/>
                  <a:gd name="T14" fmla="*/ 0 w 703"/>
                  <a:gd name="T15" fmla="*/ 0 h 724"/>
                  <a:gd name="T16" fmla="*/ 0 w 703"/>
                  <a:gd name="T17" fmla="*/ 0 h 724"/>
                  <a:gd name="T18" fmla="*/ 0 w 703"/>
                  <a:gd name="T19" fmla="*/ 0 h 724"/>
                  <a:gd name="T20" fmla="*/ 0 w 703"/>
                  <a:gd name="T21" fmla="*/ 0 h 724"/>
                  <a:gd name="T22" fmla="*/ 0 w 703"/>
                  <a:gd name="T23" fmla="*/ 0 h 724"/>
                  <a:gd name="T24" fmla="*/ 0 w 703"/>
                  <a:gd name="T25" fmla="*/ 0 h 7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3"/>
                  <a:gd name="T40" fmla="*/ 0 h 724"/>
                  <a:gd name="T41" fmla="*/ 703 w 703"/>
                  <a:gd name="T42" fmla="*/ 724 h 7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3" h="724">
                    <a:moveTo>
                      <a:pt x="562" y="64"/>
                    </a:moveTo>
                    <a:lnTo>
                      <a:pt x="576" y="82"/>
                    </a:lnTo>
                    <a:lnTo>
                      <a:pt x="618" y="98"/>
                    </a:lnTo>
                    <a:lnTo>
                      <a:pt x="635" y="100"/>
                    </a:lnTo>
                    <a:lnTo>
                      <a:pt x="703" y="163"/>
                    </a:lnTo>
                    <a:lnTo>
                      <a:pt x="329" y="530"/>
                    </a:lnTo>
                    <a:lnTo>
                      <a:pt x="102" y="724"/>
                    </a:lnTo>
                    <a:lnTo>
                      <a:pt x="0" y="627"/>
                    </a:lnTo>
                    <a:lnTo>
                      <a:pt x="217" y="355"/>
                    </a:lnTo>
                    <a:lnTo>
                      <a:pt x="412" y="156"/>
                    </a:lnTo>
                    <a:lnTo>
                      <a:pt x="550" y="0"/>
                    </a:lnTo>
                    <a:lnTo>
                      <a:pt x="553" y="38"/>
                    </a:lnTo>
                    <a:lnTo>
                      <a:pt x="562" y="64"/>
                    </a:lnTo>
                    <a:close/>
                  </a:path>
                </a:pathLst>
              </a:custGeom>
              <a:solidFill>
                <a:srgbClr val="FFFF00">
                  <a:alpha val="76077"/>
                </a:srgbClr>
              </a:solidFill>
              <a:ln w="0">
                <a:solidFill>
                  <a:srgbClr val="000000"/>
                </a:solidFill>
                <a:round/>
                <a:headEnd/>
                <a:tailEnd/>
              </a:ln>
            </p:spPr>
            <p:txBody>
              <a:bodyPr/>
              <a:lstStyle/>
              <a:p>
                <a:endParaRPr lang="hr-HR"/>
              </a:p>
            </p:txBody>
          </p:sp>
          <p:sp>
            <p:nvSpPr>
              <p:cNvPr id="894076" name="Freeform 153"/>
              <p:cNvSpPr>
                <a:spLocks/>
              </p:cNvSpPr>
              <p:nvPr/>
            </p:nvSpPr>
            <p:spPr bwMode="auto">
              <a:xfrm>
                <a:off x="2849" y="3168"/>
                <a:ext cx="40" cy="67"/>
              </a:xfrm>
              <a:custGeom>
                <a:avLst/>
                <a:gdLst>
                  <a:gd name="T0" fmla="*/ 0 w 561"/>
                  <a:gd name="T1" fmla="*/ 0 h 598"/>
                  <a:gd name="T2" fmla="*/ 0 w 561"/>
                  <a:gd name="T3" fmla="*/ 0 h 598"/>
                  <a:gd name="T4" fmla="*/ 0 w 561"/>
                  <a:gd name="T5" fmla="*/ 0 h 598"/>
                  <a:gd name="T6" fmla="*/ 0 w 561"/>
                  <a:gd name="T7" fmla="*/ 0 h 598"/>
                  <a:gd name="T8" fmla="*/ 0 w 561"/>
                  <a:gd name="T9" fmla="*/ 0 h 598"/>
                  <a:gd name="T10" fmla="*/ 0 w 561"/>
                  <a:gd name="T11" fmla="*/ 0 h 598"/>
                  <a:gd name="T12" fmla="*/ 0 w 561"/>
                  <a:gd name="T13" fmla="*/ 0 h 598"/>
                  <a:gd name="T14" fmla="*/ 0 w 561"/>
                  <a:gd name="T15" fmla="*/ 0 h 598"/>
                  <a:gd name="T16" fmla="*/ 0 w 561"/>
                  <a:gd name="T17" fmla="*/ 0 h 598"/>
                  <a:gd name="T18" fmla="*/ 0 w 561"/>
                  <a:gd name="T19" fmla="*/ 0 h 598"/>
                  <a:gd name="T20" fmla="*/ 0 w 561"/>
                  <a:gd name="T21" fmla="*/ 0 h 5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1"/>
                  <a:gd name="T34" fmla="*/ 0 h 598"/>
                  <a:gd name="T35" fmla="*/ 561 w 561"/>
                  <a:gd name="T36" fmla="*/ 598 h 5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1" h="598">
                    <a:moveTo>
                      <a:pt x="529" y="38"/>
                    </a:moveTo>
                    <a:lnTo>
                      <a:pt x="561" y="26"/>
                    </a:lnTo>
                    <a:lnTo>
                      <a:pt x="547" y="0"/>
                    </a:lnTo>
                    <a:lnTo>
                      <a:pt x="482" y="62"/>
                    </a:lnTo>
                    <a:lnTo>
                      <a:pt x="242" y="309"/>
                    </a:lnTo>
                    <a:lnTo>
                      <a:pt x="129" y="435"/>
                    </a:lnTo>
                    <a:lnTo>
                      <a:pt x="0" y="582"/>
                    </a:lnTo>
                    <a:lnTo>
                      <a:pt x="15" y="598"/>
                    </a:lnTo>
                    <a:lnTo>
                      <a:pt x="118" y="479"/>
                    </a:lnTo>
                    <a:lnTo>
                      <a:pt x="221" y="362"/>
                    </a:lnTo>
                    <a:lnTo>
                      <a:pt x="529" y="38"/>
                    </a:lnTo>
                    <a:close/>
                  </a:path>
                </a:pathLst>
              </a:custGeom>
              <a:solidFill>
                <a:srgbClr val="000000">
                  <a:alpha val="76077"/>
                </a:srgbClr>
              </a:solidFill>
              <a:ln w="0">
                <a:solidFill>
                  <a:srgbClr val="000000"/>
                </a:solidFill>
                <a:round/>
                <a:headEnd/>
                <a:tailEnd/>
              </a:ln>
            </p:spPr>
            <p:txBody>
              <a:bodyPr/>
              <a:lstStyle/>
              <a:p>
                <a:endParaRPr lang="hr-HR"/>
              </a:p>
            </p:txBody>
          </p:sp>
          <p:sp>
            <p:nvSpPr>
              <p:cNvPr id="894077" name="Freeform 154"/>
              <p:cNvSpPr>
                <a:spLocks/>
              </p:cNvSpPr>
              <p:nvPr/>
            </p:nvSpPr>
            <p:spPr bwMode="auto">
              <a:xfrm>
                <a:off x="2933" y="2954"/>
                <a:ext cx="99" cy="136"/>
              </a:xfrm>
              <a:custGeom>
                <a:avLst/>
                <a:gdLst>
                  <a:gd name="T0" fmla="*/ 0 w 1393"/>
                  <a:gd name="T1" fmla="*/ 0 h 1218"/>
                  <a:gd name="T2" fmla="*/ 0 w 1393"/>
                  <a:gd name="T3" fmla="*/ 0 h 1218"/>
                  <a:gd name="T4" fmla="*/ 0 w 1393"/>
                  <a:gd name="T5" fmla="*/ 0 h 1218"/>
                  <a:gd name="T6" fmla="*/ 0 w 1393"/>
                  <a:gd name="T7" fmla="*/ 0 h 1218"/>
                  <a:gd name="T8" fmla="*/ 0 w 1393"/>
                  <a:gd name="T9" fmla="*/ 0 h 1218"/>
                  <a:gd name="T10" fmla="*/ 0 w 1393"/>
                  <a:gd name="T11" fmla="*/ 0 h 1218"/>
                  <a:gd name="T12" fmla="*/ 0 w 1393"/>
                  <a:gd name="T13" fmla="*/ 0 h 1218"/>
                  <a:gd name="T14" fmla="*/ 0 w 1393"/>
                  <a:gd name="T15" fmla="*/ 0 h 1218"/>
                  <a:gd name="T16" fmla="*/ 0 w 1393"/>
                  <a:gd name="T17" fmla="*/ 0 h 1218"/>
                  <a:gd name="T18" fmla="*/ 0 w 1393"/>
                  <a:gd name="T19" fmla="*/ 0 h 1218"/>
                  <a:gd name="T20" fmla="*/ 0 w 1393"/>
                  <a:gd name="T21" fmla="*/ 0 h 1218"/>
                  <a:gd name="T22" fmla="*/ 0 w 1393"/>
                  <a:gd name="T23" fmla="*/ 0 h 1218"/>
                  <a:gd name="T24" fmla="*/ 0 w 1393"/>
                  <a:gd name="T25" fmla="*/ 0 h 1218"/>
                  <a:gd name="T26" fmla="*/ 0 w 1393"/>
                  <a:gd name="T27" fmla="*/ 0 h 1218"/>
                  <a:gd name="T28" fmla="*/ 0 w 1393"/>
                  <a:gd name="T29" fmla="*/ 0 h 1218"/>
                  <a:gd name="T30" fmla="*/ 0 w 1393"/>
                  <a:gd name="T31" fmla="*/ 0 h 1218"/>
                  <a:gd name="T32" fmla="*/ 0 w 1393"/>
                  <a:gd name="T33" fmla="*/ 0 h 1218"/>
                  <a:gd name="T34" fmla="*/ 0 w 1393"/>
                  <a:gd name="T35" fmla="*/ 0 h 1218"/>
                  <a:gd name="T36" fmla="*/ 0 w 1393"/>
                  <a:gd name="T37" fmla="*/ 0 h 1218"/>
                  <a:gd name="T38" fmla="*/ 0 w 1393"/>
                  <a:gd name="T39" fmla="*/ 0 h 12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3"/>
                  <a:gd name="T61" fmla="*/ 0 h 1218"/>
                  <a:gd name="T62" fmla="*/ 1393 w 1393"/>
                  <a:gd name="T63" fmla="*/ 1218 h 12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3" h="1218">
                    <a:moveTo>
                      <a:pt x="1228" y="322"/>
                    </a:moveTo>
                    <a:lnTo>
                      <a:pt x="1056" y="479"/>
                    </a:lnTo>
                    <a:lnTo>
                      <a:pt x="930" y="603"/>
                    </a:lnTo>
                    <a:lnTo>
                      <a:pt x="780" y="739"/>
                    </a:lnTo>
                    <a:lnTo>
                      <a:pt x="574" y="932"/>
                    </a:lnTo>
                    <a:lnTo>
                      <a:pt x="287" y="1218"/>
                    </a:lnTo>
                    <a:lnTo>
                      <a:pt x="230" y="1218"/>
                    </a:lnTo>
                    <a:lnTo>
                      <a:pt x="153" y="1218"/>
                    </a:lnTo>
                    <a:lnTo>
                      <a:pt x="39" y="1218"/>
                    </a:lnTo>
                    <a:lnTo>
                      <a:pt x="0" y="1218"/>
                    </a:lnTo>
                    <a:lnTo>
                      <a:pt x="151" y="1077"/>
                    </a:lnTo>
                    <a:lnTo>
                      <a:pt x="812" y="415"/>
                    </a:lnTo>
                    <a:lnTo>
                      <a:pt x="933" y="302"/>
                    </a:lnTo>
                    <a:lnTo>
                      <a:pt x="1074" y="185"/>
                    </a:lnTo>
                    <a:lnTo>
                      <a:pt x="1187" y="88"/>
                    </a:lnTo>
                    <a:lnTo>
                      <a:pt x="1298" y="0"/>
                    </a:lnTo>
                    <a:lnTo>
                      <a:pt x="1359" y="33"/>
                    </a:lnTo>
                    <a:lnTo>
                      <a:pt x="1393" y="79"/>
                    </a:lnTo>
                    <a:lnTo>
                      <a:pt x="1320" y="199"/>
                    </a:lnTo>
                    <a:lnTo>
                      <a:pt x="1228" y="322"/>
                    </a:lnTo>
                    <a:close/>
                  </a:path>
                </a:pathLst>
              </a:custGeom>
              <a:solidFill>
                <a:srgbClr val="FFFF00">
                  <a:alpha val="76077"/>
                </a:srgbClr>
              </a:solidFill>
              <a:ln w="0">
                <a:solidFill>
                  <a:srgbClr val="000000"/>
                </a:solidFill>
                <a:round/>
                <a:headEnd/>
                <a:tailEnd/>
              </a:ln>
            </p:spPr>
            <p:txBody>
              <a:bodyPr/>
              <a:lstStyle/>
              <a:p>
                <a:endParaRPr lang="hr-HR"/>
              </a:p>
            </p:txBody>
          </p:sp>
          <p:sp>
            <p:nvSpPr>
              <p:cNvPr id="894078" name="Freeform 155"/>
              <p:cNvSpPr>
                <a:spLocks/>
              </p:cNvSpPr>
              <p:nvPr/>
            </p:nvSpPr>
            <p:spPr bwMode="auto">
              <a:xfrm>
                <a:off x="2856" y="3179"/>
                <a:ext cx="40" cy="60"/>
              </a:xfrm>
              <a:custGeom>
                <a:avLst/>
                <a:gdLst>
                  <a:gd name="T0" fmla="*/ 0 w 558"/>
                  <a:gd name="T1" fmla="*/ 0 h 541"/>
                  <a:gd name="T2" fmla="*/ 0 w 558"/>
                  <a:gd name="T3" fmla="*/ 0 h 541"/>
                  <a:gd name="T4" fmla="*/ 0 w 558"/>
                  <a:gd name="T5" fmla="*/ 0 h 541"/>
                  <a:gd name="T6" fmla="*/ 0 w 558"/>
                  <a:gd name="T7" fmla="*/ 0 h 541"/>
                  <a:gd name="T8" fmla="*/ 0 w 558"/>
                  <a:gd name="T9" fmla="*/ 0 h 541"/>
                  <a:gd name="T10" fmla="*/ 0 w 558"/>
                  <a:gd name="T11" fmla="*/ 0 h 541"/>
                  <a:gd name="T12" fmla="*/ 0 w 558"/>
                  <a:gd name="T13" fmla="*/ 0 h 541"/>
                  <a:gd name="T14" fmla="*/ 0 w 558"/>
                  <a:gd name="T15" fmla="*/ 0 h 541"/>
                  <a:gd name="T16" fmla="*/ 0 w 558"/>
                  <a:gd name="T17" fmla="*/ 0 h 541"/>
                  <a:gd name="T18" fmla="*/ 0 w 558"/>
                  <a:gd name="T19" fmla="*/ 0 h 5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8"/>
                  <a:gd name="T31" fmla="*/ 0 h 541"/>
                  <a:gd name="T32" fmla="*/ 558 w 558"/>
                  <a:gd name="T33" fmla="*/ 541 h 5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8" h="541">
                    <a:moveTo>
                      <a:pt x="558" y="18"/>
                    </a:moveTo>
                    <a:lnTo>
                      <a:pt x="538" y="0"/>
                    </a:lnTo>
                    <a:lnTo>
                      <a:pt x="266" y="276"/>
                    </a:lnTo>
                    <a:lnTo>
                      <a:pt x="128" y="413"/>
                    </a:lnTo>
                    <a:lnTo>
                      <a:pt x="0" y="541"/>
                    </a:lnTo>
                    <a:lnTo>
                      <a:pt x="65" y="491"/>
                    </a:lnTo>
                    <a:lnTo>
                      <a:pt x="153" y="419"/>
                    </a:lnTo>
                    <a:lnTo>
                      <a:pt x="238" y="340"/>
                    </a:lnTo>
                    <a:lnTo>
                      <a:pt x="410" y="168"/>
                    </a:lnTo>
                    <a:lnTo>
                      <a:pt x="558" y="18"/>
                    </a:lnTo>
                    <a:close/>
                  </a:path>
                </a:pathLst>
              </a:custGeom>
              <a:solidFill>
                <a:srgbClr val="FFFFFF">
                  <a:alpha val="76077"/>
                </a:srgbClr>
              </a:solidFill>
              <a:ln w="0">
                <a:solidFill>
                  <a:srgbClr val="FFFFFF"/>
                </a:solidFill>
                <a:round/>
                <a:headEnd/>
                <a:tailEnd/>
              </a:ln>
            </p:spPr>
            <p:txBody>
              <a:bodyPr/>
              <a:lstStyle/>
              <a:p>
                <a:endParaRPr lang="hr-HR"/>
              </a:p>
            </p:txBody>
          </p:sp>
          <p:sp>
            <p:nvSpPr>
              <p:cNvPr id="894079" name="Freeform 156"/>
              <p:cNvSpPr>
                <a:spLocks/>
              </p:cNvSpPr>
              <p:nvPr/>
            </p:nvSpPr>
            <p:spPr bwMode="auto">
              <a:xfrm>
                <a:off x="2933" y="2954"/>
                <a:ext cx="99" cy="136"/>
              </a:xfrm>
              <a:custGeom>
                <a:avLst/>
                <a:gdLst>
                  <a:gd name="T0" fmla="*/ 0 w 1393"/>
                  <a:gd name="T1" fmla="*/ 0 h 1218"/>
                  <a:gd name="T2" fmla="*/ 0 w 1393"/>
                  <a:gd name="T3" fmla="*/ 0 h 1218"/>
                  <a:gd name="T4" fmla="*/ 0 w 1393"/>
                  <a:gd name="T5" fmla="*/ 0 h 1218"/>
                  <a:gd name="T6" fmla="*/ 0 w 1393"/>
                  <a:gd name="T7" fmla="*/ 0 h 1218"/>
                  <a:gd name="T8" fmla="*/ 0 w 1393"/>
                  <a:gd name="T9" fmla="*/ 0 h 1218"/>
                  <a:gd name="T10" fmla="*/ 0 w 1393"/>
                  <a:gd name="T11" fmla="*/ 0 h 1218"/>
                  <a:gd name="T12" fmla="*/ 0 w 1393"/>
                  <a:gd name="T13" fmla="*/ 0 h 1218"/>
                  <a:gd name="T14" fmla="*/ 0 w 1393"/>
                  <a:gd name="T15" fmla="*/ 0 h 1218"/>
                  <a:gd name="T16" fmla="*/ 0 w 1393"/>
                  <a:gd name="T17" fmla="*/ 0 h 1218"/>
                  <a:gd name="T18" fmla="*/ 0 w 1393"/>
                  <a:gd name="T19" fmla="*/ 0 h 1218"/>
                  <a:gd name="T20" fmla="*/ 0 w 1393"/>
                  <a:gd name="T21" fmla="*/ 0 h 1218"/>
                  <a:gd name="T22" fmla="*/ 0 w 1393"/>
                  <a:gd name="T23" fmla="*/ 0 h 1218"/>
                  <a:gd name="T24" fmla="*/ 0 w 1393"/>
                  <a:gd name="T25" fmla="*/ 0 h 1218"/>
                  <a:gd name="T26" fmla="*/ 0 w 1393"/>
                  <a:gd name="T27" fmla="*/ 0 h 1218"/>
                  <a:gd name="T28" fmla="*/ 0 w 1393"/>
                  <a:gd name="T29" fmla="*/ 0 h 1218"/>
                  <a:gd name="T30" fmla="*/ 0 w 1393"/>
                  <a:gd name="T31" fmla="*/ 0 h 1218"/>
                  <a:gd name="T32" fmla="*/ 0 w 1393"/>
                  <a:gd name="T33" fmla="*/ 0 h 1218"/>
                  <a:gd name="T34" fmla="*/ 0 w 1393"/>
                  <a:gd name="T35" fmla="*/ 0 h 1218"/>
                  <a:gd name="T36" fmla="*/ 0 w 1393"/>
                  <a:gd name="T37" fmla="*/ 0 h 1218"/>
                  <a:gd name="T38" fmla="*/ 0 w 1393"/>
                  <a:gd name="T39" fmla="*/ 0 h 1218"/>
                  <a:gd name="T40" fmla="*/ 0 w 1393"/>
                  <a:gd name="T41" fmla="*/ 0 h 1218"/>
                  <a:gd name="T42" fmla="*/ 0 w 1393"/>
                  <a:gd name="T43" fmla="*/ 0 h 12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3"/>
                  <a:gd name="T67" fmla="*/ 0 h 1218"/>
                  <a:gd name="T68" fmla="*/ 1393 w 1393"/>
                  <a:gd name="T69" fmla="*/ 1218 h 12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3" h="1218">
                    <a:moveTo>
                      <a:pt x="1228" y="322"/>
                    </a:moveTo>
                    <a:lnTo>
                      <a:pt x="1320" y="199"/>
                    </a:lnTo>
                    <a:lnTo>
                      <a:pt x="1393" y="79"/>
                    </a:lnTo>
                    <a:lnTo>
                      <a:pt x="1359" y="33"/>
                    </a:lnTo>
                    <a:lnTo>
                      <a:pt x="1298" y="0"/>
                    </a:lnTo>
                    <a:lnTo>
                      <a:pt x="1187" y="88"/>
                    </a:lnTo>
                    <a:lnTo>
                      <a:pt x="1074" y="185"/>
                    </a:lnTo>
                    <a:lnTo>
                      <a:pt x="933" y="302"/>
                    </a:lnTo>
                    <a:lnTo>
                      <a:pt x="812" y="415"/>
                    </a:lnTo>
                    <a:lnTo>
                      <a:pt x="151" y="1077"/>
                    </a:lnTo>
                    <a:lnTo>
                      <a:pt x="0" y="1218"/>
                    </a:lnTo>
                    <a:lnTo>
                      <a:pt x="39" y="1218"/>
                    </a:lnTo>
                    <a:lnTo>
                      <a:pt x="412" y="845"/>
                    </a:lnTo>
                    <a:lnTo>
                      <a:pt x="585" y="677"/>
                    </a:lnTo>
                    <a:lnTo>
                      <a:pt x="752" y="504"/>
                    </a:lnTo>
                    <a:lnTo>
                      <a:pt x="917" y="338"/>
                    </a:lnTo>
                    <a:lnTo>
                      <a:pt x="1085" y="204"/>
                    </a:lnTo>
                    <a:lnTo>
                      <a:pt x="1120" y="206"/>
                    </a:lnTo>
                    <a:lnTo>
                      <a:pt x="1148" y="226"/>
                    </a:lnTo>
                    <a:lnTo>
                      <a:pt x="1182" y="256"/>
                    </a:lnTo>
                    <a:lnTo>
                      <a:pt x="1208" y="290"/>
                    </a:lnTo>
                    <a:lnTo>
                      <a:pt x="1228" y="322"/>
                    </a:lnTo>
                    <a:close/>
                  </a:path>
                </a:pathLst>
              </a:custGeom>
              <a:solidFill>
                <a:srgbClr val="000000">
                  <a:alpha val="76077"/>
                </a:srgbClr>
              </a:solidFill>
              <a:ln w="0">
                <a:solidFill>
                  <a:srgbClr val="000000"/>
                </a:solidFill>
                <a:round/>
                <a:headEnd/>
                <a:tailEnd/>
              </a:ln>
            </p:spPr>
            <p:txBody>
              <a:bodyPr/>
              <a:lstStyle/>
              <a:p>
                <a:endParaRPr lang="hr-HR"/>
              </a:p>
            </p:txBody>
          </p:sp>
          <p:sp>
            <p:nvSpPr>
              <p:cNvPr id="894080" name="Freeform 157"/>
              <p:cNvSpPr>
                <a:spLocks/>
              </p:cNvSpPr>
              <p:nvPr/>
            </p:nvSpPr>
            <p:spPr bwMode="auto">
              <a:xfrm>
                <a:off x="2944" y="2990"/>
                <a:ext cx="68" cy="100"/>
              </a:xfrm>
              <a:custGeom>
                <a:avLst/>
                <a:gdLst>
                  <a:gd name="T0" fmla="*/ 0 w 960"/>
                  <a:gd name="T1" fmla="*/ 0 h 902"/>
                  <a:gd name="T2" fmla="*/ 0 w 960"/>
                  <a:gd name="T3" fmla="*/ 0 h 902"/>
                  <a:gd name="T4" fmla="*/ 0 w 960"/>
                  <a:gd name="T5" fmla="*/ 0 h 902"/>
                  <a:gd name="T6" fmla="*/ 0 w 960"/>
                  <a:gd name="T7" fmla="*/ 0 h 902"/>
                  <a:gd name="T8" fmla="*/ 0 w 960"/>
                  <a:gd name="T9" fmla="*/ 0 h 902"/>
                  <a:gd name="T10" fmla="*/ 0 w 960"/>
                  <a:gd name="T11" fmla="*/ 0 h 902"/>
                  <a:gd name="T12" fmla="*/ 0 w 960"/>
                  <a:gd name="T13" fmla="*/ 0 h 902"/>
                  <a:gd name="T14" fmla="*/ 0 w 960"/>
                  <a:gd name="T15" fmla="*/ 0 h 902"/>
                  <a:gd name="T16" fmla="*/ 0 w 960"/>
                  <a:gd name="T17" fmla="*/ 0 h 902"/>
                  <a:gd name="T18" fmla="*/ 0 w 960"/>
                  <a:gd name="T19" fmla="*/ 0 h 902"/>
                  <a:gd name="T20" fmla="*/ 0 w 960"/>
                  <a:gd name="T21" fmla="*/ 0 h 902"/>
                  <a:gd name="T22" fmla="*/ 0 w 960"/>
                  <a:gd name="T23" fmla="*/ 0 h 902"/>
                  <a:gd name="T24" fmla="*/ 0 w 960"/>
                  <a:gd name="T25" fmla="*/ 0 h 902"/>
                  <a:gd name="T26" fmla="*/ 0 w 960"/>
                  <a:gd name="T27" fmla="*/ 0 h 902"/>
                  <a:gd name="T28" fmla="*/ 0 w 960"/>
                  <a:gd name="T29" fmla="*/ 0 h 902"/>
                  <a:gd name="T30" fmla="*/ 0 w 960"/>
                  <a:gd name="T31" fmla="*/ 0 h 9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0"/>
                  <a:gd name="T49" fmla="*/ 0 h 902"/>
                  <a:gd name="T50" fmla="*/ 960 w 960"/>
                  <a:gd name="T51" fmla="*/ 902 h 9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0" h="902">
                    <a:moveTo>
                      <a:pt x="77" y="902"/>
                    </a:moveTo>
                    <a:lnTo>
                      <a:pt x="115" y="865"/>
                    </a:lnTo>
                    <a:lnTo>
                      <a:pt x="334" y="649"/>
                    </a:lnTo>
                    <a:lnTo>
                      <a:pt x="537" y="451"/>
                    </a:lnTo>
                    <a:lnTo>
                      <a:pt x="653" y="333"/>
                    </a:lnTo>
                    <a:lnTo>
                      <a:pt x="788" y="206"/>
                    </a:lnTo>
                    <a:lnTo>
                      <a:pt x="919" y="72"/>
                    </a:lnTo>
                    <a:lnTo>
                      <a:pt x="960" y="36"/>
                    </a:lnTo>
                    <a:lnTo>
                      <a:pt x="934" y="0"/>
                    </a:lnTo>
                    <a:lnTo>
                      <a:pt x="754" y="158"/>
                    </a:lnTo>
                    <a:lnTo>
                      <a:pt x="576" y="330"/>
                    </a:lnTo>
                    <a:lnTo>
                      <a:pt x="402" y="508"/>
                    </a:lnTo>
                    <a:lnTo>
                      <a:pt x="222" y="685"/>
                    </a:lnTo>
                    <a:lnTo>
                      <a:pt x="113" y="788"/>
                    </a:lnTo>
                    <a:lnTo>
                      <a:pt x="0" y="902"/>
                    </a:lnTo>
                    <a:lnTo>
                      <a:pt x="77" y="902"/>
                    </a:lnTo>
                    <a:close/>
                  </a:path>
                </a:pathLst>
              </a:custGeom>
              <a:solidFill>
                <a:srgbClr val="FFFFFF">
                  <a:alpha val="76077"/>
                </a:srgbClr>
              </a:solidFill>
              <a:ln w="0">
                <a:solidFill>
                  <a:srgbClr val="000000"/>
                </a:solidFill>
                <a:round/>
                <a:headEnd/>
                <a:tailEnd/>
              </a:ln>
            </p:spPr>
            <p:txBody>
              <a:bodyPr/>
              <a:lstStyle/>
              <a:p>
                <a:endParaRPr lang="hr-HR"/>
              </a:p>
            </p:txBody>
          </p:sp>
          <p:sp>
            <p:nvSpPr>
              <p:cNvPr id="894081" name="Freeform 158"/>
              <p:cNvSpPr>
                <a:spLocks/>
              </p:cNvSpPr>
              <p:nvPr/>
            </p:nvSpPr>
            <p:spPr bwMode="auto">
              <a:xfrm>
                <a:off x="2829" y="3232"/>
                <a:ext cx="27" cy="42"/>
              </a:xfrm>
              <a:custGeom>
                <a:avLst/>
                <a:gdLst>
                  <a:gd name="T0" fmla="*/ 0 w 380"/>
                  <a:gd name="T1" fmla="*/ 0 h 371"/>
                  <a:gd name="T2" fmla="*/ 0 w 380"/>
                  <a:gd name="T3" fmla="*/ 0 h 371"/>
                  <a:gd name="T4" fmla="*/ 0 w 380"/>
                  <a:gd name="T5" fmla="*/ 0 h 371"/>
                  <a:gd name="T6" fmla="*/ 0 w 380"/>
                  <a:gd name="T7" fmla="*/ 0 h 371"/>
                  <a:gd name="T8" fmla="*/ 0 w 380"/>
                  <a:gd name="T9" fmla="*/ 0 h 371"/>
                  <a:gd name="T10" fmla="*/ 0 w 380"/>
                  <a:gd name="T11" fmla="*/ 0 h 371"/>
                  <a:gd name="T12" fmla="*/ 0 60000 65536"/>
                  <a:gd name="T13" fmla="*/ 0 60000 65536"/>
                  <a:gd name="T14" fmla="*/ 0 60000 65536"/>
                  <a:gd name="T15" fmla="*/ 0 60000 65536"/>
                  <a:gd name="T16" fmla="*/ 0 60000 65536"/>
                  <a:gd name="T17" fmla="*/ 0 60000 65536"/>
                  <a:gd name="T18" fmla="*/ 0 w 380"/>
                  <a:gd name="T19" fmla="*/ 0 h 371"/>
                  <a:gd name="T20" fmla="*/ 380 w 380"/>
                  <a:gd name="T21" fmla="*/ 371 h 371"/>
                </a:gdLst>
                <a:ahLst/>
                <a:cxnLst>
                  <a:cxn ang="T12">
                    <a:pos x="T0" y="T1"/>
                  </a:cxn>
                  <a:cxn ang="T13">
                    <a:pos x="T2" y="T3"/>
                  </a:cxn>
                  <a:cxn ang="T14">
                    <a:pos x="T4" y="T5"/>
                  </a:cxn>
                  <a:cxn ang="T15">
                    <a:pos x="T6" y="T7"/>
                  </a:cxn>
                  <a:cxn ang="T16">
                    <a:pos x="T8" y="T9"/>
                  </a:cxn>
                  <a:cxn ang="T17">
                    <a:pos x="T10" y="T11"/>
                  </a:cxn>
                </a:cxnLst>
                <a:rect l="T18" t="T19" r="T20" b="T21"/>
                <a:pathLst>
                  <a:path w="380" h="371">
                    <a:moveTo>
                      <a:pt x="380" y="97"/>
                    </a:moveTo>
                    <a:lnTo>
                      <a:pt x="206" y="232"/>
                    </a:lnTo>
                    <a:lnTo>
                      <a:pt x="0" y="371"/>
                    </a:lnTo>
                    <a:lnTo>
                      <a:pt x="156" y="161"/>
                    </a:lnTo>
                    <a:lnTo>
                      <a:pt x="278" y="0"/>
                    </a:lnTo>
                    <a:lnTo>
                      <a:pt x="380" y="97"/>
                    </a:lnTo>
                    <a:close/>
                  </a:path>
                </a:pathLst>
              </a:custGeom>
              <a:solidFill>
                <a:srgbClr val="FFFFFF">
                  <a:alpha val="76077"/>
                </a:srgbClr>
              </a:solidFill>
              <a:ln w="0">
                <a:solidFill>
                  <a:srgbClr val="000000"/>
                </a:solidFill>
                <a:round/>
                <a:headEnd/>
                <a:tailEnd/>
              </a:ln>
            </p:spPr>
            <p:txBody>
              <a:bodyPr/>
              <a:lstStyle/>
              <a:p>
                <a:endParaRPr lang="hr-HR"/>
              </a:p>
            </p:txBody>
          </p:sp>
          <p:sp>
            <p:nvSpPr>
              <p:cNvPr id="894082" name="Freeform 159"/>
              <p:cNvSpPr>
                <a:spLocks/>
              </p:cNvSpPr>
              <p:nvPr/>
            </p:nvSpPr>
            <p:spPr bwMode="auto">
              <a:xfrm>
                <a:off x="2835" y="3240"/>
                <a:ext cx="18" cy="25"/>
              </a:xfrm>
              <a:custGeom>
                <a:avLst/>
                <a:gdLst>
                  <a:gd name="T0" fmla="*/ 0 w 261"/>
                  <a:gd name="T1" fmla="*/ 0 h 227"/>
                  <a:gd name="T2" fmla="*/ 0 w 261"/>
                  <a:gd name="T3" fmla="*/ 0 h 227"/>
                  <a:gd name="T4" fmla="*/ 0 w 261"/>
                  <a:gd name="T5" fmla="*/ 0 h 227"/>
                  <a:gd name="T6" fmla="*/ 0 w 261"/>
                  <a:gd name="T7" fmla="*/ 0 h 227"/>
                  <a:gd name="T8" fmla="*/ 0 w 261"/>
                  <a:gd name="T9" fmla="*/ 0 h 227"/>
                  <a:gd name="T10" fmla="*/ 0 60000 65536"/>
                  <a:gd name="T11" fmla="*/ 0 60000 65536"/>
                  <a:gd name="T12" fmla="*/ 0 60000 65536"/>
                  <a:gd name="T13" fmla="*/ 0 60000 65536"/>
                  <a:gd name="T14" fmla="*/ 0 60000 65536"/>
                  <a:gd name="T15" fmla="*/ 0 w 261"/>
                  <a:gd name="T16" fmla="*/ 0 h 227"/>
                  <a:gd name="T17" fmla="*/ 261 w 261"/>
                  <a:gd name="T18" fmla="*/ 227 h 227"/>
                </a:gdLst>
                <a:ahLst/>
                <a:cxnLst>
                  <a:cxn ang="T10">
                    <a:pos x="T0" y="T1"/>
                  </a:cxn>
                  <a:cxn ang="T11">
                    <a:pos x="T2" y="T3"/>
                  </a:cxn>
                  <a:cxn ang="T12">
                    <a:pos x="T4" y="T5"/>
                  </a:cxn>
                  <a:cxn ang="T13">
                    <a:pos x="T6" y="T7"/>
                  </a:cxn>
                  <a:cxn ang="T14">
                    <a:pos x="T8" y="T9"/>
                  </a:cxn>
                </a:cxnLst>
                <a:rect l="T15" t="T16" r="T17" b="T18"/>
                <a:pathLst>
                  <a:path w="261" h="227">
                    <a:moveTo>
                      <a:pt x="261" y="0"/>
                    </a:moveTo>
                    <a:lnTo>
                      <a:pt x="196" y="56"/>
                    </a:lnTo>
                    <a:lnTo>
                      <a:pt x="20" y="194"/>
                    </a:lnTo>
                    <a:lnTo>
                      <a:pt x="0" y="227"/>
                    </a:lnTo>
                    <a:lnTo>
                      <a:pt x="261" y="0"/>
                    </a:lnTo>
                    <a:close/>
                  </a:path>
                </a:pathLst>
              </a:custGeom>
              <a:solidFill>
                <a:srgbClr val="000000">
                  <a:alpha val="76077"/>
                </a:srgbClr>
              </a:solidFill>
              <a:ln w="0">
                <a:solidFill>
                  <a:srgbClr val="000000"/>
                </a:solidFill>
                <a:round/>
                <a:headEnd/>
                <a:tailEnd/>
              </a:ln>
            </p:spPr>
            <p:txBody>
              <a:bodyPr/>
              <a:lstStyle/>
              <a:p>
                <a:endParaRPr lang="hr-HR"/>
              </a:p>
            </p:txBody>
          </p:sp>
          <p:sp>
            <p:nvSpPr>
              <p:cNvPr id="894083" name="Freeform 160"/>
              <p:cNvSpPr>
                <a:spLocks/>
              </p:cNvSpPr>
              <p:nvPr/>
            </p:nvSpPr>
            <p:spPr bwMode="auto">
              <a:xfrm>
                <a:off x="3148" y="3125"/>
                <a:ext cx="42" cy="151"/>
              </a:xfrm>
              <a:custGeom>
                <a:avLst/>
                <a:gdLst>
                  <a:gd name="T0" fmla="*/ 0 w 585"/>
                  <a:gd name="T1" fmla="*/ 0 h 1362"/>
                  <a:gd name="T2" fmla="*/ 0 w 585"/>
                  <a:gd name="T3" fmla="*/ 0 h 1362"/>
                  <a:gd name="T4" fmla="*/ 0 w 585"/>
                  <a:gd name="T5" fmla="*/ 0 h 1362"/>
                  <a:gd name="T6" fmla="*/ 0 w 585"/>
                  <a:gd name="T7" fmla="*/ 0 h 1362"/>
                  <a:gd name="T8" fmla="*/ 0 w 585"/>
                  <a:gd name="T9" fmla="*/ 0 h 1362"/>
                  <a:gd name="T10" fmla="*/ 0 w 585"/>
                  <a:gd name="T11" fmla="*/ 0 h 1362"/>
                  <a:gd name="T12" fmla="*/ 0 w 585"/>
                  <a:gd name="T13" fmla="*/ 0 h 1362"/>
                  <a:gd name="T14" fmla="*/ 0 w 585"/>
                  <a:gd name="T15" fmla="*/ 0 h 1362"/>
                  <a:gd name="T16" fmla="*/ 0 w 585"/>
                  <a:gd name="T17" fmla="*/ 0 h 1362"/>
                  <a:gd name="T18" fmla="*/ 0 w 585"/>
                  <a:gd name="T19" fmla="*/ 0 h 1362"/>
                  <a:gd name="T20" fmla="*/ 0 w 585"/>
                  <a:gd name="T21" fmla="*/ 0 h 1362"/>
                  <a:gd name="T22" fmla="*/ 0 w 585"/>
                  <a:gd name="T23" fmla="*/ 0 h 1362"/>
                  <a:gd name="T24" fmla="*/ 0 w 585"/>
                  <a:gd name="T25" fmla="*/ 0 h 1362"/>
                  <a:gd name="T26" fmla="*/ 0 w 585"/>
                  <a:gd name="T27" fmla="*/ 0 h 1362"/>
                  <a:gd name="T28" fmla="*/ 0 w 585"/>
                  <a:gd name="T29" fmla="*/ 0 h 1362"/>
                  <a:gd name="T30" fmla="*/ 0 w 585"/>
                  <a:gd name="T31" fmla="*/ 0 h 1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5"/>
                  <a:gd name="T49" fmla="*/ 0 h 1362"/>
                  <a:gd name="T50" fmla="*/ 585 w 585"/>
                  <a:gd name="T51" fmla="*/ 1362 h 13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5" h="1362">
                    <a:moveTo>
                      <a:pt x="535" y="82"/>
                    </a:moveTo>
                    <a:lnTo>
                      <a:pt x="575" y="269"/>
                    </a:lnTo>
                    <a:lnTo>
                      <a:pt x="585" y="585"/>
                    </a:lnTo>
                    <a:lnTo>
                      <a:pt x="562" y="887"/>
                    </a:lnTo>
                    <a:lnTo>
                      <a:pt x="506" y="1151"/>
                    </a:lnTo>
                    <a:lnTo>
                      <a:pt x="400" y="1362"/>
                    </a:lnTo>
                    <a:lnTo>
                      <a:pt x="0" y="1251"/>
                    </a:lnTo>
                    <a:lnTo>
                      <a:pt x="47" y="1155"/>
                    </a:lnTo>
                    <a:lnTo>
                      <a:pt x="92" y="1028"/>
                    </a:lnTo>
                    <a:lnTo>
                      <a:pt x="128" y="872"/>
                    </a:lnTo>
                    <a:lnTo>
                      <a:pt x="155" y="698"/>
                    </a:lnTo>
                    <a:lnTo>
                      <a:pt x="173" y="517"/>
                    </a:lnTo>
                    <a:lnTo>
                      <a:pt x="179" y="335"/>
                    </a:lnTo>
                    <a:lnTo>
                      <a:pt x="173" y="158"/>
                    </a:lnTo>
                    <a:lnTo>
                      <a:pt x="155" y="0"/>
                    </a:lnTo>
                    <a:lnTo>
                      <a:pt x="535" y="82"/>
                    </a:lnTo>
                    <a:close/>
                  </a:path>
                </a:pathLst>
              </a:custGeom>
              <a:solidFill>
                <a:srgbClr val="000000">
                  <a:alpha val="76077"/>
                </a:srgbClr>
              </a:solidFill>
              <a:ln w="0">
                <a:solidFill>
                  <a:srgbClr val="000000"/>
                </a:solidFill>
                <a:round/>
                <a:headEnd/>
                <a:tailEnd/>
              </a:ln>
            </p:spPr>
            <p:txBody>
              <a:bodyPr/>
              <a:lstStyle/>
              <a:p>
                <a:endParaRPr lang="hr-HR"/>
              </a:p>
            </p:txBody>
          </p:sp>
        </p:grpSp>
      </p:grpSp>
      <p:grpSp>
        <p:nvGrpSpPr>
          <p:cNvPr id="894084" name="Group 161"/>
          <p:cNvGrpSpPr>
            <a:grpSpLocks/>
          </p:cNvGrpSpPr>
          <p:nvPr/>
        </p:nvGrpSpPr>
        <p:grpSpPr bwMode="auto">
          <a:xfrm>
            <a:off x="8542961" y="1521418"/>
            <a:ext cx="1412421" cy="1878908"/>
            <a:chOff x="3470" y="1424"/>
            <a:chExt cx="686" cy="978"/>
          </a:xfrm>
        </p:grpSpPr>
        <p:sp>
          <p:nvSpPr>
            <p:cNvPr id="894085" name="Rectangle 162"/>
            <p:cNvSpPr>
              <a:spLocks noChangeArrowheads="1"/>
            </p:cNvSpPr>
            <p:nvPr/>
          </p:nvSpPr>
          <p:spPr bwMode="auto">
            <a:xfrm>
              <a:off x="3592" y="1424"/>
              <a:ext cx="385" cy="208"/>
            </a:xfrm>
            <a:prstGeom prst="rect">
              <a:avLst/>
            </a:prstGeom>
            <a:noFill/>
            <a:ln w="9525">
              <a:noFill/>
              <a:miter lim="800000"/>
              <a:headEnd/>
              <a:tailEnd/>
            </a:ln>
          </p:spPr>
          <p:txBody>
            <a:bodyPr/>
            <a:lstStyle/>
            <a:p>
              <a:endParaRPr lang="sr-Latn-CS">
                <a:latin typeface="Verdana" pitchFamily="34" charset="0"/>
              </a:endParaRPr>
            </a:p>
          </p:txBody>
        </p:sp>
        <p:sp>
          <p:nvSpPr>
            <p:cNvPr id="181" name="Rectangle 163"/>
            <p:cNvSpPr>
              <a:spLocks noChangeArrowheads="1"/>
            </p:cNvSpPr>
            <p:nvPr/>
          </p:nvSpPr>
          <p:spPr bwMode="auto">
            <a:xfrm>
              <a:off x="3805" y="1446"/>
              <a:ext cx="0" cy="256"/>
            </a:xfrm>
            <a:prstGeom prst="rect">
              <a:avLst/>
            </a:prstGeom>
            <a:noFill/>
            <a:ln w="9525">
              <a:noFill/>
              <a:miter lim="800000"/>
              <a:headEnd/>
              <a:tailEnd/>
            </a:ln>
          </p:spPr>
          <p:txBody>
            <a:bodyPr wrap="none" lIns="0" tIns="0" rIns="0" bIns="0">
              <a:spAutoFit/>
            </a:bodyPr>
            <a:lstStyle/>
            <a:p>
              <a:pPr algn="ctr">
                <a:defRPr/>
              </a:pPr>
              <a:endParaRPr lang="en-US" sz="3200" dirty="0">
                <a:effectLst>
                  <a:outerShdw blurRad="38100" dist="38100" dir="2700000" algn="tl">
                    <a:srgbClr val="C0C0C0"/>
                  </a:outerShdw>
                </a:effectLst>
                <a:latin typeface="Verdana" pitchFamily="34" charset="0"/>
              </a:endParaRPr>
            </a:p>
          </p:txBody>
        </p:sp>
        <p:sp>
          <p:nvSpPr>
            <p:cNvPr id="894087" name="Rectangle 164"/>
            <p:cNvSpPr>
              <a:spLocks noChangeArrowheads="1"/>
            </p:cNvSpPr>
            <p:nvPr/>
          </p:nvSpPr>
          <p:spPr bwMode="auto">
            <a:xfrm>
              <a:off x="3800" y="1531"/>
              <a:ext cx="0" cy="256"/>
            </a:xfrm>
            <a:prstGeom prst="rect">
              <a:avLst/>
            </a:prstGeom>
            <a:noFill/>
            <a:ln w="9525">
              <a:noFill/>
              <a:miter lim="800000"/>
              <a:headEnd/>
              <a:tailEnd/>
            </a:ln>
          </p:spPr>
          <p:txBody>
            <a:bodyPr wrap="none" lIns="0" tIns="0" rIns="0" bIns="0">
              <a:spAutoFit/>
            </a:bodyPr>
            <a:lstStyle/>
            <a:p>
              <a:pPr algn="ctr"/>
              <a:endParaRPr lang="en-GB" sz="3200">
                <a:latin typeface="Tahoma" pitchFamily="34" charset="0"/>
              </a:endParaRPr>
            </a:p>
          </p:txBody>
        </p:sp>
        <p:grpSp>
          <p:nvGrpSpPr>
            <p:cNvPr id="894088" name="Group 165"/>
            <p:cNvGrpSpPr>
              <a:grpSpLocks/>
            </p:cNvGrpSpPr>
            <p:nvPr/>
          </p:nvGrpSpPr>
          <p:grpSpPr bwMode="auto">
            <a:xfrm>
              <a:off x="3470" y="1713"/>
              <a:ext cx="686" cy="689"/>
              <a:chOff x="3470" y="1713"/>
              <a:chExt cx="686" cy="689"/>
            </a:xfrm>
          </p:grpSpPr>
          <p:grpSp>
            <p:nvGrpSpPr>
              <p:cNvPr id="894089" name="Group 166"/>
              <p:cNvGrpSpPr>
                <a:grpSpLocks/>
              </p:cNvGrpSpPr>
              <p:nvPr/>
            </p:nvGrpSpPr>
            <p:grpSpPr bwMode="auto">
              <a:xfrm>
                <a:off x="3704" y="1947"/>
                <a:ext cx="218" cy="204"/>
                <a:chOff x="3704" y="1947"/>
                <a:chExt cx="218" cy="204"/>
              </a:xfrm>
            </p:grpSpPr>
            <p:sp>
              <p:nvSpPr>
                <p:cNvPr id="894090" name="Freeform 167"/>
                <p:cNvSpPr>
                  <a:spLocks/>
                </p:cNvSpPr>
                <p:nvPr/>
              </p:nvSpPr>
              <p:spPr bwMode="auto">
                <a:xfrm>
                  <a:off x="3704" y="1947"/>
                  <a:ext cx="218" cy="204"/>
                </a:xfrm>
                <a:custGeom>
                  <a:avLst/>
                  <a:gdLst>
                    <a:gd name="T0" fmla="*/ 0 w 436"/>
                    <a:gd name="T1" fmla="*/ 1 h 408"/>
                    <a:gd name="T2" fmla="*/ 1 w 436"/>
                    <a:gd name="T3" fmla="*/ 1 h 408"/>
                    <a:gd name="T4" fmla="*/ 1 w 436"/>
                    <a:gd name="T5" fmla="*/ 1 h 408"/>
                    <a:gd name="T6" fmla="*/ 1 w 436"/>
                    <a:gd name="T7" fmla="*/ 1 h 408"/>
                    <a:gd name="T8" fmla="*/ 1 w 436"/>
                    <a:gd name="T9" fmla="*/ 1 h 408"/>
                    <a:gd name="T10" fmla="*/ 1 w 436"/>
                    <a:gd name="T11" fmla="*/ 1 h 408"/>
                    <a:gd name="T12" fmla="*/ 1 w 436"/>
                    <a:gd name="T13" fmla="*/ 1 h 408"/>
                    <a:gd name="T14" fmla="*/ 1 w 436"/>
                    <a:gd name="T15" fmla="*/ 1 h 408"/>
                    <a:gd name="T16" fmla="*/ 1 w 436"/>
                    <a:gd name="T17" fmla="*/ 1 h 408"/>
                    <a:gd name="T18" fmla="*/ 1 w 436"/>
                    <a:gd name="T19" fmla="*/ 1 h 408"/>
                    <a:gd name="T20" fmla="*/ 1 w 436"/>
                    <a:gd name="T21" fmla="*/ 1 h 408"/>
                    <a:gd name="T22" fmla="*/ 1 w 436"/>
                    <a:gd name="T23" fmla="*/ 1 h 408"/>
                    <a:gd name="T24" fmla="*/ 1 w 436"/>
                    <a:gd name="T25" fmla="*/ 1 h 408"/>
                    <a:gd name="T26" fmla="*/ 1 w 436"/>
                    <a:gd name="T27" fmla="*/ 1 h 408"/>
                    <a:gd name="T28" fmla="*/ 1 w 436"/>
                    <a:gd name="T29" fmla="*/ 1 h 408"/>
                    <a:gd name="T30" fmla="*/ 1 w 436"/>
                    <a:gd name="T31" fmla="*/ 1 h 408"/>
                    <a:gd name="T32" fmla="*/ 1 w 436"/>
                    <a:gd name="T33" fmla="*/ 1 h 408"/>
                    <a:gd name="T34" fmla="*/ 1 w 436"/>
                    <a:gd name="T35" fmla="*/ 0 h 408"/>
                    <a:gd name="T36" fmla="*/ 1 w 436"/>
                    <a:gd name="T37" fmla="*/ 1 h 408"/>
                    <a:gd name="T38" fmla="*/ 1 w 436"/>
                    <a:gd name="T39" fmla="*/ 1 h 408"/>
                    <a:gd name="T40" fmla="*/ 1 w 436"/>
                    <a:gd name="T41" fmla="*/ 1 h 408"/>
                    <a:gd name="T42" fmla="*/ 1 w 436"/>
                    <a:gd name="T43" fmla="*/ 1 h 408"/>
                    <a:gd name="T44" fmla="*/ 0 w 436"/>
                    <a:gd name="T45" fmla="*/ 1 h 4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08"/>
                    <a:gd name="T71" fmla="*/ 436 w 436"/>
                    <a:gd name="T72" fmla="*/ 408 h 4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08">
                      <a:moveTo>
                        <a:pt x="0" y="148"/>
                      </a:moveTo>
                      <a:lnTo>
                        <a:pt x="24" y="208"/>
                      </a:lnTo>
                      <a:lnTo>
                        <a:pt x="45" y="269"/>
                      </a:lnTo>
                      <a:lnTo>
                        <a:pt x="63" y="331"/>
                      </a:lnTo>
                      <a:lnTo>
                        <a:pt x="73" y="403"/>
                      </a:lnTo>
                      <a:lnTo>
                        <a:pt x="148" y="395"/>
                      </a:lnTo>
                      <a:lnTo>
                        <a:pt x="213" y="395"/>
                      </a:lnTo>
                      <a:lnTo>
                        <a:pt x="279" y="400"/>
                      </a:lnTo>
                      <a:lnTo>
                        <a:pt x="345" y="408"/>
                      </a:lnTo>
                      <a:lnTo>
                        <a:pt x="363" y="340"/>
                      </a:lnTo>
                      <a:lnTo>
                        <a:pt x="384" y="277"/>
                      </a:lnTo>
                      <a:lnTo>
                        <a:pt x="407" y="217"/>
                      </a:lnTo>
                      <a:lnTo>
                        <a:pt x="436" y="159"/>
                      </a:lnTo>
                      <a:lnTo>
                        <a:pt x="427" y="156"/>
                      </a:lnTo>
                      <a:lnTo>
                        <a:pt x="375" y="119"/>
                      </a:lnTo>
                      <a:lnTo>
                        <a:pt x="321" y="81"/>
                      </a:lnTo>
                      <a:lnTo>
                        <a:pt x="270" y="41"/>
                      </a:lnTo>
                      <a:lnTo>
                        <a:pt x="224" y="0"/>
                      </a:lnTo>
                      <a:lnTo>
                        <a:pt x="216" y="7"/>
                      </a:lnTo>
                      <a:lnTo>
                        <a:pt x="167" y="47"/>
                      </a:lnTo>
                      <a:lnTo>
                        <a:pt x="115" y="88"/>
                      </a:lnTo>
                      <a:lnTo>
                        <a:pt x="61" y="122"/>
                      </a:lnTo>
                      <a:lnTo>
                        <a:pt x="0" y="148"/>
                      </a:lnTo>
                      <a:close/>
                    </a:path>
                  </a:pathLst>
                </a:custGeom>
                <a:solidFill>
                  <a:srgbClr val="00B7A5"/>
                </a:solidFill>
                <a:ln w="9525">
                  <a:noFill/>
                  <a:round/>
                  <a:headEnd/>
                  <a:tailEnd/>
                </a:ln>
              </p:spPr>
              <p:txBody>
                <a:bodyPr/>
                <a:lstStyle/>
                <a:p>
                  <a:endParaRPr lang="hr-HR"/>
                </a:p>
              </p:txBody>
            </p:sp>
            <p:sp>
              <p:nvSpPr>
                <p:cNvPr id="894091" name="Freeform 168"/>
                <p:cNvSpPr>
                  <a:spLocks/>
                </p:cNvSpPr>
                <p:nvPr/>
              </p:nvSpPr>
              <p:spPr bwMode="auto">
                <a:xfrm>
                  <a:off x="3704" y="1947"/>
                  <a:ext cx="218" cy="204"/>
                </a:xfrm>
                <a:custGeom>
                  <a:avLst/>
                  <a:gdLst>
                    <a:gd name="T0" fmla="*/ 0 w 436"/>
                    <a:gd name="T1" fmla="*/ 1 h 408"/>
                    <a:gd name="T2" fmla="*/ 1 w 436"/>
                    <a:gd name="T3" fmla="*/ 1 h 408"/>
                    <a:gd name="T4" fmla="*/ 1 w 436"/>
                    <a:gd name="T5" fmla="*/ 1 h 408"/>
                    <a:gd name="T6" fmla="*/ 1 w 436"/>
                    <a:gd name="T7" fmla="*/ 1 h 408"/>
                    <a:gd name="T8" fmla="*/ 1 w 436"/>
                    <a:gd name="T9" fmla="*/ 1 h 408"/>
                    <a:gd name="T10" fmla="*/ 1 w 436"/>
                    <a:gd name="T11" fmla="*/ 1 h 408"/>
                    <a:gd name="T12" fmla="*/ 1 w 436"/>
                    <a:gd name="T13" fmla="*/ 1 h 408"/>
                    <a:gd name="T14" fmla="*/ 1 w 436"/>
                    <a:gd name="T15" fmla="*/ 1 h 408"/>
                    <a:gd name="T16" fmla="*/ 1 w 436"/>
                    <a:gd name="T17" fmla="*/ 1 h 408"/>
                    <a:gd name="T18" fmla="*/ 1 w 436"/>
                    <a:gd name="T19" fmla="*/ 1 h 408"/>
                    <a:gd name="T20" fmla="*/ 1 w 436"/>
                    <a:gd name="T21" fmla="*/ 1 h 408"/>
                    <a:gd name="T22" fmla="*/ 1 w 436"/>
                    <a:gd name="T23" fmla="*/ 1 h 408"/>
                    <a:gd name="T24" fmla="*/ 1 w 436"/>
                    <a:gd name="T25" fmla="*/ 1 h 408"/>
                    <a:gd name="T26" fmla="*/ 1 w 436"/>
                    <a:gd name="T27" fmla="*/ 1 h 408"/>
                    <a:gd name="T28" fmla="*/ 1 w 436"/>
                    <a:gd name="T29" fmla="*/ 1 h 408"/>
                    <a:gd name="T30" fmla="*/ 1 w 436"/>
                    <a:gd name="T31" fmla="*/ 1 h 408"/>
                    <a:gd name="T32" fmla="*/ 1 w 436"/>
                    <a:gd name="T33" fmla="*/ 1 h 408"/>
                    <a:gd name="T34" fmla="*/ 1 w 436"/>
                    <a:gd name="T35" fmla="*/ 0 h 408"/>
                    <a:gd name="T36" fmla="*/ 1 w 436"/>
                    <a:gd name="T37" fmla="*/ 1 h 408"/>
                    <a:gd name="T38" fmla="*/ 1 w 436"/>
                    <a:gd name="T39" fmla="*/ 1 h 408"/>
                    <a:gd name="T40" fmla="*/ 1 w 436"/>
                    <a:gd name="T41" fmla="*/ 1 h 408"/>
                    <a:gd name="T42" fmla="*/ 1 w 436"/>
                    <a:gd name="T43" fmla="*/ 1 h 408"/>
                    <a:gd name="T44" fmla="*/ 0 w 436"/>
                    <a:gd name="T45" fmla="*/ 1 h 4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08"/>
                    <a:gd name="T71" fmla="*/ 436 w 436"/>
                    <a:gd name="T72" fmla="*/ 408 h 4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08">
                      <a:moveTo>
                        <a:pt x="0" y="148"/>
                      </a:moveTo>
                      <a:lnTo>
                        <a:pt x="24" y="208"/>
                      </a:lnTo>
                      <a:lnTo>
                        <a:pt x="45" y="269"/>
                      </a:lnTo>
                      <a:lnTo>
                        <a:pt x="63" y="331"/>
                      </a:lnTo>
                      <a:lnTo>
                        <a:pt x="73" y="403"/>
                      </a:lnTo>
                      <a:lnTo>
                        <a:pt x="148" y="395"/>
                      </a:lnTo>
                      <a:lnTo>
                        <a:pt x="213" y="395"/>
                      </a:lnTo>
                      <a:lnTo>
                        <a:pt x="279" y="400"/>
                      </a:lnTo>
                      <a:lnTo>
                        <a:pt x="345" y="408"/>
                      </a:lnTo>
                      <a:lnTo>
                        <a:pt x="363" y="340"/>
                      </a:lnTo>
                      <a:lnTo>
                        <a:pt x="384" y="277"/>
                      </a:lnTo>
                      <a:lnTo>
                        <a:pt x="407" y="217"/>
                      </a:lnTo>
                      <a:lnTo>
                        <a:pt x="436" y="159"/>
                      </a:lnTo>
                      <a:lnTo>
                        <a:pt x="427" y="156"/>
                      </a:lnTo>
                      <a:lnTo>
                        <a:pt x="375" y="119"/>
                      </a:lnTo>
                      <a:lnTo>
                        <a:pt x="321" y="81"/>
                      </a:lnTo>
                      <a:lnTo>
                        <a:pt x="270" y="41"/>
                      </a:lnTo>
                      <a:lnTo>
                        <a:pt x="224" y="0"/>
                      </a:lnTo>
                      <a:lnTo>
                        <a:pt x="216" y="7"/>
                      </a:lnTo>
                      <a:lnTo>
                        <a:pt x="167" y="47"/>
                      </a:lnTo>
                      <a:lnTo>
                        <a:pt x="115" y="88"/>
                      </a:lnTo>
                      <a:lnTo>
                        <a:pt x="61" y="122"/>
                      </a:lnTo>
                      <a:lnTo>
                        <a:pt x="0" y="148"/>
                      </a:lnTo>
                    </a:path>
                  </a:pathLst>
                </a:custGeom>
                <a:noFill/>
                <a:ln w="9525">
                  <a:solidFill>
                    <a:srgbClr val="000000"/>
                  </a:solidFill>
                  <a:round/>
                  <a:headEnd/>
                  <a:tailEnd/>
                </a:ln>
              </p:spPr>
              <p:txBody>
                <a:bodyPr/>
                <a:lstStyle/>
                <a:p>
                  <a:endParaRPr lang="hr-HR"/>
                </a:p>
              </p:txBody>
            </p:sp>
          </p:grpSp>
          <p:grpSp>
            <p:nvGrpSpPr>
              <p:cNvPr id="894092" name="Group 169"/>
              <p:cNvGrpSpPr>
                <a:grpSpLocks/>
              </p:cNvGrpSpPr>
              <p:nvPr/>
            </p:nvGrpSpPr>
            <p:grpSpPr bwMode="auto">
              <a:xfrm>
                <a:off x="3788" y="1713"/>
                <a:ext cx="256" cy="160"/>
                <a:chOff x="3788" y="1713"/>
                <a:chExt cx="256" cy="160"/>
              </a:xfrm>
            </p:grpSpPr>
            <p:sp>
              <p:nvSpPr>
                <p:cNvPr id="894093" name="Freeform 170"/>
                <p:cNvSpPr>
                  <a:spLocks/>
                </p:cNvSpPr>
                <p:nvPr/>
              </p:nvSpPr>
              <p:spPr bwMode="auto">
                <a:xfrm>
                  <a:off x="3788" y="1713"/>
                  <a:ext cx="256" cy="160"/>
                </a:xfrm>
                <a:custGeom>
                  <a:avLst/>
                  <a:gdLst>
                    <a:gd name="T0" fmla="*/ 1 w 512"/>
                    <a:gd name="T1" fmla="*/ 1 h 320"/>
                    <a:gd name="T2" fmla="*/ 1 w 512"/>
                    <a:gd name="T3" fmla="*/ 1 h 320"/>
                    <a:gd name="T4" fmla="*/ 1 w 512"/>
                    <a:gd name="T5" fmla="*/ 1 h 320"/>
                    <a:gd name="T6" fmla="*/ 1 w 512"/>
                    <a:gd name="T7" fmla="*/ 1 h 320"/>
                    <a:gd name="T8" fmla="*/ 1 w 512"/>
                    <a:gd name="T9" fmla="*/ 1 h 320"/>
                    <a:gd name="T10" fmla="*/ 1 w 512"/>
                    <a:gd name="T11" fmla="*/ 1 h 320"/>
                    <a:gd name="T12" fmla="*/ 1 w 512"/>
                    <a:gd name="T13" fmla="*/ 1 h 320"/>
                    <a:gd name="T14" fmla="*/ 1 w 512"/>
                    <a:gd name="T15" fmla="*/ 1 h 320"/>
                    <a:gd name="T16" fmla="*/ 1 w 512"/>
                    <a:gd name="T17" fmla="*/ 1 h 320"/>
                    <a:gd name="T18" fmla="*/ 1 w 512"/>
                    <a:gd name="T19" fmla="*/ 1 h 320"/>
                    <a:gd name="T20" fmla="*/ 1 w 512"/>
                    <a:gd name="T21" fmla="*/ 1 h 320"/>
                    <a:gd name="T22" fmla="*/ 1 w 512"/>
                    <a:gd name="T23" fmla="*/ 1 h 320"/>
                    <a:gd name="T24" fmla="*/ 1 w 512"/>
                    <a:gd name="T25" fmla="*/ 1 h 320"/>
                    <a:gd name="T26" fmla="*/ 1 w 512"/>
                    <a:gd name="T27" fmla="*/ 1 h 320"/>
                    <a:gd name="T28" fmla="*/ 1 w 512"/>
                    <a:gd name="T29" fmla="*/ 1 h 320"/>
                    <a:gd name="T30" fmla="*/ 1 w 512"/>
                    <a:gd name="T31" fmla="*/ 1 h 320"/>
                    <a:gd name="T32" fmla="*/ 1 w 512"/>
                    <a:gd name="T33" fmla="*/ 1 h 320"/>
                    <a:gd name="T34" fmla="*/ 1 w 512"/>
                    <a:gd name="T35" fmla="*/ 1 h 320"/>
                    <a:gd name="T36" fmla="*/ 1 w 512"/>
                    <a:gd name="T37" fmla="*/ 1 h 320"/>
                    <a:gd name="T38" fmla="*/ 1 w 512"/>
                    <a:gd name="T39" fmla="*/ 1 h 320"/>
                    <a:gd name="T40" fmla="*/ 1 w 512"/>
                    <a:gd name="T41" fmla="*/ 1 h 320"/>
                    <a:gd name="T42" fmla="*/ 1 w 512"/>
                    <a:gd name="T43" fmla="*/ 1 h 320"/>
                    <a:gd name="T44" fmla="*/ 1 w 512"/>
                    <a:gd name="T45" fmla="*/ 1 h 320"/>
                    <a:gd name="T46" fmla="*/ 1 w 512"/>
                    <a:gd name="T47" fmla="*/ 1 h 320"/>
                    <a:gd name="T48" fmla="*/ 1 w 512"/>
                    <a:gd name="T49" fmla="*/ 1 h 320"/>
                    <a:gd name="T50" fmla="*/ 1 w 512"/>
                    <a:gd name="T51" fmla="*/ 1 h 320"/>
                    <a:gd name="T52" fmla="*/ 1 w 512"/>
                    <a:gd name="T53" fmla="*/ 1 h 320"/>
                    <a:gd name="T54" fmla="*/ 1 w 512"/>
                    <a:gd name="T55" fmla="*/ 1 h 320"/>
                    <a:gd name="T56" fmla="*/ 1 w 512"/>
                    <a:gd name="T57" fmla="*/ 1 h 320"/>
                    <a:gd name="T58" fmla="*/ 1 w 512"/>
                    <a:gd name="T59" fmla="*/ 1 h 320"/>
                    <a:gd name="T60" fmla="*/ 1 w 512"/>
                    <a:gd name="T61" fmla="*/ 1 h 320"/>
                    <a:gd name="T62" fmla="*/ 1 w 512"/>
                    <a:gd name="T63" fmla="*/ 1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2"/>
                    <a:gd name="T97" fmla="*/ 0 h 320"/>
                    <a:gd name="T98" fmla="*/ 512 w 512"/>
                    <a:gd name="T99" fmla="*/ 320 h 3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2" h="320">
                      <a:moveTo>
                        <a:pt x="82" y="124"/>
                      </a:moveTo>
                      <a:lnTo>
                        <a:pt x="91" y="121"/>
                      </a:lnTo>
                      <a:lnTo>
                        <a:pt x="100" y="118"/>
                      </a:lnTo>
                      <a:lnTo>
                        <a:pt x="115" y="115"/>
                      </a:lnTo>
                      <a:lnTo>
                        <a:pt x="127" y="118"/>
                      </a:lnTo>
                      <a:lnTo>
                        <a:pt x="137" y="126"/>
                      </a:lnTo>
                      <a:lnTo>
                        <a:pt x="143" y="139"/>
                      </a:lnTo>
                      <a:lnTo>
                        <a:pt x="143" y="152"/>
                      </a:lnTo>
                      <a:lnTo>
                        <a:pt x="139" y="165"/>
                      </a:lnTo>
                      <a:lnTo>
                        <a:pt x="133" y="176"/>
                      </a:lnTo>
                      <a:lnTo>
                        <a:pt x="125" y="181"/>
                      </a:lnTo>
                      <a:lnTo>
                        <a:pt x="131" y="179"/>
                      </a:lnTo>
                      <a:lnTo>
                        <a:pt x="140" y="178"/>
                      </a:lnTo>
                      <a:lnTo>
                        <a:pt x="157" y="178"/>
                      </a:lnTo>
                      <a:lnTo>
                        <a:pt x="166" y="184"/>
                      </a:lnTo>
                      <a:lnTo>
                        <a:pt x="173" y="195"/>
                      </a:lnTo>
                      <a:lnTo>
                        <a:pt x="175" y="208"/>
                      </a:lnTo>
                      <a:lnTo>
                        <a:pt x="173" y="221"/>
                      </a:lnTo>
                      <a:lnTo>
                        <a:pt x="169" y="234"/>
                      </a:lnTo>
                      <a:lnTo>
                        <a:pt x="161" y="249"/>
                      </a:lnTo>
                      <a:lnTo>
                        <a:pt x="173" y="244"/>
                      </a:lnTo>
                      <a:lnTo>
                        <a:pt x="184" y="246"/>
                      </a:lnTo>
                      <a:lnTo>
                        <a:pt x="197" y="252"/>
                      </a:lnTo>
                      <a:lnTo>
                        <a:pt x="202" y="260"/>
                      </a:lnTo>
                      <a:lnTo>
                        <a:pt x="205" y="273"/>
                      </a:lnTo>
                      <a:lnTo>
                        <a:pt x="203" y="286"/>
                      </a:lnTo>
                      <a:lnTo>
                        <a:pt x="202" y="293"/>
                      </a:lnTo>
                      <a:lnTo>
                        <a:pt x="214" y="301"/>
                      </a:lnTo>
                      <a:lnTo>
                        <a:pt x="224" y="307"/>
                      </a:lnTo>
                      <a:lnTo>
                        <a:pt x="239" y="312"/>
                      </a:lnTo>
                      <a:lnTo>
                        <a:pt x="254" y="314"/>
                      </a:lnTo>
                      <a:lnTo>
                        <a:pt x="266" y="315"/>
                      </a:lnTo>
                      <a:lnTo>
                        <a:pt x="281" y="314"/>
                      </a:lnTo>
                      <a:lnTo>
                        <a:pt x="294" y="314"/>
                      </a:lnTo>
                      <a:lnTo>
                        <a:pt x="312" y="309"/>
                      </a:lnTo>
                      <a:lnTo>
                        <a:pt x="332" y="306"/>
                      </a:lnTo>
                      <a:lnTo>
                        <a:pt x="352" y="306"/>
                      </a:lnTo>
                      <a:lnTo>
                        <a:pt x="370" y="307"/>
                      </a:lnTo>
                      <a:lnTo>
                        <a:pt x="388" y="310"/>
                      </a:lnTo>
                      <a:lnTo>
                        <a:pt x="408" y="314"/>
                      </a:lnTo>
                      <a:lnTo>
                        <a:pt x="426" y="320"/>
                      </a:lnTo>
                      <a:lnTo>
                        <a:pt x="512" y="179"/>
                      </a:lnTo>
                      <a:lnTo>
                        <a:pt x="479" y="153"/>
                      </a:lnTo>
                      <a:lnTo>
                        <a:pt x="435" y="119"/>
                      </a:lnTo>
                      <a:lnTo>
                        <a:pt x="388" y="89"/>
                      </a:lnTo>
                      <a:lnTo>
                        <a:pt x="339" y="63"/>
                      </a:lnTo>
                      <a:lnTo>
                        <a:pt x="288" y="43"/>
                      </a:lnTo>
                      <a:lnTo>
                        <a:pt x="236" y="26"/>
                      </a:lnTo>
                      <a:lnTo>
                        <a:pt x="179" y="11"/>
                      </a:lnTo>
                      <a:lnTo>
                        <a:pt x="125" y="3"/>
                      </a:lnTo>
                      <a:lnTo>
                        <a:pt x="70" y="0"/>
                      </a:lnTo>
                      <a:lnTo>
                        <a:pt x="15" y="1"/>
                      </a:lnTo>
                      <a:lnTo>
                        <a:pt x="0" y="1"/>
                      </a:lnTo>
                      <a:lnTo>
                        <a:pt x="36" y="56"/>
                      </a:lnTo>
                      <a:lnTo>
                        <a:pt x="43" y="56"/>
                      </a:lnTo>
                      <a:lnTo>
                        <a:pt x="57" y="58"/>
                      </a:lnTo>
                      <a:lnTo>
                        <a:pt x="66" y="61"/>
                      </a:lnTo>
                      <a:lnTo>
                        <a:pt x="73" y="68"/>
                      </a:lnTo>
                      <a:lnTo>
                        <a:pt x="76" y="76"/>
                      </a:lnTo>
                      <a:lnTo>
                        <a:pt x="79" y="85"/>
                      </a:lnTo>
                      <a:lnTo>
                        <a:pt x="79" y="94"/>
                      </a:lnTo>
                      <a:lnTo>
                        <a:pt x="76" y="105"/>
                      </a:lnTo>
                      <a:lnTo>
                        <a:pt x="75" y="110"/>
                      </a:lnTo>
                      <a:lnTo>
                        <a:pt x="82" y="124"/>
                      </a:lnTo>
                      <a:close/>
                    </a:path>
                  </a:pathLst>
                </a:custGeom>
                <a:solidFill>
                  <a:srgbClr val="00B7A5"/>
                </a:solidFill>
                <a:ln w="9525">
                  <a:noFill/>
                  <a:round/>
                  <a:headEnd/>
                  <a:tailEnd/>
                </a:ln>
              </p:spPr>
              <p:txBody>
                <a:bodyPr/>
                <a:lstStyle/>
                <a:p>
                  <a:endParaRPr lang="hr-HR"/>
                </a:p>
              </p:txBody>
            </p:sp>
            <p:sp>
              <p:nvSpPr>
                <p:cNvPr id="894094" name="Freeform 171"/>
                <p:cNvSpPr>
                  <a:spLocks/>
                </p:cNvSpPr>
                <p:nvPr/>
              </p:nvSpPr>
              <p:spPr bwMode="auto">
                <a:xfrm>
                  <a:off x="3788" y="1713"/>
                  <a:ext cx="256" cy="160"/>
                </a:xfrm>
                <a:custGeom>
                  <a:avLst/>
                  <a:gdLst>
                    <a:gd name="T0" fmla="*/ 1 w 512"/>
                    <a:gd name="T1" fmla="*/ 1 h 320"/>
                    <a:gd name="T2" fmla="*/ 1 w 512"/>
                    <a:gd name="T3" fmla="*/ 1 h 320"/>
                    <a:gd name="T4" fmla="*/ 1 w 512"/>
                    <a:gd name="T5" fmla="*/ 1 h 320"/>
                    <a:gd name="T6" fmla="*/ 1 w 512"/>
                    <a:gd name="T7" fmla="*/ 1 h 320"/>
                    <a:gd name="T8" fmla="*/ 1 w 512"/>
                    <a:gd name="T9" fmla="*/ 1 h 320"/>
                    <a:gd name="T10" fmla="*/ 1 w 512"/>
                    <a:gd name="T11" fmla="*/ 1 h 320"/>
                    <a:gd name="T12" fmla="*/ 1 w 512"/>
                    <a:gd name="T13" fmla="*/ 1 h 320"/>
                    <a:gd name="T14" fmla="*/ 1 w 512"/>
                    <a:gd name="T15" fmla="*/ 1 h 320"/>
                    <a:gd name="T16" fmla="*/ 1 w 512"/>
                    <a:gd name="T17" fmla="*/ 1 h 320"/>
                    <a:gd name="T18" fmla="*/ 1 w 512"/>
                    <a:gd name="T19" fmla="*/ 1 h 320"/>
                    <a:gd name="T20" fmla="*/ 1 w 512"/>
                    <a:gd name="T21" fmla="*/ 1 h 320"/>
                    <a:gd name="T22" fmla="*/ 1 w 512"/>
                    <a:gd name="T23" fmla="*/ 1 h 320"/>
                    <a:gd name="T24" fmla="*/ 1 w 512"/>
                    <a:gd name="T25" fmla="*/ 1 h 320"/>
                    <a:gd name="T26" fmla="*/ 1 w 512"/>
                    <a:gd name="T27" fmla="*/ 1 h 320"/>
                    <a:gd name="T28" fmla="*/ 1 w 512"/>
                    <a:gd name="T29" fmla="*/ 1 h 320"/>
                    <a:gd name="T30" fmla="*/ 1 w 512"/>
                    <a:gd name="T31" fmla="*/ 1 h 320"/>
                    <a:gd name="T32" fmla="*/ 1 w 512"/>
                    <a:gd name="T33" fmla="*/ 1 h 320"/>
                    <a:gd name="T34" fmla="*/ 1 w 512"/>
                    <a:gd name="T35" fmla="*/ 1 h 320"/>
                    <a:gd name="T36" fmla="*/ 1 w 512"/>
                    <a:gd name="T37" fmla="*/ 1 h 320"/>
                    <a:gd name="T38" fmla="*/ 1 w 512"/>
                    <a:gd name="T39" fmla="*/ 1 h 320"/>
                    <a:gd name="T40" fmla="*/ 1 w 512"/>
                    <a:gd name="T41" fmla="*/ 1 h 320"/>
                    <a:gd name="T42" fmla="*/ 1 w 512"/>
                    <a:gd name="T43" fmla="*/ 1 h 320"/>
                    <a:gd name="T44" fmla="*/ 1 w 512"/>
                    <a:gd name="T45" fmla="*/ 1 h 320"/>
                    <a:gd name="T46" fmla="*/ 1 w 512"/>
                    <a:gd name="T47" fmla="*/ 1 h 320"/>
                    <a:gd name="T48" fmla="*/ 1 w 512"/>
                    <a:gd name="T49" fmla="*/ 1 h 320"/>
                    <a:gd name="T50" fmla="*/ 1 w 512"/>
                    <a:gd name="T51" fmla="*/ 1 h 320"/>
                    <a:gd name="T52" fmla="*/ 1 w 512"/>
                    <a:gd name="T53" fmla="*/ 1 h 320"/>
                    <a:gd name="T54" fmla="*/ 1 w 512"/>
                    <a:gd name="T55" fmla="*/ 1 h 320"/>
                    <a:gd name="T56" fmla="*/ 1 w 512"/>
                    <a:gd name="T57" fmla="*/ 1 h 320"/>
                    <a:gd name="T58" fmla="*/ 1 w 512"/>
                    <a:gd name="T59" fmla="*/ 1 h 320"/>
                    <a:gd name="T60" fmla="*/ 1 w 512"/>
                    <a:gd name="T61" fmla="*/ 1 h 320"/>
                    <a:gd name="T62" fmla="*/ 1 w 512"/>
                    <a:gd name="T63" fmla="*/ 1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2"/>
                    <a:gd name="T97" fmla="*/ 0 h 320"/>
                    <a:gd name="T98" fmla="*/ 512 w 512"/>
                    <a:gd name="T99" fmla="*/ 320 h 3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2" h="320">
                      <a:moveTo>
                        <a:pt x="82" y="124"/>
                      </a:moveTo>
                      <a:lnTo>
                        <a:pt x="91" y="121"/>
                      </a:lnTo>
                      <a:lnTo>
                        <a:pt x="100" y="118"/>
                      </a:lnTo>
                      <a:lnTo>
                        <a:pt x="115" y="115"/>
                      </a:lnTo>
                      <a:lnTo>
                        <a:pt x="127" y="118"/>
                      </a:lnTo>
                      <a:lnTo>
                        <a:pt x="137" y="126"/>
                      </a:lnTo>
                      <a:lnTo>
                        <a:pt x="143" y="139"/>
                      </a:lnTo>
                      <a:lnTo>
                        <a:pt x="143" y="152"/>
                      </a:lnTo>
                      <a:lnTo>
                        <a:pt x="139" y="165"/>
                      </a:lnTo>
                      <a:lnTo>
                        <a:pt x="133" y="176"/>
                      </a:lnTo>
                      <a:lnTo>
                        <a:pt x="125" y="181"/>
                      </a:lnTo>
                      <a:lnTo>
                        <a:pt x="131" y="179"/>
                      </a:lnTo>
                      <a:lnTo>
                        <a:pt x="140" y="178"/>
                      </a:lnTo>
                      <a:lnTo>
                        <a:pt x="157" y="178"/>
                      </a:lnTo>
                      <a:lnTo>
                        <a:pt x="166" y="184"/>
                      </a:lnTo>
                      <a:lnTo>
                        <a:pt x="173" y="195"/>
                      </a:lnTo>
                      <a:lnTo>
                        <a:pt x="175" y="208"/>
                      </a:lnTo>
                      <a:lnTo>
                        <a:pt x="173" y="221"/>
                      </a:lnTo>
                      <a:lnTo>
                        <a:pt x="169" y="234"/>
                      </a:lnTo>
                      <a:lnTo>
                        <a:pt x="161" y="249"/>
                      </a:lnTo>
                      <a:lnTo>
                        <a:pt x="173" y="244"/>
                      </a:lnTo>
                      <a:lnTo>
                        <a:pt x="184" y="246"/>
                      </a:lnTo>
                      <a:lnTo>
                        <a:pt x="197" y="252"/>
                      </a:lnTo>
                      <a:lnTo>
                        <a:pt x="202" y="260"/>
                      </a:lnTo>
                      <a:lnTo>
                        <a:pt x="205" y="273"/>
                      </a:lnTo>
                      <a:lnTo>
                        <a:pt x="203" y="286"/>
                      </a:lnTo>
                      <a:lnTo>
                        <a:pt x="202" y="293"/>
                      </a:lnTo>
                      <a:lnTo>
                        <a:pt x="214" y="301"/>
                      </a:lnTo>
                      <a:lnTo>
                        <a:pt x="224" y="307"/>
                      </a:lnTo>
                      <a:lnTo>
                        <a:pt x="239" y="312"/>
                      </a:lnTo>
                      <a:lnTo>
                        <a:pt x="254" y="314"/>
                      </a:lnTo>
                      <a:lnTo>
                        <a:pt x="266" y="315"/>
                      </a:lnTo>
                      <a:lnTo>
                        <a:pt x="281" y="314"/>
                      </a:lnTo>
                      <a:lnTo>
                        <a:pt x="294" y="314"/>
                      </a:lnTo>
                      <a:lnTo>
                        <a:pt x="312" y="309"/>
                      </a:lnTo>
                      <a:lnTo>
                        <a:pt x="332" y="306"/>
                      </a:lnTo>
                      <a:lnTo>
                        <a:pt x="352" y="306"/>
                      </a:lnTo>
                      <a:lnTo>
                        <a:pt x="370" y="307"/>
                      </a:lnTo>
                      <a:lnTo>
                        <a:pt x="388" y="310"/>
                      </a:lnTo>
                      <a:lnTo>
                        <a:pt x="408" y="314"/>
                      </a:lnTo>
                      <a:lnTo>
                        <a:pt x="426" y="320"/>
                      </a:lnTo>
                      <a:lnTo>
                        <a:pt x="512" y="179"/>
                      </a:lnTo>
                      <a:lnTo>
                        <a:pt x="479" y="153"/>
                      </a:lnTo>
                      <a:lnTo>
                        <a:pt x="435" y="119"/>
                      </a:lnTo>
                      <a:lnTo>
                        <a:pt x="388" y="89"/>
                      </a:lnTo>
                      <a:lnTo>
                        <a:pt x="339" y="63"/>
                      </a:lnTo>
                      <a:lnTo>
                        <a:pt x="288" y="43"/>
                      </a:lnTo>
                      <a:lnTo>
                        <a:pt x="236" y="26"/>
                      </a:lnTo>
                      <a:lnTo>
                        <a:pt x="179" y="11"/>
                      </a:lnTo>
                      <a:lnTo>
                        <a:pt x="125" y="3"/>
                      </a:lnTo>
                      <a:lnTo>
                        <a:pt x="70" y="0"/>
                      </a:lnTo>
                      <a:lnTo>
                        <a:pt x="15" y="1"/>
                      </a:lnTo>
                      <a:lnTo>
                        <a:pt x="0" y="1"/>
                      </a:lnTo>
                      <a:lnTo>
                        <a:pt x="36" y="56"/>
                      </a:lnTo>
                      <a:lnTo>
                        <a:pt x="43" y="56"/>
                      </a:lnTo>
                      <a:lnTo>
                        <a:pt x="57" y="58"/>
                      </a:lnTo>
                      <a:lnTo>
                        <a:pt x="66" y="61"/>
                      </a:lnTo>
                      <a:lnTo>
                        <a:pt x="73" y="68"/>
                      </a:lnTo>
                      <a:lnTo>
                        <a:pt x="76" y="76"/>
                      </a:lnTo>
                      <a:lnTo>
                        <a:pt x="79" y="85"/>
                      </a:lnTo>
                      <a:lnTo>
                        <a:pt x="79" y="94"/>
                      </a:lnTo>
                      <a:lnTo>
                        <a:pt x="76" y="105"/>
                      </a:lnTo>
                      <a:lnTo>
                        <a:pt x="75" y="110"/>
                      </a:lnTo>
                      <a:lnTo>
                        <a:pt x="82" y="124"/>
                      </a:lnTo>
                    </a:path>
                  </a:pathLst>
                </a:custGeom>
                <a:noFill/>
                <a:ln w="9525">
                  <a:solidFill>
                    <a:srgbClr val="000000"/>
                  </a:solidFill>
                  <a:round/>
                  <a:headEnd/>
                  <a:tailEnd/>
                </a:ln>
              </p:spPr>
              <p:txBody>
                <a:bodyPr/>
                <a:lstStyle/>
                <a:p>
                  <a:endParaRPr lang="hr-HR"/>
                </a:p>
              </p:txBody>
            </p:sp>
          </p:grpSp>
          <p:grpSp>
            <p:nvGrpSpPr>
              <p:cNvPr id="894095" name="Group 172"/>
              <p:cNvGrpSpPr>
                <a:grpSpLocks/>
              </p:cNvGrpSpPr>
              <p:nvPr/>
            </p:nvGrpSpPr>
            <p:grpSpPr bwMode="auto">
              <a:xfrm>
                <a:off x="4022" y="1933"/>
                <a:ext cx="134" cy="267"/>
                <a:chOff x="4022" y="1933"/>
                <a:chExt cx="134" cy="267"/>
              </a:xfrm>
            </p:grpSpPr>
            <p:sp>
              <p:nvSpPr>
                <p:cNvPr id="894096" name="Freeform 173"/>
                <p:cNvSpPr>
                  <a:spLocks/>
                </p:cNvSpPr>
                <p:nvPr/>
              </p:nvSpPr>
              <p:spPr bwMode="auto">
                <a:xfrm>
                  <a:off x="4022" y="1933"/>
                  <a:ext cx="134" cy="267"/>
                </a:xfrm>
                <a:custGeom>
                  <a:avLst/>
                  <a:gdLst>
                    <a:gd name="T0" fmla="*/ 1 w 267"/>
                    <a:gd name="T1" fmla="*/ 1 h 534"/>
                    <a:gd name="T2" fmla="*/ 1 w 267"/>
                    <a:gd name="T3" fmla="*/ 1 h 534"/>
                    <a:gd name="T4" fmla="*/ 1 w 267"/>
                    <a:gd name="T5" fmla="*/ 1 h 534"/>
                    <a:gd name="T6" fmla="*/ 1 w 267"/>
                    <a:gd name="T7" fmla="*/ 1 h 534"/>
                    <a:gd name="T8" fmla="*/ 1 w 267"/>
                    <a:gd name="T9" fmla="*/ 1 h 534"/>
                    <a:gd name="T10" fmla="*/ 1 w 267"/>
                    <a:gd name="T11" fmla="*/ 1 h 534"/>
                    <a:gd name="T12" fmla="*/ 1 w 267"/>
                    <a:gd name="T13" fmla="*/ 1 h 534"/>
                    <a:gd name="T14" fmla="*/ 1 w 267"/>
                    <a:gd name="T15" fmla="*/ 1 h 534"/>
                    <a:gd name="T16" fmla="*/ 1 w 267"/>
                    <a:gd name="T17" fmla="*/ 1 h 534"/>
                    <a:gd name="T18" fmla="*/ 1 w 267"/>
                    <a:gd name="T19" fmla="*/ 1 h 534"/>
                    <a:gd name="T20" fmla="*/ 1 w 267"/>
                    <a:gd name="T21" fmla="*/ 0 h 534"/>
                    <a:gd name="T22" fmla="*/ 1 w 267"/>
                    <a:gd name="T23" fmla="*/ 1 h 534"/>
                    <a:gd name="T24" fmla="*/ 1 w 267"/>
                    <a:gd name="T25" fmla="*/ 1 h 534"/>
                    <a:gd name="T26" fmla="*/ 1 w 267"/>
                    <a:gd name="T27" fmla="*/ 1 h 534"/>
                    <a:gd name="T28" fmla="*/ 1 w 267"/>
                    <a:gd name="T29" fmla="*/ 1 h 534"/>
                    <a:gd name="T30" fmla="*/ 1 w 267"/>
                    <a:gd name="T31" fmla="*/ 1 h 534"/>
                    <a:gd name="T32" fmla="*/ 1 w 267"/>
                    <a:gd name="T33" fmla="*/ 1 h 534"/>
                    <a:gd name="T34" fmla="*/ 1 w 267"/>
                    <a:gd name="T35" fmla="*/ 1 h 534"/>
                    <a:gd name="T36" fmla="*/ 1 w 267"/>
                    <a:gd name="T37" fmla="*/ 1 h 534"/>
                    <a:gd name="T38" fmla="*/ 1 w 267"/>
                    <a:gd name="T39" fmla="*/ 1 h 534"/>
                    <a:gd name="T40" fmla="*/ 1 w 267"/>
                    <a:gd name="T41" fmla="*/ 1 h 534"/>
                    <a:gd name="T42" fmla="*/ 1 w 267"/>
                    <a:gd name="T43" fmla="*/ 1 h 534"/>
                    <a:gd name="T44" fmla="*/ 1 w 267"/>
                    <a:gd name="T45" fmla="*/ 1 h 534"/>
                    <a:gd name="T46" fmla="*/ 1 w 267"/>
                    <a:gd name="T47" fmla="*/ 1 h 534"/>
                    <a:gd name="T48" fmla="*/ 1 w 267"/>
                    <a:gd name="T49" fmla="*/ 1 h 534"/>
                    <a:gd name="T50" fmla="*/ 1 w 267"/>
                    <a:gd name="T51" fmla="*/ 1 h 534"/>
                    <a:gd name="T52" fmla="*/ 1 w 267"/>
                    <a:gd name="T53" fmla="*/ 1 h 534"/>
                    <a:gd name="T54" fmla="*/ 1 w 267"/>
                    <a:gd name="T55" fmla="*/ 1 h 534"/>
                    <a:gd name="T56" fmla="*/ 1 w 267"/>
                    <a:gd name="T57" fmla="*/ 1 h 534"/>
                    <a:gd name="T58" fmla="*/ 1 w 267"/>
                    <a:gd name="T59" fmla="*/ 1 h 534"/>
                    <a:gd name="T60" fmla="*/ 1 w 267"/>
                    <a:gd name="T61" fmla="*/ 1 h 534"/>
                    <a:gd name="T62" fmla="*/ 1 w 267"/>
                    <a:gd name="T63" fmla="*/ 1 h 534"/>
                    <a:gd name="T64" fmla="*/ 0 w 267"/>
                    <a:gd name="T65" fmla="*/ 1 h 534"/>
                    <a:gd name="T66" fmla="*/ 0 w 267"/>
                    <a:gd name="T67" fmla="*/ 1 h 534"/>
                    <a:gd name="T68" fmla="*/ 1 w 267"/>
                    <a:gd name="T69" fmla="*/ 1 h 534"/>
                    <a:gd name="T70" fmla="*/ 1 w 267"/>
                    <a:gd name="T71" fmla="*/ 1 h 534"/>
                    <a:gd name="T72" fmla="*/ 1 w 267"/>
                    <a:gd name="T73" fmla="*/ 1 h 534"/>
                    <a:gd name="T74" fmla="*/ 1 w 267"/>
                    <a:gd name="T75" fmla="*/ 1 h 534"/>
                    <a:gd name="T76" fmla="*/ 1 w 267"/>
                    <a:gd name="T77" fmla="*/ 1 h 534"/>
                    <a:gd name="T78" fmla="*/ 1 w 267"/>
                    <a:gd name="T79" fmla="*/ 1 h 534"/>
                    <a:gd name="T80" fmla="*/ 1 w 267"/>
                    <a:gd name="T81" fmla="*/ 1 h 534"/>
                    <a:gd name="T82" fmla="*/ 1 w 267"/>
                    <a:gd name="T83" fmla="*/ 1 h 534"/>
                    <a:gd name="T84" fmla="*/ 1 w 267"/>
                    <a:gd name="T85" fmla="*/ 1 h 534"/>
                    <a:gd name="T86" fmla="*/ 1 w 267"/>
                    <a:gd name="T87" fmla="*/ 1 h 534"/>
                    <a:gd name="T88" fmla="*/ 1 w 267"/>
                    <a:gd name="T89" fmla="*/ 1 h 534"/>
                    <a:gd name="T90" fmla="*/ 1 w 267"/>
                    <a:gd name="T91" fmla="*/ 1 h 534"/>
                    <a:gd name="T92" fmla="*/ 1 w 267"/>
                    <a:gd name="T93" fmla="*/ 1 h 534"/>
                    <a:gd name="T94" fmla="*/ 1 w 267"/>
                    <a:gd name="T95" fmla="*/ 1 h 534"/>
                    <a:gd name="T96" fmla="*/ 1 w 267"/>
                    <a:gd name="T97" fmla="*/ 1 h 534"/>
                    <a:gd name="T98" fmla="*/ 1 w 267"/>
                    <a:gd name="T99" fmla="*/ 1 h 534"/>
                    <a:gd name="T100" fmla="*/ 1 w 267"/>
                    <a:gd name="T101" fmla="*/ 1 h 534"/>
                    <a:gd name="T102" fmla="*/ 1 w 267"/>
                    <a:gd name="T103" fmla="*/ 1 h 534"/>
                    <a:gd name="T104" fmla="*/ 1 w 267"/>
                    <a:gd name="T105" fmla="*/ 1 h 534"/>
                    <a:gd name="T106" fmla="*/ 1 w 267"/>
                    <a:gd name="T107" fmla="*/ 1 h 534"/>
                    <a:gd name="T108" fmla="*/ 1 w 267"/>
                    <a:gd name="T109" fmla="*/ 1 h 534"/>
                    <a:gd name="T110" fmla="*/ 1 w 267"/>
                    <a:gd name="T111" fmla="*/ 1 h 534"/>
                    <a:gd name="T112" fmla="*/ 1 w 267"/>
                    <a:gd name="T113" fmla="*/ 1 h 534"/>
                    <a:gd name="T114" fmla="*/ 1 w 267"/>
                    <a:gd name="T115" fmla="*/ 1 h 534"/>
                    <a:gd name="T116" fmla="*/ 1 w 267"/>
                    <a:gd name="T117" fmla="*/ 1 h 534"/>
                    <a:gd name="T118" fmla="*/ 1 w 267"/>
                    <a:gd name="T119" fmla="*/ 1 h 534"/>
                    <a:gd name="T120" fmla="*/ 1 w 267"/>
                    <a:gd name="T121" fmla="*/ 1 h 534"/>
                    <a:gd name="T122" fmla="*/ 1 w 267"/>
                    <a:gd name="T123" fmla="*/ 1 h 534"/>
                    <a:gd name="T124" fmla="*/ 1 w 267"/>
                    <a:gd name="T125" fmla="*/ 1 h 5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7"/>
                    <a:gd name="T190" fmla="*/ 0 h 534"/>
                    <a:gd name="T191" fmla="*/ 267 w 267"/>
                    <a:gd name="T192" fmla="*/ 534 h 5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7" h="534">
                      <a:moveTo>
                        <a:pt x="145" y="97"/>
                      </a:moveTo>
                      <a:lnTo>
                        <a:pt x="151" y="99"/>
                      </a:lnTo>
                      <a:lnTo>
                        <a:pt x="164" y="97"/>
                      </a:lnTo>
                      <a:lnTo>
                        <a:pt x="170" y="97"/>
                      </a:lnTo>
                      <a:lnTo>
                        <a:pt x="181" y="90"/>
                      </a:lnTo>
                      <a:lnTo>
                        <a:pt x="185" y="86"/>
                      </a:lnTo>
                      <a:lnTo>
                        <a:pt x="189" y="76"/>
                      </a:lnTo>
                      <a:lnTo>
                        <a:pt x="191" y="66"/>
                      </a:lnTo>
                      <a:lnTo>
                        <a:pt x="188" y="53"/>
                      </a:lnTo>
                      <a:lnTo>
                        <a:pt x="186" y="47"/>
                      </a:lnTo>
                      <a:lnTo>
                        <a:pt x="222" y="0"/>
                      </a:lnTo>
                      <a:lnTo>
                        <a:pt x="231" y="31"/>
                      </a:lnTo>
                      <a:lnTo>
                        <a:pt x="248" y="84"/>
                      </a:lnTo>
                      <a:lnTo>
                        <a:pt x="258" y="137"/>
                      </a:lnTo>
                      <a:lnTo>
                        <a:pt x="266" y="194"/>
                      </a:lnTo>
                      <a:lnTo>
                        <a:pt x="267" y="249"/>
                      </a:lnTo>
                      <a:lnTo>
                        <a:pt x="267" y="273"/>
                      </a:lnTo>
                      <a:lnTo>
                        <a:pt x="264" y="330"/>
                      </a:lnTo>
                      <a:lnTo>
                        <a:pt x="254" y="385"/>
                      </a:lnTo>
                      <a:lnTo>
                        <a:pt x="242" y="438"/>
                      </a:lnTo>
                      <a:lnTo>
                        <a:pt x="225" y="490"/>
                      </a:lnTo>
                      <a:lnTo>
                        <a:pt x="206" y="534"/>
                      </a:lnTo>
                      <a:lnTo>
                        <a:pt x="46" y="493"/>
                      </a:lnTo>
                      <a:lnTo>
                        <a:pt x="46" y="456"/>
                      </a:lnTo>
                      <a:lnTo>
                        <a:pt x="45" y="437"/>
                      </a:lnTo>
                      <a:lnTo>
                        <a:pt x="40" y="417"/>
                      </a:lnTo>
                      <a:lnTo>
                        <a:pt x="33" y="400"/>
                      </a:lnTo>
                      <a:lnTo>
                        <a:pt x="25" y="382"/>
                      </a:lnTo>
                      <a:lnTo>
                        <a:pt x="15" y="366"/>
                      </a:lnTo>
                      <a:lnTo>
                        <a:pt x="10" y="356"/>
                      </a:lnTo>
                      <a:lnTo>
                        <a:pt x="4" y="340"/>
                      </a:lnTo>
                      <a:lnTo>
                        <a:pt x="1" y="327"/>
                      </a:lnTo>
                      <a:lnTo>
                        <a:pt x="0" y="314"/>
                      </a:lnTo>
                      <a:lnTo>
                        <a:pt x="0" y="299"/>
                      </a:lnTo>
                      <a:lnTo>
                        <a:pt x="3" y="285"/>
                      </a:lnTo>
                      <a:lnTo>
                        <a:pt x="6" y="273"/>
                      </a:lnTo>
                      <a:lnTo>
                        <a:pt x="15" y="273"/>
                      </a:lnTo>
                      <a:lnTo>
                        <a:pt x="27" y="270"/>
                      </a:lnTo>
                      <a:lnTo>
                        <a:pt x="39" y="265"/>
                      </a:lnTo>
                      <a:lnTo>
                        <a:pt x="45" y="257"/>
                      </a:lnTo>
                      <a:lnTo>
                        <a:pt x="46" y="243"/>
                      </a:lnTo>
                      <a:lnTo>
                        <a:pt x="45" y="233"/>
                      </a:lnTo>
                      <a:lnTo>
                        <a:pt x="40" y="223"/>
                      </a:lnTo>
                      <a:lnTo>
                        <a:pt x="55" y="225"/>
                      </a:lnTo>
                      <a:lnTo>
                        <a:pt x="66" y="225"/>
                      </a:lnTo>
                      <a:lnTo>
                        <a:pt x="79" y="223"/>
                      </a:lnTo>
                      <a:lnTo>
                        <a:pt x="92" y="217"/>
                      </a:lnTo>
                      <a:lnTo>
                        <a:pt x="101" y="209"/>
                      </a:lnTo>
                      <a:lnTo>
                        <a:pt x="103" y="197"/>
                      </a:lnTo>
                      <a:lnTo>
                        <a:pt x="101" y="181"/>
                      </a:lnTo>
                      <a:lnTo>
                        <a:pt x="97" y="171"/>
                      </a:lnTo>
                      <a:lnTo>
                        <a:pt x="92" y="168"/>
                      </a:lnTo>
                      <a:lnTo>
                        <a:pt x="100" y="175"/>
                      </a:lnTo>
                      <a:lnTo>
                        <a:pt x="113" y="178"/>
                      </a:lnTo>
                      <a:lnTo>
                        <a:pt x="127" y="178"/>
                      </a:lnTo>
                      <a:lnTo>
                        <a:pt x="139" y="173"/>
                      </a:lnTo>
                      <a:lnTo>
                        <a:pt x="149" y="163"/>
                      </a:lnTo>
                      <a:lnTo>
                        <a:pt x="154" y="152"/>
                      </a:lnTo>
                      <a:lnTo>
                        <a:pt x="152" y="134"/>
                      </a:lnTo>
                      <a:lnTo>
                        <a:pt x="146" y="124"/>
                      </a:lnTo>
                      <a:lnTo>
                        <a:pt x="139" y="116"/>
                      </a:lnTo>
                      <a:lnTo>
                        <a:pt x="133" y="112"/>
                      </a:lnTo>
                      <a:lnTo>
                        <a:pt x="145" y="97"/>
                      </a:lnTo>
                      <a:close/>
                    </a:path>
                  </a:pathLst>
                </a:custGeom>
                <a:solidFill>
                  <a:srgbClr val="00B7A5"/>
                </a:solidFill>
                <a:ln w="9525">
                  <a:noFill/>
                  <a:round/>
                  <a:headEnd/>
                  <a:tailEnd/>
                </a:ln>
              </p:spPr>
              <p:txBody>
                <a:bodyPr/>
                <a:lstStyle/>
                <a:p>
                  <a:endParaRPr lang="hr-HR"/>
                </a:p>
              </p:txBody>
            </p:sp>
            <p:sp>
              <p:nvSpPr>
                <p:cNvPr id="894097" name="Freeform 174"/>
                <p:cNvSpPr>
                  <a:spLocks/>
                </p:cNvSpPr>
                <p:nvPr/>
              </p:nvSpPr>
              <p:spPr bwMode="auto">
                <a:xfrm>
                  <a:off x="4022" y="1933"/>
                  <a:ext cx="134" cy="267"/>
                </a:xfrm>
                <a:custGeom>
                  <a:avLst/>
                  <a:gdLst>
                    <a:gd name="T0" fmla="*/ 1 w 267"/>
                    <a:gd name="T1" fmla="*/ 1 h 534"/>
                    <a:gd name="T2" fmla="*/ 1 w 267"/>
                    <a:gd name="T3" fmla="*/ 1 h 534"/>
                    <a:gd name="T4" fmla="*/ 1 w 267"/>
                    <a:gd name="T5" fmla="*/ 1 h 534"/>
                    <a:gd name="T6" fmla="*/ 1 w 267"/>
                    <a:gd name="T7" fmla="*/ 1 h 534"/>
                    <a:gd name="T8" fmla="*/ 1 w 267"/>
                    <a:gd name="T9" fmla="*/ 1 h 534"/>
                    <a:gd name="T10" fmla="*/ 1 w 267"/>
                    <a:gd name="T11" fmla="*/ 1 h 534"/>
                    <a:gd name="T12" fmla="*/ 1 w 267"/>
                    <a:gd name="T13" fmla="*/ 1 h 534"/>
                    <a:gd name="T14" fmla="*/ 1 w 267"/>
                    <a:gd name="T15" fmla="*/ 1 h 534"/>
                    <a:gd name="T16" fmla="*/ 1 w 267"/>
                    <a:gd name="T17" fmla="*/ 1 h 534"/>
                    <a:gd name="T18" fmla="*/ 1 w 267"/>
                    <a:gd name="T19" fmla="*/ 1 h 534"/>
                    <a:gd name="T20" fmla="*/ 1 w 267"/>
                    <a:gd name="T21" fmla="*/ 0 h 534"/>
                    <a:gd name="T22" fmla="*/ 1 w 267"/>
                    <a:gd name="T23" fmla="*/ 1 h 534"/>
                    <a:gd name="T24" fmla="*/ 1 w 267"/>
                    <a:gd name="T25" fmla="*/ 1 h 534"/>
                    <a:gd name="T26" fmla="*/ 1 w 267"/>
                    <a:gd name="T27" fmla="*/ 1 h 534"/>
                    <a:gd name="T28" fmla="*/ 1 w 267"/>
                    <a:gd name="T29" fmla="*/ 1 h 534"/>
                    <a:gd name="T30" fmla="*/ 1 w 267"/>
                    <a:gd name="T31" fmla="*/ 1 h 534"/>
                    <a:gd name="T32" fmla="*/ 1 w 267"/>
                    <a:gd name="T33" fmla="*/ 1 h 534"/>
                    <a:gd name="T34" fmla="*/ 1 w 267"/>
                    <a:gd name="T35" fmla="*/ 1 h 534"/>
                    <a:gd name="T36" fmla="*/ 1 w 267"/>
                    <a:gd name="T37" fmla="*/ 1 h 534"/>
                    <a:gd name="T38" fmla="*/ 1 w 267"/>
                    <a:gd name="T39" fmla="*/ 1 h 534"/>
                    <a:gd name="T40" fmla="*/ 1 w 267"/>
                    <a:gd name="T41" fmla="*/ 1 h 534"/>
                    <a:gd name="T42" fmla="*/ 1 w 267"/>
                    <a:gd name="T43" fmla="*/ 1 h 534"/>
                    <a:gd name="T44" fmla="*/ 1 w 267"/>
                    <a:gd name="T45" fmla="*/ 1 h 534"/>
                    <a:gd name="T46" fmla="*/ 1 w 267"/>
                    <a:gd name="T47" fmla="*/ 1 h 534"/>
                    <a:gd name="T48" fmla="*/ 1 w 267"/>
                    <a:gd name="T49" fmla="*/ 1 h 534"/>
                    <a:gd name="T50" fmla="*/ 1 w 267"/>
                    <a:gd name="T51" fmla="*/ 1 h 534"/>
                    <a:gd name="T52" fmla="*/ 1 w 267"/>
                    <a:gd name="T53" fmla="*/ 1 h 534"/>
                    <a:gd name="T54" fmla="*/ 1 w 267"/>
                    <a:gd name="T55" fmla="*/ 1 h 534"/>
                    <a:gd name="T56" fmla="*/ 1 w 267"/>
                    <a:gd name="T57" fmla="*/ 1 h 534"/>
                    <a:gd name="T58" fmla="*/ 1 w 267"/>
                    <a:gd name="T59" fmla="*/ 1 h 534"/>
                    <a:gd name="T60" fmla="*/ 1 w 267"/>
                    <a:gd name="T61" fmla="*/ 1 h 534"/>
                    <a:gd name="T62" fmla="*/ 1 w 267"/>
                    <a:gd name="T63" fmla="*/ 1 h 534"/>
                    <a:gd name="T64" fmla="*/ 0 w 267"/>
                    <a:gd name="T65" fmla="*/ 1 h 534"/>
                    <a:gd name="T66" fmla="*/ 0 w 267"/>
                    <a:gd name="T67" fmla="*/ 1 h 534"/>
                    <a:gd name="T68" fmla="*/ 1 w 267"/>
                    <a:gd name="T69" fmla="*/ 1 h 534"/>
                    <a:gd name="T70" fmla="*/ 1 w 267"/>
                    <a:gd name="T71" fmla="*/ 1 h 534"/>
                    <a:gd name="T72" fmla="*/ 1 w 267"/>
                    <a:gd name="T73" fmla="*/ 1 h 534"/>
                    <a:gd name="T74" fmla="*/ 1 w 267"/>
                    <a:gd name="T75" fmla="*/ 1 h 534"/>
                    <a:gd name="T76" fmla="*/ 1 w 267"/>
                    <a:gd name="T77" fmla="*/ 1 h 534"/>
                    <a:gd name="T78" fmla="*/ 1 w 267"/>
                    <a:gd name="T79" fmla="*/ 1 h 534"/>
                    <a:gd name="T80" fmla="*/ 1 w 267"/>
                    <a:gd name="T81" fmla="*/ 1 h 534"/>
                    <a:gd name="T82" fmla="*/ 1 w 267"/>
                    <a:gd name="T83" fmla="*/ 1 h 534"/>
                    <a:gd name="T84" fmla="*/ 1 w 267"/>
                    <a:gd name="T85" fmla="*/ 1 h 534"/>
                    <a:gd name="T86" fmla="*/ 1 w 267"/>
                    <a:gd name="T87" fmla="*/ 1 h 534"/>
                    <a:gd name="T88" fmla="*/ 1 w 267"/>
                    <a:gd name="T89" fmla="*/ 1 h 534"/>
                    <a:gd name="T90" fmla="*/ 1 w 267"/>
                    <a:gd name="T91" fmla="*/ 1 h 534"/>
                    <a:gd name="T92" fmla="*/ 1 w 267"/>
                    <a:gd name="T93" fmla="*/ 1 h 534"/>
                    <a:gd name="T94" fmla="*/ 1 w 267"/>
                    <a:gd name="T95" fmla="*/ 1 h 534"/>
                    <a:gd name="T96" fmla="*/ 1 w 267"/>
                    <a:gd name="T97" fmla="*/ 1 h 534"/>
                    <a:gd name="T98" fmla="*/ 1 w 267"/>
                    <a:gd name="T99" fmla="*/ 1 h 534"/>
                    <a:gd name="T100" fmla="*/ 1 w 267"/>
                    <a:gd name="T101" fmla="*/ 1 h 534"/>
                    <a:gd name="T102" fmla="*/ 1 w 267"/>
                    <a:gd name="T103" fmla="*/ 1 h 534"/>
                    <a:gd name="T104" fmla="*/ 1 w 267"/>
                    <a:gd name="T105" fmla="*/ 1 h 534"/>
                    <a:gd name="T106" fmla="*/ 1 w 267"/>
                    <a:gd name="T107" fmla="*/ 1 h 534"/>
                    <a:gd name="T108" fmla="*/ 1 w 267"/>
                    <a:gd name="T109" fmla="*/ 1 h 534"/>
                    <a:gd name="T110" fmla="*/ 1 w 267"/>
                    <a:gd name="T111" fmla="*/ 1 h 534"/>
                    <a:gd name="T112" fmla="*/ 1 w 267"/>
                    <a:gd name="T113" fmla="*/ 1 h 534"/>
                    <a:gd name="T114" fmla="*/ 1 w 267"/>
                    <a:gd name="T115" fmla="*/ 1 h 534"/>
                    <a:gd name="T116" fmla="*/ 1 w 267"/>
                    <a:gd name="T117" fmla="*/ 1 h 534"/>
                    <a:gd name="T118" fmla="*/ 1 w 267"/>
                    <a:gd name="T119" fmla="*/ 1 h 534"/>
                    <a:gd name="T120" fmla="*/ 1 w 267"/>
                    <a:gd name="T121" fmla="*/ 1 h 534"/>
                    <a:gd name="T122" fmla="*/ 1 w 267"/>
                    <a:gd name="T123" fmla="*/ 1 h 534"/>
                    <a:gd name="T124" fmla="*/ 1 w 267"/>
                    <a:gd name="T125" fmla="*/ 1 h 5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7"/>
                    <a:gd name="T190" fmla="*/ 0 h 534"/>
                    <a:gd name="T191" fmla="*/ 267 w 267"/>
                    <a:gd name="T192" fmla="*/ 534 h 5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7" h="534">
                      <a:moveTo>
                        <a:pt x="145" y="97"/>
                      </a:moveTo>
                      <a:lnTo>
                        <a:pt x="151" y="99"/>
                      </a:lnTo>
                      <a:lnTo>
                        <a:pt x="164" y="97"/>
                      </a:lnTo>
                      <a:lnTo>
                        <a:pt x="170" y="97"/>
                      </a:lnTo>
                      <a:lnTo>
                        <a:pt x="181" y="90"/>
                      </a:lnTo>
                      <a:lnTo>
                        <a:pt x="185" y="86"/>
                      </a:lnTo>
                      <a:lnTo>
                        <a:pt x="189" y="76"/>
                      </a:lnTo>
                      <a:lnTo>
                        <a:pt x="191" y="66"/>
                      </a:lnTo>
                      <a:lnTo>
                        <a:pt x="188" y="53"/>
                      </a:lnTo>
                      <a:lnTo>
                        <a:pt x="186" y="47"/>
                      </a:lnTo>
                      <a:lnTo>
                        <a:pt x="222" y="0"/>
                      </a:lnTo>
                      <a:lnTo>
                        <a:pt x="231" y="31"/>
                      </a:lnTo>
                      <a:lnTo>
                        <a:pt x="248" y="84"/>
                      </a:lnTo>
                      <a:lnTo>
                        <a:pt x="258" y="137"/>
                      </a:lnTo>
                      <a:lnTo>
                        <a:pt x="266" y="194"/>
                      </a:lnTo>
                      <a:lnTo>
                        <a:pt x="267" y="249"/>
                      </a:lnTo>
                      <a:lnTo>
                        <a:pt x="267" y="273"/>
                      </a:lnTo>
                      <a:lnTo>
                        <a:pt x="264" y="330"/>
                      </a:lnTo>
                      <a:lnTo>
                        <a:pt x="254" y="385"/>
                      </a:lnTo>
                      <a:lnTo>
                        <a:pt x="242" y="438"/>
                      </a:lnTo>
                      <a:lnTo>
                        <a:pt x="225" y="490"/>
                      </a:lnTo>
                      <a:lnTo>
                        <a:pt x="206" y="534"/>
                      </a:lnTo>
                      <a:lnTo>
                        <a:pt x="46" y="493"/>
                      </a:lnTo>
                      <a:lnTo>
                        <a:pt x="46" y="456"/>
                      </a:lnTo>
                      <a:lnTo>
                        <a:pt x="45" y="437"/>
                      </a:lnTo>
                      <a:lnTo>
                        <a:pt x="40" y="417"/>
                      </a:lnTo>
                      <a:lnTo>
                        <a:pt x="33" y="400"/>
                      </a:lnTo>
                      <a:lnTo>
                        <a:pt x="25" y="382"/>
                      </a:lnTo>
                      <a:lnTo>
                        <a:pt x="15" y="366"/>
                      </a:lnTo>
                      <a:lnTo>
                        <a:pt x="10" y="356"/>
                      </a:lnTo>
                      <a:lnTo>
                        <a:pt x="4" y="340"/>
                      </a:lnTo>
                      <a:lnTo>
                        <a:pt x="1" y="327"/>
                      </a:lnTo>
                      <a:lnTo>
                        <a:pt x="0" y="314"/>
                      </a:lnTo>
                      <a:lnTo>
                        <a:pt x="0" y="299"/>
                      </a:lnTo>
                      <a:lnTo>
                        <a:pt x="3" y="285"/>
                      </a:lnTo>
                      <a:lnTo>
                        <a:pt x="6" y="273"/>
                      </a:lnTo>
                      <a:lnTo>
                        <a:pt x="15" y="273"/>
                      </a:lnTo>
                      <a:lnTo>
                        <a:pt x="27" y="270"/>
                      </a:lnTo>
                      <a:lnTo>
                        <a:pt x="39" y="265"/>
                      </a:lnTo>
                      <a:lnTo>
                        <a:pt x="45" y="257"/>
                      </a:lnTo>
                      <a:lnTo>
                        <a:pt x="46" y="243"/>
                      </a:lnTo>
                      <a:lnTo>
                        <a:pt x="45" y="233"/>
                      </a:lnTo>
                      <a:lnTo>
                        <a:pt x="40" y="223"/>
                      </a:lnTo>
                      <a:lnTo>
                        <a:pt x="55" y="225"/>
                      </a:lnTo>
                      <a:lnTo>
                        <a:pt x="66" y="225"/>
                      </a:lnTo>
                      <a:lnTo>
                        <a:pt x="79" y="223"/>
                      </a:lnTo>
                      <a:lnTo>
                        <a:pt x="92" y="217"/>
                      </a:lnTo>
                      <a:lnTo>
                        <a:pt x="101" y="209"/>
                      </a:lnTo>
                      <a:lnTo>
                        <a:pt x="103" y="197"/>
                      </a:lnTo>
                      <a:lnTo>
                        <a:pt x="101" y="181"/>
                      </a:lnTo>
                      <a:lnTo>
                        <a:pt x="97" y="171"/>
                      </a:lnTo>
                      <a:lnTo>
                        <a:pt x="92" y="168"/>
                      </a:lnTo>
                      <a:lnTo>
                        <a:pt x="100" y="175"/>
                      </a:lnTo>
                      <a:lnTo>
                        <a:pt x="113" y="178"/>
                      </a:lnTo>
                      <a:lnTo>
                        <a:pt x="127" y="178"/>
                      </a:lnTo>
                      <a:lnTo>
                        <a:pt x="139" y="173"/>
                      </a:lnTo>
                      <a:lnTo>
                        <a:pt x="149" y="163"/>
                      </a:lnTo>
                      <a:lnTo>
                        <a:pt x="154" y="152"/>
                      </a:lnTo>
                      <a:lnTo>
                        <a:pt x="152" y="134"/>
                      </a:lnTo>
                      <a:lnTo>
                        <a:pt x="146" y="124"/>
                      </a:lnTo>
                      <a:lnTo>
                        <a:pt x="139" y="116"/>
                      </a:lnTo>
                      <a:lnTo>
                        <a:pt x="133" y="112"/>
                      </a:lnTo>
                      <a:lnTo>
                        <a:pt x="145" y="97"/>
                      </a:lnTo>
                    </a:path>
                  </a:pathLst>
                </a:custGeom>
                <a:noFill/>
                <a:ln w="9525">
                  <a:solidFill>
                    <a:srgbClr val="000000"/>
                  </a:solidFill>
                  <a:round/>
                  <a:headEnd/>
                  <a:tailEnd/>
                </a:ln>
              </p:spPr>
              <p:txBody>
                <a:bodyPr/>
                <a:lstStyle/>
                <a:p>
                  <a:endParaRPr lang="hr-HR"/>
                </a:p>
              </p:txBody>
            </p:sp>
          </p:grpSp>
          <p:grpSp>
            <p:nvGrpSpPr>
              <p:cNvPr id="894098" name="Group 175"/>
              <p:cNvGrpSpPr>
                <a:grpSpLocks/>
              </p:cNvGrpSpPr>
              <p:nvPr/>
            </p:nvGrpSpPr>
            <p:grpSpPr bwMode="auto">
              <a:xfrm>
                <a:off x="3767" y="2262"/>
                <a:ext cx="262" cy="140"/>
                <a:chOff x="3767" y="2262"/>
                <a:chExt cx="262" cy="140"/>
              </a:xfrm>
            </p:grpSpPr>
            <p:sp>
              <p:nvSpPr>
                <p:cNvPr id="894099" name="Freeform 176"/>
                <p:cNvSpPr>
                  <a:spLocks/>
                </p:cNvSpPr>
                <p:nvPr/>
              </p:nvSpPr>
              <p:spPr bwMode="auto">
                <a:xfrm>
                  <a:off x="3767" y="2262"/>
                  <a:ext cx="262" cy="140"/>
                </a:xfrm>
                <a:custGeom>
                  <a:avLst/>
                  <a:gdLst>
                    <a:gd name="T0" fmla="*/ 1 w 524"/>
                    <a:gd name="T1" fmla="*/ 1 h 279"/>
                    <a:gd name="T2" fmla="*/ 1 w 524"/>
                    <a:gd name="T3" fmla="*/ 1 h 279"/>
                    <a:gd name="T4" fmla="*/ 1 w 524"/>
                    <a:gd name="T5" fmla="*/ 1 h 279"/>
                    <a:gd name="T6" fmla="*/ 1 w 524"/>
                    <a:gd name="T7" fmla="*/ 1 h 279"/>
                    <a:gd name="T8" fmla="*/ 1 w 524"/>
                    <a:gd name="T9" fmla="*/ 1 h 279"/>
                    <a:gd name="T10" fmla="*/ 1 w 524"/>
                    <a:gd name="T11" fmla="*/ 1 h 279"/>
                    <a:gd name="T12" fmla="*/ 1 w 524"/>
                    <a:gd name="T13" fmla="*/ 1 h 279"/>
                    <a:gd name="T14" fmla="*/ 1 w 524"/>
                    <a:gd name="T15" fmla="*/ 1 h 279"/>
                    <a:gd name="T16" fmla="*/ 1 w 524"/>
                    <a:gd name="T17" fmla="*/ 1 h 279"/>
                    <a:gd name="T18" fmla="*/ 1 w 524"/>
                    <a:gd name="T19" fmla="*/ 1 h 279"/>
                    <a:gd name="T20" fmla="*/ 1 w 524"/>
                    <a:gd name="T21" fmla="*/ 1 h 279"/>
                    <a:gd name="T22" fmla="*/ 1 w 524"/>
                    <a:gd name="T23" fmla="*/ 1 h 279"/>
                    <a:gd name="T24" fmla="*/ 1 w 524"/>
                    <a:gd name="T25" fmla="*/ 1 h 279"/>
                    <a:gd name="T26" fmla="*/ 1 w 524"/>
                    <a:gd name="T27" fmla="*/ 1 h 279"/>
                    <a:gd name="T28" fmla="*/ 1 w 524"/>
                    <a:gd name="T29" fmla="*/ 1 h 279"/>
                    <a:gd name="T30" fmla="*/ 1 w 524"/>
                    <a:gd name="T31" fmla="*/ 1 h 279"/>
                    <a:gd name="T32" fmla="*/ 1 w 524"/>
                    <a:gd name="T33" fmla="*/ 1 h 279"/>
                    <a:gd name="T34" fmla="*/ 1 w 524"/>
                    <a:gd name="T35" fmla="*/ 1 h 279"/>
                    <a:gd name="T36" fmla="*/ 1 w 524"/>
                    <a:gd name="T37" fmla="*/ 1 h 279"/>
                    <a:gd name="T38" fmla="*/ 1 w 524"/>
                    <a:gd name="T39" fmla="*/ 1 h 279"/>
                    <a:gd name="T40" fmla="*/ 1 w 524"/>
                    <a:gd name="T41" fmla="*/ 1 h 279"/>
                    <a:gd name="T42" fmla="*/ 1 w 524"/>
                    <a:gd name="T43" fmla="*/ 1 h 279"/>
                    <a:gd name="T44" fmla="*/ 1 w 524"/>
                    <a:gd name="T45" fmla="*/ 1 h 279"/>
                    <a:gd name="T46" fmla="*/ 1 w 524"/>
                    <a:gd name="T47" fmla="*/ 1 h 279"/>
                    <a:gd name="T48" fmla="*/ 1 w 524"/>
                    <a:gd name="T49" fmla="*/ 1 h 279"/>
                    <a:gd name="T50" fmla="*/ 1 w 524"/>
                    <a:gd name="T51" fmla="*/ 1 h 279"/>
                    <a:gd name="T52" fmla="*/ 1 w 524"/>
                    <a:gd name="T53" fmla="*/ 0 h 279"/>
                    <a:gd name="T54" fmla="*/ 1 w 524"/>
                    <a:gd name="T55" fmla="*/ 1 h 279"/>
                    <a:gd name="T56" fmla="*/ 1 w 524"/>
                    <a:gd name="T57" fmla="*/ 1 h 279"/>
                    <a:gd name="T58" fmla="*/ 1 w 524"/>
                    <a:gd name="T59" fmla="*/ 1 h 279"/>
                    <a:gd name="T60" fmla="*/ 1 w 524"/>
                    <a:gd name="T61" fmla="*/ 1 h 279"/>
                    <a:gd name="T62" fmla="*/ 1 w 524"/>
                    <a:gd name="T63" fmla="*/ 1 h 279"/>
                    <a:gd name="T64" fmla="*/ 1 w 524"/>
                    <a:gd name="T65" fmla="*/ 1 h 279"/>
                    <a:gd name="T66" fmla="*/ 1 w 524"/>
                    <a:gd name="T67" fmla="*/ 1 h 279"/>
                    <a:gd name="T68" fmla="*/ 1 w 524"/>
                    <a:gd name="T69" fmla="*/ 1 h 279"/>
                    <a:gd name="T70" fmla="*/ 1 w 524"/>
                    <a:gd name="T71" fmla="*/ 1 h 279"/>
                    <a:gd name="T72" fmla="*/ 1 w 524"/>
                    <a:gd name="T73" fmla="*/ 1 h 279"/>
                    <a:gd name="T74" fmla="*/ 0 w 524"/>
                    <a:gd name="T75" fmla="*/ 1 h 279"/>
                    <a:gd name="T76" fmla="*/ 1 w 524"/>
                    <a:gd name="T77" fmla="*/ 1 h 279"/>
                    <a:gd name="T78" fmla="*/ 1 w 524"/>
                    <a:gd name="T79" fmla="*/ 1 h 279"/>
                    <a:gd name="T80" fmla="*/ 1 w 524"/>
                    <a:gd name="T81" fmla="*/ 1 h 279"/>
                    <a:gd name="T82" fmla="*/ 1 w 524"/>
                    <a:gd name="T83" fmla="*/ 1 h 279"/>
                    <a:gd name="T84" fmla="*/ 1 w 524"/>
                    <a:gd name="T85" fmla="*/ 1 h 279"/>
                    <a:gd name="T86" fmla="*/ 1 w 524"/>
                    <a:gd name="T87" fmla="*/ 1 h 279"/>
                    <a:gd name="T88" fmla="*/ 1 w 524"/>
                    <a:gd name="T89" fmla="*/ 1 h 279"/>
                    <a:gd name="T90" fmla="*/ 1 w 524"/>
                    <a:gd name="T91" fmla="*/ 1 h 279"/>
                    <a:gd name="T92" fmla="*/ 1 w 524"/>
                    <a:gd name="T93" fmla="*/ 1 h 279"/>
                    <a:gd name="T94" fmla="*/ 1 w 524"/>
                    <a:gd name="T95" fmla="*/ 1 h 279"/>
                    <a:gd name="T96" fmla="*/ 1 w 524"/>
                    <a:gd name="T97" fmla="*/ 1 h 279"/>
                    <a:gd name="T98" fmla="*/ 1 w 524"/>
                    <a:gd name="T99" fmla="*/ 1 h 279"/>
                    <a:gd name="T100" fmla="*/ 1 w 524"/>
                    <a:gd name="T101" fmla="*/ 1 h 279"/>
                    <a:gd name="T102" fmla="*/ 1 w 524"/>
                    <a:gd name="T103" fmla="*/ 1 h 279"/>
                    <a:gd name="T104" fmla="*/ 1 w 524"/>
                    <a:gd name="T105" fmla="*/ 1 h 279"/>
                    <a:gd name="T106" fmla="*/ 1 w 524"/>
                    <a:gd name="T107" fmla="*/ 1 h 279"/>
                    <a:gd name="T108" fmla="*/ 1 w 524"/>
                    <a:gd name="T109" fmla="*/ 1 h 279"/>
                    <a:gd name="T110" fmla="*/ 1 w 524"/>
                    <a:gd name="T111" fmla="*/ 1 h 279"/>
                    <a:gd name="T112" fmla="*/ 1 w 524"/>
                    <a:gd name="T113" fmla="*/ 1 h 279"/>
                    <a:gd name="T114" fmla="*/ 1 w 524"/>
                    <a:gd name="T115" fmla="*/ 1 h 279"/>
                    <a:gd name="T116" fmla="*/ 1 w 524"/>
                    <a:gd name="T117" fmla="*/ 1 h 279"/>
                    <a:gd name="T118" fmla="*/ 1 w 524"/>
                    <a:gd name="T119" fmla="*/ 1 h 279"/>
                    <a:gd name="T120" fmla="*/ 1 w 524"/>
                    <a:gd name="T121" fmla="*/ 1 h 2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4"/>
                    <a:gd name="T184" fmla="*/ 0 h 279"/>
                    <a:gd name="T185" fmla="*/ 524 w 524"/>
                    <a:gd name="T186" fmla="*/ 279 h 2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4" h="279">
                      <a:moveTo>
                        <a:pt x="391" y="74"/>
                      </a:moveTo>
                      <a:lnTo>
                        <a:pt x="388" y="80"/>
                      </a:lnTo>
                      <a:lnTo>
                        <a:pt x="383" y="90"/>
                      </a:lnTo>
                      <a:lnTo>
                        <a:pt x="373" y="101"/>
                      </a:lnTo>
                      <a:lnTo>
                        <a:pt x="361" y="105"/>
                      </a:lnTo>
                      <a:lnTo>
                        <a:pt x="348" y="105"/>
                      </a:lnTo>
                      <a:lnTo>
                        <a:pt x="333" y="98"/>
                      </a:lnTo>
                      <a:lnTo>
                        <a:pt x="327" y="89"/>
                      </a:lnTo>
                      <a:lnTo>
                        <a:pt x="322" y="76"/>
                      </a:lnTo>
                      <a:lnTo>
                        <a:pt x="322" y="61"/>
                      </a:lnTo>
                      <a:lnTo>
                        <a:pt x="325" y="53"/>
                      </a:lnTo>
                      <a:lnTo>
                        <a:pt x="319" y="59"/>
                      </a:lnTo>
                      <a:lnTo>
                        <a:pt x="313" y="67"/>
                      </a:lnTo>
                      <a:lnTo>
                        <a:pt x="307" y="72"/>
                      </a:lnTo>
                      <a:lnTo>
                        <a:pt x="291" y="74"/>
                      </a:lnTo>
                      <a:lnTo>
                        <a:pt x="274" y="66"/>
                      </a:lnTo>
                      <a:lnTo>
                        <a:pt x="268" y="58"/>
                      </a:lnTo>
                      <a:lnTo>
                        <a:pt x="264" y="46"/>
                      </a:lnTo>
                      <a:lnTo>
                        <a:pt x="260" y="35"/>
                      </a:lnTo>
                      <a:lnTo>
                        <a:pt x="257" y="19"/>
                      </a:lnTo>
                      <a:lnTo>
                        <a:pt x="251" y="27"/>
                      </a:lnTo>
                      <a:lnTo>
                        <a:pt x="239" y="34"/>
                      </a:lnTo>
                      <a:lnTo>
                        <a:pt x="227" y="35"/>
                      </a:lnTo>
                      <a:lnTo>
                        <a:pt x="215" y="32"/>
                      </a:lnTo>
                      <a:lnTo>
                        <a:pt x="209" y="24"/>
                      </a:lnTo>
                      <a:lnTo>
                        <a:pt x="200" y="11"/>
                      </a:lnTo>
                      <a:lnTo>
                        <a:pt x="197" y="0"/>
                      </a:lnTo>
                      <a:lnTo>
                        <a:pt x="182" y="1"/>
                      </a:lnTo>
                      <a:lnTo>
                        <a:pt x="170" y="3"/>
                      </a:lnTo>
                      <a:lnTo>
                        <a:pt x="157" y="6"/>
                      </a:lnTo>
                      <a:lnTo>
                        <a:pt x="143" y="11"/>
                      </a:lnTo>
                      <a:lnTo>
                        <a:pt x="133" y="19"/>
                      </a:lnTo>
                      <a:lnTo>
                        <a:pt x="85" y="64"/>
                      </a:lnTo>
                      <a:lnTo>
                        <a:pt x="70" y="77"/>
                      </a:lnTo>
                      <a:lnTo>
                        <a:pt x="55" y="87"/>
                      </a:lnTo>
                      <a:lnTo>
                        <a:pt x="37" y="97"/>
                      </a:lnTo>
                      <a:lnTo>
                        <a:pt x="19" y="103"/>
                      </a:lnTo>
                      <a:lnTo>
                        <a:pt x="0" y="108"/>
                      </a:lnTo>
                      <a:lnTo>
                        <a:pt x="13" y="275"/>
                      </a:lnTo>
                      <a:lnTo>
                        <a:pt x="31" y="276"/>
                      </a:lnTo>
                      <a:lnTo>
                        <a:pt x="85" y="279"/>
                      </a:lnTo>
                      <a:lnTo>
                        <a:pt x="142" y="278"/>
                      </a:lnTo>
                      <a:lnTo>
                        <a:pt x="197" y="273"/>
                      </a:lnTo>
                      <a:lnTo>
                        <a:pt x="252" y="260"/>
                      </a:lnTo>
                      <a:lnTo>
                        <a:pt x="306" y="244"/>
                      </a:lnTo>
                      <a:lnTo>
                        <a:pt x="357" y="224"/>
                      </a:lnTo>
                      <a:lnTo>
                        <a:pt x="407" y="202"/>
                      </a:lnTo>
                      <a:lnTo>
                        <a:pt x="455" y="174"/>
                      </a:lnTo>
                      <a:lnTo>
                        <a:pt x="501" y="140"/>
                      </a:lnTo>
                      <a:lnTo>
                        <a:pt x="524" y="123"/>
                      </a:lnTo>
                      <a:lnTo>
                        <a:pt x="470" y="103"/>
                      </a:lnTo>
                      <a:lnTo>
                        <a:pt x="466" y="108"/>
                      </a:lnTo>
                      <a:lnTo>
                        <a:pt x="455" y="113"/>
                      </a:lnTo>
                      <a:lnTo>
                        <a:pt x="443" y="116"/>
                      </a:lnTo>
                      <a:lnTo>
                        <a:pt x="433" y="116"/>
                      </a:lnTo>
                      <a:lnTo>
                        <a:pt x="427" y="113"/>
                      </a:lnTo>
                      <a:lnTo>
                        <a:pt x="419" y="106"/>
                      </a:lnTo>
                      <a:lnTo>
                        <a:pt x="413" y="98"/>
                      </a:lnTo>
                      <a:lnTo>
                        <a:pt x="410" y="92"/>
                      </a:lnTo>
                      <a:lnTo>
                        <a:pt x="407" y="80"/>
                      </a:lnTo>
                      <a:lnTo>
                        <a:pt x="391" y="74"/>
                      </a:lnTo>
                      <a:close/>
                    </a:path>
                  </a:pathLst>
                </a:custGeom>
                <a:solidFill>
                  <a:srgbClr val="00B7A5"/>
                </a:solidFill>
                <a:ln w="9525">
                  <a:noFill/>
                  <a:round/>
                  <a:headEnd/>
                  <a:tailEnd/>
                </a:ln>
              </p:spPr>
              <p:txBody>
                <a:bodyPr/>
                <a:lstStyle/>
                <a:p>
                  <a:endParaRPr lang="hr-HR"/>
                </a:p>
              </p:txBody>
            </p:sp>
            <p:sp>
              <p:nvSpPr>
                <p:cNvPr id="894100" name="Freeform 177"/>
                <p:cNvSpPr>
                  <a:spLocks/>
                </p:cNvSpPr>
                <p:nvPr/>
              </p:nvSpPr>
              <p:spPr bwMode="auto">
                <a:xfrm>
                  <a:off x="3767" y="2262"/>
                  <a:ext cx="262" cy="140"/>
                </a:xfrm>
                <a:custGeom>
                  <a:avLst/>
                  <a:gdLst>
                    <a:gd name="T0" fmla="*/ 1 w 524"/>
                    <a:gd name="T1" fmla="*/ 1 h 279"/>
                    <a:gd name="T2" fmla="*/ 1 w 524"/>
                    <a:gd name="T3" fmla="*/ 1 h 279"/>
                    <a:gd name="T4" fmla="*/ 1 w 524"/>
                    <a:gd name="T5" fmla="*/ 1 h 279"/>
                    <a:gd name="T6" fmla="*/ 1 w 524"/>
                    <a:gd name="T7" fmla="*/ 1 h 279"/>
                    <a:gd name="T8" fmla="*/ 1 w 524"/>
                    <a:gd name="T9" fmla="*/ 1 h 279"/>
                    <a:gd name="T10" fmla="*/ 1 w 524"/>
                    <a:gd name="T11" fmla="*/ 1 h 279"/>
                    <a:gd name="T12" fmla="*/ 1 w 524"/>
                    <a:gd name="T13" fmla="*/ 1 h 279"/>
                    <a:gd name="T14" fmla="*/ 1 w 524"/>
                    <a:gd name="T15" fmla="*/ 1 h 279"/>
                    <a:gd name="T16" fmla="*/ 1 w 524"/>
                    <a:gd name="T17" fmla="*/ 1 h 279"/>
                    <a:gd name="T18" fmla="*/ 1 w 524"/>
                    <a:gd name="T19" fmla="*/ 1 h 279"/>
                    <a:gd name="T20" fmla="*/ 1 w 524"/>
                    <a:gd name="T21" fmla="*/ 1 h 279"/>
                    <a:gd name="T22" fmla="*/ 1 w 524"/>
                    <a:gd name="T23" fmla="*/ 1 h 279"/>
                    <a:gd name="T24" fmla="*/ 1 w 524"/>
                    <a:gd name="T25" fmla="*/ 1 h 279"/>
                    <a:gd name="T26" fmla="*/ 1 w 524"/>
                    <a:gd name="T27" fmla="*/ 1 h 279"/>
                    <a:gd name="T28" fmla="*/ 1 w 524"/>
                    <a:gd name="T29" fmla="*/ 1 h 279"/>
                    <a:gd name="T30" fmla="*/ 1 w 524"/>
                    <a:gd name="T31" fmla="*/ 1 h 279"/>
                    <a:gd name="T32" fmla="*/ 1 w 524"/>
                    <a:gd name="T33" fmla="*/ 1 h 279"/>
                    <a:gd name="T34" fmla="*/ 1 w 524"/>
                    <a:gd name="T35" fmla="*/ 1 h 279"/>
                    <a:gd name="T36" fmla="*/ 1 w 524"/>
                    <a:gd name="T37" fmla="*/ 1 h 279"/>
                    <a:gd name="T38" fmla="*/ 1 w 524"/>
                    <a:gd name="T39" fmla="*/ 1 h 279"/>
                    <a:gd name="T40" fmla="*/ 1 w 524"/>
                    <a:gd name="T41" fmla="*/ 1 h 279"/>
                    <a:gd name="T42" fmla="*/ 1 w 524"/>
                    <a:gd name="T43" fmla="*/ 1 h 279"/>
                    <a:gd name="T44" fmla="*/ 1 w 524"/>
                    <a:gd name="T45" fmla="*/ 1 h 279"/>
                    <a:gd name="T46" fmla="*/ 1 w 524"/>
                    <a:gd name="T47" fmla="*/ 1 h 279"/>
                    <a:gd name="T48" fmla="*/ 1 w 524"/>
                    <a:gd name="T49" fmla="*/ 1 h 279"/>
                    <a:gd name="T50" fmla="*/ 1 w 524"/>
                    <a:gd name="T51" fmla="*/ 1 h 279"/>
                    <a:gd name="T52" fmla="*/ 1 w 524"/>
                    <a:gd name="T53" fmla="*/ 0 h 279"/>
                    <a:gd name="T54" fmla="*/ 1 w 524"/>
                    <a:gd name="T55" fmla="*/ 1 h 279"/>
                    <a:gd name="T56" fmla="*/ 1 w 524"/>
                    <a:gd name="T57" fmla="*/ 1 h 279"/>
                    <a:gd name="T58" fmla="*/ 1 w 524"/>
                    <a:gd name="T59" fmla="*/ 1 h 279"/>
                    <a:gd name="T60" fmla="*/ 1 w 524"/>
                    <a:gd name="T61" fmla="*/ 1 h 279"/>
                    <a:gd name="T62" fmla="*/ 1 w 524"/>
                    <a:gd name="T63" fmla="*/ 1 h 279"/>
                    <a:gd name="T64" fmla="*/ 1 w 524"/>
                    <a:gd name="T65" fmla="*/ 1 h 279"/>
                    <a:gd name="T66" fmla="*/ 1 w 524"/>
                    <a:gd name="T67" fmla="*/ 1 h 279"/>
                    <a:gd name="T68" fmla="*/ 1 w 524"/>
                    <a:gd name="T69" fmla="*/ 1 h 279"/>
                    <a:gd name="T70" fmla="*/ 1 w 524"/>
                    <a:gd name="T71" fmla="*/ 1 h 279"/>
                    <a:gd name="T72" fmla="*/ 1 w 524"/>
                    <a:gd name="T73" fmla="*/ 1 h 279"/>
                    <a:gd name="T74" fmla="*/ 0 w 524"/>
                    <a:gd name="T75" fmla="*/ 1 h 279"/>
                    <a:gd name="T76" fmla="*/ 1 w 524"/>
                    <a:gd name="T77" fmla="*/ 1 h 279"/>
                    <a:gd name="T78" fmla="*/ 1 w 524"/>
                    <a:gd name="T79" fmla="*/ 1 h 279"/>
                    <a:gd name="T80" fmla="*/ 1 w 524"/>
                    <a:gd name="T81" fmla="*/ 1 h 279"/>
                    <a:gd name="T82" fmla="*/ 1 w 524"/>
                    <a:gd name="T83" fmla="*/ 1 h 279"/>
                    <a:gd name="T84" fmla="*/ 1 w 524"/>
                    <a:gd name="T85" fmla="*/ 1 h 279"/>
                    <a:gd name="T86" fmla="*/ 1 w 524"/>
                    <a:gd name="T87" fmla="*/ 1 h 279"/>
                    <a:gd name="T88" fmla="*/ 1 w 524"/>
                    <a:gd name="T89" fmla="*/ 1 h 279"/>
                    <a:gd name="T90" fmla="*/ 1 w 524"/>
                    <a:gd name="T91" fmla="*/ 1 h 279"/>
                    <a:gd name="T92" fmla="*/ 1 w 524"/>
                    <a:gd name="T93" fmla="*/ 1 h 279"/>
                    <a:gd name="T94" fmla="*/ 1 w 524"/>
                    <a:gd name="T95" fmla="*/ 1 h 279"/>
                    <a:gd name="T96" fmla="*/ 1 w 524"/>
                    <a:gd name="T97" fmla="*/ 1 h 279"/>
                    <a:gd name="T98" fmla="*/ 1 w 524"/>
                    <a:gd name="T99" fmla="*/ 1 h 279"/>
                    <a:gd name="T100" fmla="*/ 1 w 524"/>
                    <a:gd name="T101" fmla="*/ 1 h 279"/>
                    <a:gd name="T102" fmla="*/ 1 w 524"/>
                    <a:gd name="T103" fmla="*/ 1 h 279"/>
                    <a:gd name="T104" fmla="*/ 1 w 524"/>
                    <a:gd name="T105" fmla="*/ 1 h 279"/>
                    <a:gd name="T106" fmla="*/ 1 w 524"/>
                    <a:gd name="T107" fmla="*/ 1 h 279"/>
                    <a:gd name="T108" fmla="*/ 1 w 524"/>
                    <a:gd name="T109" fmla="*/ 1 h 279"/>
                    <a:gd name="T110" fmla="*/ 1 w 524"/>
                    <a:gd name="T111" fmla="*/ 1 h 279"/>
                    <a:gd name="T112" fmla="*/ 1 w 524"/>
                    <a:gd name="T113" fmla="*/ 1 h 279"/>
                    <a:gd name="T114" fmla="*/ 1 w 524"/>
                    <a:gd name="T115" fmla="*/ 1 h 279"/>
                    <a:gd name="T116" fmla="*/ 1 w 524"/>
                    <a:gd name="T117" fmla="*/ 1 h 279"/>
                    <a:gd name="T118" fmla="*/ 1 w 524"/>
                    <a:gd name="T119" fmla="*/ 1 h 279"/>
                    <a:gd name="T120" fmla="*/ 1 w 524"/>
                    <a:gd name="T121" fmla="*/ 1 h 2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4"/>
                    <a:gd name="T184" fmla="*/ 0 h 279"/>
                    <a:gd name="T185" fmla="*/ 524 w 524"/>
                    <a:gd name="T186" fmla="*/ 279 h 2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4" h="279">
                      <a:moveTo>
                        <a:pt x="391" y="74"/>
                      </a:moveTo>
                      <a:lnTo>
                        <a:pt x="388" y="80"/>
                      </a:lnTo>
                      <a:lnTo>
                        <a:pt x="383" y="90"/>
                      </a:lnTo>
                      <a:lnTo>
                        <a:pt x="373" y="101"/>
                      </a:lnTo>
                      <a:lnTo>
                        <a:pt x="361" y="105"/>
                      </a:lnTo>
                      <a:lnTo>
                        <a:pt x="348" y="105"/>
                      </a:lnTo>
                      <a:lnTo>
                        <a:pt x="333" y="98"/>
                      </a:lnTo>
                      <a:lnTo>
                        <a:pt x="327" y="89"/>
                      </a:lnTo>
                      <a:lnTo>
                        <a:pt x="322" y="76"/>
                      </a:lnTo>
                      <a:lnTo>
                        <a:pt x="322" y="61"/>
                      </a:lnTo>
                      <a:lnTo>
                        <a:pt x="325" y="53"/>
                      </a:lnTo>
                      <a:lnTo>
                        <a:pt x="319" y="59"/>
                      </a:lnTo>
                      <a:lnTo>
                        <a:pt x="313" y="67"/>
                      </a:lnTo>
                      <a:lnTo>
                        <a:pt x="307" y="72"/>
                      </a:lnTo>
                      <a:lnTo>
                        <a:pt x="291" y="74"/>
                      </a:lnTo>
                      <a:lnTo>
                        <a:pt x="274" y="66"/>
                      </a:lnTo>
                      <a:lnTo>
                        <a:pt x="268" y="58"/>
                      </a:lnTo>
                      <a:lnTo>
                        <a:pt x="264" y="46"/>
                      </a:lnTo>
                      <a:lnTo>
                        <a:pt x="260" y="35"/>
                      </a:lnTo>
                      <a:lnTo>
                        <a:pt x="257" y="19"/>
                      </a:lnTo>
                      <a:lnTo>
                        <a:pt x="251" y="27"/>
                      </a:lnTo>
                      <a:lnTo>
                        <a:pt x="239" y="34"/>
                      </a:lnTo>
                      <a:lnTo>
                        <a:pt x="227" y="35"/>
                      </a:lnTo>
                      <a:lnTo>
                        <a:pt x="215" y="32"/>
                      </a:lnTo>
                      <a:lnTo>
                        <a:pt x="209" y="24"/>
                      </a:lnTo>
                      <a:lnTo>
                        <a:pt x="200" y="11"/>
                      </a:lnTo>
                      <a:lnTo>
                        <a:pt x="197" y="0"/>
                      </a:lnTo>
                      <a:lnTo>
                        <a:pt x="182" y="1"/>
                      </a:lnTo>
                      <a:lnTo>
                        <a:pt x="170" y="3"/>
                      </a:lnTo>
                      <a:lnTo>
                        <a:pt x="157" y="6"/>
                      </a:lnTo>
                      <a:lnTo>
                        <a:pt x="143" y="11"/>
                      </a:lnTo>
                      <a:lnTo>
                        <a:pt x="133" y="19"/>
                      </a:lnTo>
                      <a:lnTo>
                        <a:pt x="85" y="64"/>
                      </a:lnTo>
                      <a:lnTo>
                        <a:pt x="70" y="77"/>
                      </a:lnTo>
                      <a:lnTo>
                        <a:pt x="55" y="87"/>
                      </a:lnTo>
                      <a:lnTo>
                        <a:pt x="37" y="97"/>
                      </a:lnTo>
                      <a:lnTo>
                        <a:pt x="19" y="103"/>
                      </a:lnTo>
                      <a:lnTo>
                        <a:pt x="0" y="108"/>
                      </a:lnTo>
                      <a:lnTo>
                        <a:pt x="13" y="275"/>
                      </a:lnTo>
                      <a:lnTo>
                        <a:pt x="31" y="276"/>
                      </a:lnTo>
                      <a:lnTo>
                        <a:pt x="85" y="279"/>
                      </a:lnTo>
                      <a:lnTo>
                        <a:pt x="142" y="278"/>
                      </a:lnTo>
                      <a:lnTo>
                        <a:pt x="197" y="273"/>
                      </a:lnTo>
                      <a:lnTo>
                        <a:pt x="252" y="260"/>
                      </a:lnTo>
                      <a:lnTo>
                        <a:pt x="306" y="244"/>
                      </a:lnTo>
                      <a:lnTo>
                        <a:pt x="357" y="224"/>
                      </a:lnTo>
                      <a:lnTo>
                        <a:pt x="407" y="202"/>
                      </a:lnTo>
                      <a:lnTo>
                        <a:pt x="455" y="174"/>
                      </a:lnTo>
                      <a:lnTo>
                        <a:pt x="501" y="140"/>
                      </a:lnTo>
                      <a:lnTo>
                        <a:pt x="524" y="123"/>
                      </a:lnTo>
                      <a:lnTo>
                        <a:pt x="470" y="103"/>
                      </a:lnTo>
                      <a:lnTo>
                        <a:pt x="466" y="108"/>
                      </a:lnTo>
                      <a:lnTo>
                        <a:pt x="455" y="113"/>
                      </a:lnTo>
                      <a:lnTo>
                        <a:pt x="443" y="116"/>
                      </a:lnTo>
                      <a:lnTo>
                        <a:pt x="433" y="116"/>
                      </a:lnTo>
                      <a:lnTo>
                        <a:pt x="427" y="113"/>
                      </a:lnTo>
                      <a:lnTo>
                        <a:pt x="419" y="106"/>
                      </a:lnTo>
                      <a:lnTo>
                        <a:pt x="413" y="98"/>
                      </a:lnTo>
                      <a:lnTo>
                        <a:pt x="410" y="92"/>
                      </a:lnTo>
                      <a:lnTo>
                        <a:pt x="407" y="80"/>
                      </a:lnTo>
                      <a:lnTo>
                        <a:pt x="391" y="74"/>
                      </a:lnTo>
                    </a:path>
                  </a:pathLst>
                </a:custGeom>
                <a:noFill/>
                <a:ln w="9525">
                  <a:solidFill>
                    <a:srgbClr val="000000"/>
                  </a:solidFill>
                  <a:round/>
                  <a:headEnd/>
                  <a:tailEnd/>
                </a:ln>
              </p:spPr>
              <p:txBody>
                <a:bodyPr/>
                <a:lstStyle/>
                <a:p>
                  <a:endParaRPr lang="hr-HR"/>
                </a:p>
              </p:txBody>
            </p:sp>
          </p:grpSp>
          <p:grpSp>
            <p:nvGrpSpPr>
              <p:cNvPr id="894101" name="Group 178"/>
              <p:cNvGrpSpPr>
                <a:grpSpLocks/>
              </p:cNvGrpSpPr>
              <p:nvPr/>
            </p:nvGrpSpPr>
            <p:grpSpPr bwMode="auto">
              <a:xfrm>
                <a:off x="3477" y="2096"/>
                <a:ext cx="156" cy="250"/>
                <a:chOff x="3477" y="2096"/>
                <a:chExt cx="156" cy="250"/>
              </a:xfrm>
            </p:grpSpPr>
            <p:sp>
              <p:nvSpPr>
                <p:cNvPr id="894102" name="Freeform 179"/>
                <p:cNvSpPr>
                  <a:spLocks/>
                </p:cNvSpPr>
                <p:nvPr/>
              </p:nvSpPr>
              <p:spPr bwMode="auto">
                <a:xfrm>
                  <a:off x="3477" y="2096"/>
                  <a:ext cx="156" cy="250"/>
                </a:xfrm>
                <a:custGeom>
                  <a:avLst/>
                  <a:gdLst>
                    <a:gd name="T0" fmla="*/ 1 w 312"/>
                    <a:gd name="T1" fmla="*/ 0 h 502"/>
                    <a:gd name="T2" fmla="*/ 1 w 312"/>
                    <a:gd name="T3" fmla="*/ 0 h 502"/>
                    <a:gd name="T4" fmla="*/ 1 w 312"/>
                    <a:gd name="T5" fmla="*/ 0 h 502"/>
                    <a:gd name="T6" fmla="*/ 1 w 312"/>
                    <a:gd name="T7" fmla="*/ 0 h 502"/>
                    <a:gd name="T8" fmla="*/ 1 w 312"/>
                    <a:gd name="T9" fmla="*/ 0 h 502"/>
                    <a:gd name="T10" fmla="*/ 1 w 312"/>
                    <a:gd name="T11" fmla="*/ 0 h 502"/>
                    <a:gd name="T12" fmla="*/ 1 w 312"/>
                    <a:gd name="T13" fmla="*/ 0 h 502"/>
                    <a:gd name="T14" fmla="*/ 1 w 312"/>
                    <a:gd name="T15" fmla="*/ 0 h 502"/>
                    <a:gd name="T16" fmla="*/ 1 w 312"/>
                    <a:gd name="T17" fmla="*/ 0 h 502"/>
                    <a:gd name="T18" fmla="*/ 1 w 312"/>
                    <a:gd name="T19" fmla="*/ 0 h 502"/>
                    <a:gd name="T20" fmla="*/ 1 w 312"/>
                    <a:gd name="T21" fmla="*/ 0 h 502"/>
                    <a:gd name="T22" fmla="*/ 1 w 312"/>
                    <a:gd name="T23" fmla="*/ 0 h 502"/>
                    <a:gd name="T24" fmla="*/ 1 w 312"/>
                    <a:gd name="T25" fmla="*/ 0 h 502"/>
                    <a:gd name="T26" fmla="*/ 1 w 312"/>
                    <a:gd name="T27" fmla="*/ 0 h 502"/>
                    <a:gd name="T28" fmla="*/ 1 w 312"/>
                    <a:gd name="T29" fmla="*/ 0 h 502"/>
                    <a:gd name="T30" fmla="*/ 1 w 312"/>
                    <a:gd name="T31" fmla="*/ 0 h 502"/>
                    <a:gd name="T32" fmla="*/ 1 w 312"/>
                    <a:gd name="T33" fmla="*/ 0 h 502"/>
                    <a:gd name="T34" fmla="*/ 1 w 312"/>
                    <a:gd name="T35" fmla="*/ 0 h 502"/>
                    <a:gd name="T36" fmla="*/ 1 w 312"/>
                    <a:gd name="T37" fmla="*/ 0 h 502"/>
                    <a:gd name="T38" fmla="*/ 1 w 312"/>
                    <a:gd name="T39" fmla="*/ 0 h 502"/>
                    <a:gd name="T40" fmla="*/ 1 w 312"/>
                    <a:gd name="T41" fmla="*/ 0 h 502"/>
                    <a:gd name="T42" fmla="*/ 1 w 312"/>
                    <a:gd name="T43" fmla="*/ 0 h 502"/>
                    <a:gd name="T44" fmla="*/ 1 w 312"/>
                    <a:gd name="T45" fmla="*/ 0 h 502"/>
                    <a:gd name="T46" fmla="*/ 1 w 312"/>
                    <a:gd name="T47" fmla="*/ 0 h 502"/>
                    <a:gd name="T48" fmla="*/ 1 w 312"/>
                    <a:gd name="T49" fmla="*/ 0 h 502"/>
                    <a:gd name="T50" fmla="*/ 1 w 312"/>
                    <a:gd name="T51" fmla="*/ 0 h 502"/>
                    <a:gd name="T52" fmla="*/ 1 w 312"/>
                    <a:gd name="T53" fmla="*/ 0 h 502"/>
                    <a:gd name="T54" fmla="*/ 1 w 312"/>
                    <a:gd name="T55" fmla="*/ 0 h 502"/>
                    <a:gd name="T56" fmla="*/ 1 w 312"/>
                    <a:gd name="T57" fmla="*/ 0 h 502"/>
                    <a:gd name="T58" fmla="*/ 1 w 312"/>
                    <a:gd name="T59" fmla="*/ 0 h 502"/>
                    <a:gd name="T60" fmla="*/ 1 w 312"/>
                    <a:gd name="T61" fmla="*/ 0 h 502"/>
                    <a:gd name="T62" fmla="*/ 1 w 312"/>
                    <a:gd name="T63" fmla="*/ 0 h 502"/>
                    <a:gd name="T64" fmla="*/ 1 w 312"/>
                    <a:gd name="T65" fmla="*/ 0 h 502"/>
                    <a:gd name="T66" fmla="*/ 1 w 312"/>
                    <a:gd name="T67" fmla="*/ 0 h 502"/>
                    <a:gd name="T68" fmla="*/ 1 w 312"/>
                    <a:gd name="T69" fmla="*/ 0 h 502"/>
                    <a:gd name="T70" fmla="*/ 1 w 312"/>
                    <a:gd name="T71" fmla="*/ 0 h 502"/>
                    <a:gd name="T72" fmla="*/ 1 w 312"/>
                    <a:gd name="T73" fmla="*/ 0 h 502"/>
                    <a:gd name="T74" fmla="*/ 1 w 312"/>
                    <a:gd name="T75" fmla="*/ 0 h 502"/>
                    <a:gd name="T76" fmla="*/ 1 w 312"/>
                    <a:gd name="T77" fmla="*/ 0 h 502"/>
                    <a:gd name="T78" fmla="*/ 1 w 312"/>
                    <a:gd name="T79" fmla="*/ 0 h 502"/>
                    <a:gd name="T80" fmla="*/ 1 w 312"/>
                    <a:gd name="T81" fmla="*/ 0 h 502"/>
                    <a:gd name="T82" fmla="*/ 0 w 312"/>
                    <a:gd name="T83" fmla="*/ 0 h 502"/>
                    <a:gd name="T84" fmla="*/ 1 w 312"/>
                    <a:gd name="T85" fmla="*/ 0 h 502"/>
                    <a:gd name="T86" fmla="*/ 1 w 312"/>
                    <a:gd name="T87" fmla="*/ 0 h 502"/>
                    <a:gd name="T88" fmla="*/ 1 w 312"/>
                    <a:gd name="T89" fmla="*/ 0 h 502"/>
                    <a:gd name="T90" fmla="*/ 1 w 312"/>
                    <a:gd name="T91" fmla="*/ 0 h 502"/>
                    <a:gd name="T92" fmla="*/ 1 w 312"/>
                    <a:gd name="T93" fmla="*/ 0 h 502"/>
                    <a:gd name="T94" fmla="*/ 1 w 312"/>
                    <a:gd name="T95" fmla="*/ 0 h 502"/>
                    <a:gd name="T96" fmla="*/ 1 w 312"/>
                    <a:gd name="T97" fmla="*/ 0 h 502"/>
                    <a:gd name="T98" fmla="*/ 1 w 312"/>
                    <a:gd name="T99" fmla="*/ 0 h 502"/>
                    <a:gd name="T100" fmla="*/ 1 w 312"/>
                    <a:gd name="T101" fmla="*/ 0 h 502"/>
                    <a:gd name="T102" fmla="*/ 1 w 312"/>
                    <a:gd name="T103" fmla="*/ 0 h 502"/>
                    <a:gd name="T104" fmla="*/ 1 w 312"/>
                    <a:gd name="T105" fmla="*/ 0 h 502"/>
                    <a:gd name="T106" fmla="*/ 1 w 312"/>
                    <a:gd name="T107" fmla="*/ 0 h 502"/>
                    <a:gd name="T108" fmla="*/ 1 w 312"/>
                    <a:gd name="T109" fmla="*/ 0 h 502"/>
                    <a:gd name="T110" fmla="*/ 1 w 312"/>
                    <a:gd name="T111" fmla="*/ 0 h 502"/>
                    <a:gd name="T112" fmla="*/ 1 w 312"/>
                    <a:gd name="T113" fmla="*/ 0 h 502"/>
                    <a:gd name="T114" fmla="*/ 1 w 312"/>
                    <a:gd name="T115" fmla="*/ 0 h 502"/>
                    <a:gd name="T116" fmla="*/ 1 w 312"/>
                    <a:gd name="T117" fmla="*/ 0 h 502"/>
                    <a:gd name="T118" fmla="*/ 1 w 312"/>
                    <a:gd name="T119" fmla="*/ 0 h 502"/>
                    <a:gd name="T120" fmla="*/ 1 w 312"/>
                    <a:gd name="T121" fmla="*/ 0 h 502"/>
                    <a:gd name="T122" fmla="*/ 1 w 312"/>
                    <a:gd name="T123" fmla="*/ 0 h 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502"/>
                    <a:gd name="T188" fmla="*/ 312 w 312"/>
                    <a:gd name="T189" fmla="*/ 502 h 5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502">
                      <a:moveTo>
                        <a:pt x="302" y="361"/>
                      </a:moveTo>
                      <a:lnTo>
                        <a:pt x="296" y="361"/>
                      </a:lnTo>
                      <a:lnTo>
                        <a:pt x="282" y="358"/>
                      </a:lnTo>
                      <a:lnTo>
                        <a:pt x="270" y="351"/>
                      </a:lnTo>
                      <a:lnTo>
                        <a:pt x="266" y="342"/>
                      </a:lnTo>
                      <a:lnTo>
                        <a:pt x="260" y="329"/>
                      </a:lnTo>
                      <a:lnTo>
                        <a:pt x="263" y="316"/>
                      </a:lnTo>
                      <a:lnTo>
                        <a:pt x="270" y="301"/>
                      </a:lnTo>
                      <a:lnTo>
                        <a:pt x="281" y="295"/>
                      </a:lnTo>
                      <a:lnTo>
                        <a:pt x="293" y="290"/>
                      </a:lnTo>
                      <a:lnTo>
                        <a:pt x="302" y="290"/>
                      </a:lnTo>
                      <a:lnTo>
                        <a:pt x="290" y="287"/>
                      </a:lnTo>
                      <a:lnTo>
                        <a:pt x="282" y="282"/>
                      </a:lnTo>
                      <a:lnTo>
                        <a:pt x="276" y="275"/>
                      </a:lnTo>
                      <a:lnTo>
                        <a:pt x="273" y="262"/>
                      </a:lnTo>
                      <a:lnTo>
                        <a:pt x="275" y="251"/>
                      </a:lnTo>
                      <a:lnTo>
                        <a:pt x="281" y="241"/>
                      </a:lnTo>
                      <a:lnTo>
                        <a:pt x="290" y="230"/>
                      </a:lnTo>
                      <a:lnTo>
                        <a:pt x="299" y="222"/>
                      </a:lnTo>
                      <a:lnTo>
                        <a:pt x="312" y="215"/>
                      </a:lnTo>
                      <a:lnTo>
                        <a:pt x="302" y="211"/>
                      </a:lnTo>
                      <a:lnTo>
                        <a:pt x="293" y="202"/>
                      </a:lnTo>
                      <a:lnTo>
                        <a:pt x="288" y="191"/>
                      </a:lnTo>
                      <a:lnTo>
                        <a:pt x="288" y="181"/>
                      </a:lnTo>
                      <a:lnTo>
                        <a:pt x="293" y="168"/>
                      </a:lnTo>
                      <a:lnTo>
                        <a:pt x="302" y="159"/>
                      </a:lnTo>
                      <a:lnTo>
                        <a:pt x="312" y="154"/>
                      </a:lnTo>
                      <a:lnTo>
                        <a:pt x="308" y="141"/>
                      </a:lnTo>
                      <a:lnTo>
                        <a:pt x="300" y="126"/>
                      </a:lnTo>
                      <a:lnTo>
                        <a:pt x="293" y="117"/>
                      </a:lnTo>
                      <a:lnTo>
                        <a:pt x="285" y="107"/>
                      </a:lnTo>
                      <a:lnTo>
                        <a:pt x="273" y="97"/>
                      </a:lnTo>
                      <a:lnTo>
                        <a:pt x="261" y="89"/>
                      </a:lnTo>
                      <a:lnTo>
                        <a:pt x="249" y="84"/>
                      </a:lnTo>
                      <a:lnTo>
                        <a:pt x="231" y="76"/>
                      </a:lnTo>
                      <a:lnTo>
                        <a:pt x="213" y="68"/>
                      </a:lnTo>
                      <a:lnTo>
                        <a:pt x="199" y="57"/>
                      </a:lnTo>
                      <a:lnTo>
                        <a:pt x="184" y="45"/>
                      </a:lnTo>
                      <a:lnTo>
                        <a:pt x="169" y="33"/>
                      </a:lnTo>
                      <a:lnTo>
                        <a:pt x="158" y="16"/>
                      </a:lnTo>
                      <a:lnTo>
                        <a:pt x="145" y="0"/>
                      </a:lnTo>
                      <a:lnTo>
                        <a:pt x="0" y="63"/>
                      </a:lnTo>
                      <a:lnTo>
                        <a:pt x="12" y="107"/>
                      </a:lnTo>
                      <a:lnTo>
                        <a:pt x="27" y="160"/>
                      </a:lnTo>
                      <a:lnTo>
                        <a:pt x="48" y="212"/>
                      </a:lnTo>
                      <a:lnTo>
                        <a:pt x="73" y="261"/>
                      </a:lnTo>
                      <a:lnTo>
                        <a:pt x="103" y="309"/>
                      </a:lnTo>
                      <a:lnTo>
                        <a:pt x="136" y="355"/>
                      </a:lnTo>
                      <a:lnTo>
                        <a:pt x="172" y="397"/>
                      </a:lnTo>
                      <a:lnTo>
                        <a:pt x="212" y="437"/>
                      </a:lnTo>
                      <a:lnTo>
                        <a:pt x="255" y="473"/>
                      </a:lnTo>
                      <a:lnTo>
                        <a:pt x="297" y="502"/>
                      </a:lnTo>
                      <a:lnTo>
                        <a:pt x="300" y="445"/>
                      </a:lnTo>
                      <a:lnTo>
                        <a:pt x="290" y="439"/>
                      </a:lnTo>
                      <a:lnTo>
                        <a:pt x="282" y="432"/>
                      </a:lnTo>
                      <a:lnTo>
                        <a:pt x="278" y="423"/>
                      </a:lnTo>
                      <a:lnTo>
                        <a:pt x="276" y="413"/>
                      </a:lnTo>
                      <a:lnTo>
                        <a:pt x="278" y="406"/>
                      </a:lnTo>
                      <a:lnTo>
                        <a:pt x="282" y="395"/>
                      </a:lnTo>
                      <a:lnTo>
                        <a:pt x="293" y="384"/>
                      </a:lnTo>
                      <a:lnTo>
                        <a:pt x="300" y="379"/>
                      </a:lnTo>
                      <a:lnTo>
                        <a:pt x="302" y="361"/>
                      </a:lnTo>
                      <a:close/>
                    </a:path>
                  </a:pathLst>
                </a:custGeom>
                <a:solidFill>
                  <a:srgbClr val="00B7A5"/>
                </a:solidFill>
                <a:ln w="9525">
                  <a:noFill/>
                  <a:round/>
                  <a:headEnd/>
                  <a:tailEnd/>
                </a:ln>
              </p:spPr>
              <p:txBody>
                <a:bodyPr/>
                <a:lstStyle/>
                <a:p>
                  <a:endParaRPr lang="hr-HR"/>
                </a:p>
              </p:txBody>
            </p:sp>
            <p:sp>
              <p:nvSpPr>
                <p:cNvPr id="894103" name="Freeform 180"/>
                <p:cNvSpPr>
                  <a:spLocks/>
                </p:cNvSpPr>
                <p:nvPr/>
              </p:nvSpPr>
              <p:spPr bwMode="auto">
                <a:xfrm>
                  <a:off x="3477" y="2096"/>
                  <a:ext cx="156" cy="250"/>
                </a:xfrm>
                <a:custGeom>
                  <a:avLst/>
                  <a:gdLst>
                    <a:gd name="T0" fmla="*/ 1 w 312"/>
                    <a:gd name="T1" fmla="*/ 0 h 502"/>
                    <a:gd name="T2" fmla="*/ 1 w 312"/>
                    <a:gd name="T3" fmla="*/ 0 h 502"/>
                    <a:gd name="T4" fmla="*/ 1 w 312"/>
                    <a:gd name="T5" fmla="*/ 0 h 502"/>
                    <a:gd name="T6" fmla="*/ 1 w 312"/>
                    <a:gd name="T7" fmla="*/ 0 h 502"/>
                    <a:gd name="T8" fmla="*/ 1 w 312"/>
                    <a:gd name="T9" fmla="*/ 0 h 502"/>
                    <a:gd name="T10" fmla="*/ 1 w 312"/>
                    <a:gd name="T11" fmla="*/ 0 h 502"/>
                    <a:gd name="T12" fmla="*/ 1 w 312"/>
                    <a:gd name="T13" fmla="*/ 0 h 502"/>
                    <a:gd name="T14" fmla="*/ 1 w 312"/>
                    <a:gd name="T15" fmla="*/ 0 h 502"/>
                    <a:gd name="T16" fmla="*/ 1 w 312"/>
                    <a:gd name="T17" fmla="*/ 0 h 502"/>
                    <a:gd name="T18" fmla="*/ 1 w 312"/>
                    <a:gd name="T19" fmla="*/ 0 h 502"/>
                    <a:gd name="T20" fmla="*/ 1 w 312"/>
                    <a:gd name="T21" fmla="*/ 0 h 502"/>
                    <a:gd name="T22" fmla="*/ 1 w 312"/>
                    <a:gd name="T23" fmla="*/ 0 h 502"/>
                    <a:gd name="T24" fmla="*/ 1 w 312"/>
                    <a:gd name="T25" fmla="*/ 0 h 502"/>
                    <a:gd name="T26" fmla="*/ 1 w 312"/>
                    <a:gd name="T27" fmla="*/ 0 h 502"/>
                    <a:gd name="T28" fmla="*/ 1 w 312"/>
                    <a:gd name="T29" fmla="*/ 0 h 502"/>
                    <a:gd name="T30" fmla="*/ 1 w 312"/>
                    <a:gd name="T31" fmla="*/ 0 h 502"/>
                    <a:gd name="T32" fmla="*/ 1 w 312"/>
                    <a:gd name="T33" fmla="*/ 0 h 502"/>
                    <a:gd name="T34" fmla="*/ 1 w 312"/>
                    <a:gd name="T35" fmla="*/ 0 h 502"/>
                    <a:gd name="T36" fmla="*/ 1 w 312"/>
                    <a:gd name="T37" fmla="*/ 0 h 502"/>
                    <a:gd name="T38" fmla="*/ 1 w 312"/>
                    <a:gd name="T39" fmla="*/ 0 h 502"/>
                    <a:gd name="T40" fmla="*/ 1 w 312"/>
                    <a:gd name="T41" fmla="*/ 0 h 502"/>
                    <a:gd name="T42" fmla="*/ 1 w 312"/>
                    <a:gd name="T43" fmla="*/ 0 h 502"/>
                    <a:gd name="T44" fmla="*/ 1 w 312"/>
                    <a:gd name="T45" fmla="*/ 0 h 502"/>
                    <a:gd name="T46" fmla="*/ 1 w 312"/>
                    <a:gd name="T47" fmla="*/ 0 h 502"/>
                    <a:gd name="T48" fmla="*/ 1 w 312"/>
                    <a:gd name="T49" fmla="*/ 0 h 502"/>
                    <a:gd name="T50" fmla="*/ 1 w 312"/>
                    <a:gd name="T51" fmla="*/ 0 h 502"/>
                    <a:gd name="T52" fmla="*/ 1 w 312"/>
                    <a:gd name="T53" fmla="*/ 0 h 502"/>
                    <a:gd name="T54" fmla="*/ 1 w 312"/>
                    <a:gd name="T55" fmla="*/ 0 h 502"/>
                    <a:gd name="T56" fmla="*/ 1 w 312"/>
                    <a:gd name="T57" fmla="*/ 0 h 502"/>
                    <a:gd name="T58" fmla="*/ 1 w 312"/>
                    <a:gd name="T59" fmla="*/ 0 h 502"/>
                    <a:gd name="T60" fmla="*/ 1 w 312"/>
                    <a:gd name="T61" fmla="*/ 0 h 502"/>
                    <a:gd name="T62" fmla="*/ 1 w 312"/>
                    <a:gd name="T63" fmla="*/ 0 h 502"/>
                    <a:gd name="T64" fmla="*/ 1 w 312"/>
                    <a:gd name="T65" fmla="*/ 0 h 502"/>
                    <a:gd name="T66" fmla="*/ 1 w 312"/>
                    <a:gd name="T67" fmla="*/ 0 h 502"/>
                    <a:gd name="T68" fmla="*/ 1 w 312"/>
                    <a:gd name="T69" fmla="*/ 0 h 502"/>
                    <a:gd name="T70" fmla="*/ 1 w 312"/>
                    <a:gd name="T71" fmla="*/ 0 h 502"/>
                    <a:gd name="T72" fmla="*/ 1 w 312"/>
                    <a:gd name="T73" fmla="*/ 0 h 502"/>
                    <a:gd name="T74" fmla="*/ 1 w 312"/>
                    <a:gd name="T75" fmla="*/ 0 h 502"/>
                    <a:gd name="T76" fmla="*/ 1 w 312"/>
                    <a:gd name="T77" fmla="*/ 0 h 502"/>
                    <a:gd name="T78" fmla="*/ 1 w 312"/>
                    <a:gd name="T79" fmla="*/ 0 h 502"/>
                    <a:gd name="T80" fmla="*/ 1 w 312"/>
                    <a:gd name="T81" fmla="*/ 0 h 502"/>
                    <a:gd name="T82" fmla="*/ 0 w 312"/>
                    <a:gd name="T83" fmla="*/ 0 h 502"/>
                    <a:gd name="T84" fmla="*/ 1 w 312"/>
                    <a:gd name="T85" fmla="*/ 0 h 502"/>
                    <a:gd name="T86" fmla="*/ 1 w 312"/>
                    <a:gd name="T87" fmla="*/ 0 h 502"/>
                    <a:gd name="T88" fmla="*/ 1 w 312"/>
                    <a:gd name="T89" fmla="*/ 0 h 502"/>
                    <a:gd name="T90" fmla="*/ 1 w 312"/>
                    <a:gd name="T91" fmla="*/ 0 h 502"/>
                    <a:gd name="T92" fmla="*/ 1 w 312"/>
                    <a:gd name="T93" fmla="*/ 0 h 502"/>
                    <a:gd name="T94" fmla="*/ 1 w 312"/>
                    <a:gd name="T95" fmla="*/ 0 h 502"/>
                    <a:gd name="T96" fmla="*/ 1 w 312"/>
                    <a:gd name="T97" fmla="*/ 0 h 502"/>
                    <a:gd name="T98" fmla="*/ 1 w 312"/>
                    <a:gd name="T99" fmla="*/ 0 h 502"/>
                    <a:gd name="T100" fmla="*/ 1 w 312"/>
                    <a:gd name="T101" fmla="*/ 0 h 502"/>
                    <a:gd name="T102" fmla="*/ 1 w 312"/>
                    <a:gd name="T103" fmla="*/ 0 h 502"/>
                    <a:gd name="T104" fmla="*/ 1 w 312"/>
                    <a:gd name="T105" fmla="*/ 0 h 502"/>
                    <a:gd name="T106" fmla="*/ 1 w 312"/>
                    <a:gd name="T107" fmla="*/ 0 h 502"/>
                    <a:gd name="T108" fmla="*/ 1 w 312"/>
                    <a:gd name="T109" fmla="*/ 0 h 502"/>
                    <a:gd name="T110" fmla="*/ 1 w 312"/>
                    <a:gd name="T111" fmla="*/ 0 h 502"/>
                    <a:gd name="T112" fmla="*/ 1 w 312"/>
                    <a:gd name="T113" fmla="*/ 0 h 502"/>
                    <a:gd name="T114" fmla="*/ 1 w 312"/>
                    <a:gd name="T115" fmla="*/ 0 h 502"/>
                    <a:gd name="T116" fmla="*/ 1 w 312"/>
                    <a:gd name="T117" fmla="*/ 0 h 502"/>
                    <a:gd name="T118" fmla="*/ 1 w 312"/>
                    <a:gd name="T119" fmla="*/ 0 h 502"/>
                    <a:gd name="T120" fmla="*/ 1 w 312"/>
                    <a:gd name="T121" fmla="*/ 0 h 502"/>
                    <a:gd name="T122" fmla="*/ 1 w 312"/>
                    <a:gd name="T123" fmla="*/ 0 h 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502"/>
                    <a:gd name="T188" fmla="*/ 312 w 312"/>
                    <a:gd name="T189" fmla="*/ 502 h 5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502">
                      <a:moveTo>
                        <a:pt x="302" y="361"/>
                      </a:moveTo>
                      <a:lnTo>
                        <a:pt x="296" y="361"/>
                      </a:lnTo>
                      <a:lnTo>
                        <a:pt x="282" y="358"/>
                      </a:lnTo>
                      <a:lnTo>
                        <a:pt x="270" y="351"/>
                      </a:lnTo>
                      <a:lnTo>
                        <a:pt x="266" y="342"/>
                      </a:lnTo>
                      <a:lnTo>
                        <a:pt x="260" y="329"/>
                      </a:lnTo>
                      <a:lnTo>
                        <a:pt x="263" y="316"/>
                      </a:lnTo>
                      <a:lnTo>
                        <a:pt x="270" y="301"/>
                      </a:lnTo>
                      <a:lnTo>
                        <a:pt x="281" y="295"/>
                      </a:lnTo>
                      <a:lnTo>
                        <a:pt x="293" y="290"/>
                      </a:lnTo>
                      <a:lnTo>
                        <a:pt x="302" y="290"/>
                      </a:lnTo>
                      <a:lnTo>
                        <a:pt x="290" y="287"/>
                      </a:lnTo>
                      <a:lnTo>
                        <a:pt x="282" y="282"/>
                      </a:lnTo>
                      <a:lnTo>
                        <a:pt x="276" y="275"/>
                      </a:lnTo>
                      <a:lnTo>
                        <a:pt x="273" y="262"/>
                      </a:lnTo>
                      <a:lnTo>
                        <a:pt x="275" y="251"/>
                      </a:lnTo>
                      <a:lnTo>
                        <a:pt x="281" y="241"/>
                      </a:lnTo>
                      <a:lnTo>
                        <a:pt x="290" y="230"/>
                      </a:lnTo>
                      <a:lnTo>
                        <a:pt x="299" y="222"/>
                      </a:lnTo>
                      <a:lnTo>
                        <a:pt x="312" y="215"/>
                      </a:lnTo>
                      <a:lnTo>
                        <a:pt x="302" y="211"/>
                      </a:lnTo>
                      <a:lnTo>
                        <a:pt x="293" y="202"/>
                      </a:lnTo>
                      <a:lnTo>
                        <a:pt x="288" y="191"/>
                      </a:lnTo>
                      <a:lnTo>
                        <a:pt x="288" y="181"/>
                      </a:lnTo>
                      <a:lnTo>
                        <a:pt x="293" y="168"/>
                      </a:lnTo>
                      <a:lnTo>
                        <a:pt x="302" y="159"/>
                      </a:lnTo>
                      <a:lnTo>
                        <a:pt x="312" y="154"/>
                      </a:lnTo>
                      <a:lnTo>
                        <a:pt x="308" y="141"/>
                      </a:lnTo>
                      <a:lnTo>
                        <a:pt x="300" y="126"/>
                      </a:lnTo>
                      <a:lnTo>
                        <a:pt x="293" y="117"/>
                      </a:lnTo>
                      <a:lnTo>
                        <a:pt x="285" y="107"/>
                      </a:lnTo>
                      <a:lnTo>
                        <a:pt x="273" y="97"/>
                      </a:lnTo>
                      <a:lnTo>
                        <a:pt x="261" y="89"/>
                      </a:lnTo>
                      <a:lnTo>
                        <a:pt x="249" y="84"/>
                      </a:lnTo>
                      <a:lnTo>
                        <a:pt x="231" y="76"/>
                      </a:lnTo>
                      <a:lnTo>
                        <a:pt x="213" y="68"/>
                      </a:lnTo>
                      <a:lnTo>
                        <a:pt x="199" y="57"/>
                      </a:lnTo>
                      <a:lnTo>
                        <a:pt x="184" y="45"/>
                      </a:lnTo>
                      <a:lnTo>
                        <a:pt x="169" y="33"/>
                      </a:lnTo>
                      <a:lnTo>
                        <a:pt x="158" y="16"/>
                      </a:lnTo>
                      <a:lnTo>
                        <a:pt x="145" y="0"/>
                      </a:lnTo>
                      <a:lnTo>
                        <a:pt x="0" y="63"/>
                      </a:lnTo>
                      <a:lnTo>
                        <a:pt x="12" y="107"/>
                      </a:lnTo>
                      <a:lnTo>
                        <a:pt x="27" y="160"/>
                      </a:lnTo>
                      <a:lnTo>
                        <a:pt x="48" y="212"/>
                      </a:lnTo>
                      <a:lnTo>
                        <a:pt x="73" y="261"/>
                      </a:lnTo>
                      <a:lnTo>
                        <a:pt x="103" y="309"/>
                      </a:lnTo>
                      <a:lnTo>
                        <a:pt x="136" y="355"/>
                      </a:lnTo>
                      <a:lnTo>
                        <a:pt x="172" y="397"/>
                      </a:lnTo>
                      <a:lnTo>
                        <a:pt x="212" y="437"/>
                      </a:lnTo>
                      <a:lnTo>
                        <a:pt x="255" y="473"/>
                      </a:lnTo>
                      <a:lnTo>
                        <a:pt x="297" y="502"/>
                      </a:lnTo>
                      <a:lnTo>
                        <a:pt x="300" y="445"/>
                      </a:lnTo>
                      <a:lnTo>
                        <a:pt x="290" y="439"/>
                      </a:lnTo>
                      <a:lnTo>
                        <a:pt x="282" y="432"/>
                      </a:lnTo>
                      <a:lnTo>
                        <a:pt x="278" y="423"/>
                      </a:lnTo>
                      <a:lnTo>
                        <a:pt x="276" y="413"/>
                      </a:lnTo>
                      <a:lnTo>
                        <a:pt x="278" y="406"/>
                      </a:lnTo>
                      <a:lnTo>
                        <a:pt x="282" y="395"/>
                      </a:lnTo>
                      <a:lnTo>
                        <a:pt x="293" y="384"/>
                      </a:lnTo>
                      <a:lnTo>
                        <a:pt x="300" y="379"/>
                      </a:lnTo>
                      <a:lnTo>
                        <a:pt x="302" y="361"/>
                      </a:lnTo>
                    </a:path>
                  </a:pathLst>
                </a:custGeom>
                <a:noFill/>
                <a:ln w="9525">
                  <a:solidFill>
                    <a:srgbClr val="000000"/>
                  </a:solidFill>
                  <a:round/>
                  <a:headEnd/>
                  <a:tailEnd/>
                </a:ln>
              </p:spPr>
              <p:txBody>
                <a:bodyPr/>
                <a:lstStyle/>
                <a:p>
                  <a:endParaRPr lang="hr-HR"/>
                </a:p>
              </p:txBody>
            </p:sp>
          </p:grpSp>
          <p:grpSp>
            <p:nvGrpSpPr>
              <p:cNvPr id="894104" name="Group 181"/>
              <p:cNvGrpSpPr>
                <a:grpSpLocks/>
              </p:cNvGrpSpPr>
              <p:nvPr/>
            </p:nvGrpSpPr>
            <p:grpSpPr bwMode="auto">
              <a:xfrm>
                <a:off x="3481" y="1762"/>
                <a:ext cx="212" cy="207"/>
                <a:chOff x="3481" y="1762"/>
                <a:chExt cx="212" cy="207"/>
              </a:xfrm>
            </p:grpSpPr>
            <p:sp>
              <p:nvSpPr>
                <p:cNvPr id="894105" name="Freeform 182"/>
                <p:cNvSpPr>
                  <a:spLocks/>
                </p:cNvSpPr>
                <p:nvPr/>
              </p:nvSpPr>
              <p:spPr bwMode="auto">
                <a:xfrm>
                  <a:off x="3481" y="1762"/>
                  <a:ext cx="212" cy="207"/>
                </a:xfrm>
                <a:custGeom>
                  <a:avLst/>
                  <a:gdLst>
                    <a:gd name="T0" fmla="*/ 1 w 422"/>
                    <a:gd name="T1" fmla="*/ 1 h 413"/>
                    <a:gd name="T2" fmla="*/ 1 w 422"/>
                    <a:gd name="T3" fmla="*/ 1 h 413"/>
                    <a:gd name="T4" fmla="*/ 1 w 422"/>
                    <a:gd name="T5" fmla="*/ 1 h 413"/>
                    <a:gd name="T6" fmla="*/ 1 w 422"/>
                    <a:gd name="T7" fmla="*/ 1 h 413"/>
                    <a:gd name="T8" fmla="*/ 1 w 422"/>
                    <a:gd name="T9" fmla="*/ 1 h 413"/>
                    <a:gd name="T10" fmla="*/ 1 w 422"/>
                    <a:gd name="T11" fmla="*/ 1 h 413"/>
                    <a:gd name="T12" fmla="*/ 1 w 422"/>
                    <a:gd name="T13" fmla="*/ 1 h 413"/>
                    <a:gd name="T14" fmla="*/ 1 w 422"/>
                    <a:gd name="T15" fmla="*/ 1 h 413"/>
                    <a:gd name="T16" fmla="*/ 1 w 422"/>
                    <a:gd name="T17" fmla="*/ 1 h 413"/>
                    <a:gd name="T18" fmla="*/ 1 w 422"/>
                    <a:gd name="T19" fmla="*/ 1 h 413"/>
                    <a:gd name="T20" fmla="*/ 1 w 422"/>
                    <a:gd name="T21" fmla="*/ 1 h 413"/>
                    <a:gd name="T22" fmla="*/ 1 w 422"/>
                    <a:gd name="T23" fmla="*/ 1 h 413"/>
                    <a:gd name="T24" fmla="*/ 1 w 422"/>
                    <a:gd name="T25" fmla="*/ 1 h 413"/>
                    <a:gd name="T26" fmla="*/ 1 w 422"/>
                    <a:gd name="T27" fmla="*/ 1 h 413"/>
                    <a:gd name="T28" fmla="*/ 1 w 422"/>
                    <a:gd name="T29" fmla="*/ 1 h 413"/>
                    <a:gd name="T30" fmla="*/ 1 w 422"/>
                    <a:gd name="T31" fmla="*/ 1 h 413"/>
                    <a:gd name="T32" fmla="*/ 1 w 422"/>
                    <a:gd name="T33" fmla="*/ 1 h 413"/>
                    <a:gd name="T34" fmla="*/ 1 w 422"/>
                    <a:gd name="T35" fmla="*/ 1 h 413"/>
                    <a:gd name="T36" fmla="*/ 1 w 422"/>
                    <a:gd name="T37" fmla="*/ 1 h 413"/>
                    <a:gd name="T38" fmla="*/ 1 w 422"/>
                    <a:gd name="T39" fmla="*/ 1 h 413"/>
                    <a:gd name="T40" fmla="*/ 1 w 422"/>
                    <a:gd name="T41" fmla="*/ 1 h 413"/>
                    <a:gd name="T42" fmla="*/ 1 w 422"/>
                    <a:gd name="T43" fmla="*/ 1 h 413"/>
                    <a:gd name="T44" fmla="*/ 1 w 422"/>
                    <a:gd name="T45" fmla="*/ 1 h 413"/>
                    <a:gd name="T46" fmla="*/ 1 w 422"/>
                    <a:gd name="T47" fmla="*/ 1 h 413"/>
                    <a:gd name="T48" fmla="*/ 1 w 422"/>
                    <a:gd name="T49" fmla="*/ 1 h 413"/>
                    <a:gd name="T50" fmla="*/ 1 w 422"/>
                    <a:gd name="T51" fmla="*/ 1 h 413"/>
                    <a:gd name="T52" fmla="*/ 1 w 422"/>
                    <a:gd name="T53" fmla="*/ 1 h 413"/>
                    <a:gd name="T54" fmla="*/ 1 w 422"/>
                    <a:gd name="T55" fmla="*/ 1 h 413"/>
                    <a:gd name="T56" fmla="*/ 1 w 422"/>
                    <a:gd name="T57" fmla="*/ 1 h 413"/>
                    <a:gd name="T58" fmla="*/ 1 w 422"/>
                    <a:gd name="T59" fmla="*/ 1 h 413"/>
                    <a:gd name="T60" fmla="*/ 1 w 422"/>
                    <a:gd name="T61" fmla="*/ 1 h 413"/>
                    <a:gd name="T62" fmla="*/ 1 w 422"/>
                    <a:gd name="T63" fmla="*/ 1 h 413"/>
                    <a:gd name="T64" fmla="*/ 1 w 422"/>
                    <a:gd name="T65" fmla="*/ 1 h 413"/>
                    <a:gd name="T66" fmla="*/ 1 w 422"/>
                    <a:gd name="T67" fmla="*/ 1 h 413"/>
                    <a:gd name="T68" fmla="*/ 1 w 422"/>
                    <a:gd name="T69" fmla="*/ 1 h 413"/>
                    <a:gd name="T70" fmla="*/ 1 w 422"/>
                    <a:gd name="T71" fmla="*/ 1 h 413"/>
                    <a:gd name="T72" fmla="*/ 1 w 422"/>
                    <a:gd name="T73" fmla="*/ 1 h 413"/>
                    <a:gd name="T74" fmla="*/ 1 w 422"/>
                    <a:gd name="T75" fmla="*/ 1 h 413"/>
                    <a:gd name="T76" fmla="*/ 1 w 422"/>
                    <a:gd name="T77" fmla="*/ 1 h 413"/>
                    <a:gd name="T78" fmla="*/ 1 w 422"/>
                    <a:gd name="T79" fmla="*/ 1 h 413"/>
                    <a:gd name="T80" fmla="*/ 1 w 422"/>
                    <a:gd name="T81" fmla="*/ 1 h 413"/>
                    <a:gd name="T82" fmla="*/ 1 w 422"/>
                    <a:gd name="T83" fmla="*/ 0 h 413"/>
                    <a:gd name="T84" fmla="*/ 1 w 422"/>
                    <a:gd name="T85" fmla="*/ 1 h 413"/>
                    <a:gd name="T86" fmla="*/ 1 w 422"/>
                    <a:gd name="T87" fmla="*/ 1 h 413"/>
                    <a:gd name="T88" fmla="*/ 1 w 422"/>
                    <a:gd name="T89" fmla="*/ 1 h 413"/>
                    <a:gd name="T90" fmla="*/ 1 w 422"/>
                    <a:gd name="T91" fmla="*/ 1 h 413"/>
                    <a:gd name="T92" fmla="*/ 1 w 422"/>
                    <a:gd name="T93" fmla="*/ 1 h 413"/>
                    <a:gd name="T94" fmla="*/ 1 w 422"/>
                    <a:gd name="T95" fmla="*/ 1 h 413"/>
                    <a:gd name="T96" fmla="*/ 1 w 422"/>
                    <a:gd name="T97" fmla="*/ 1 h 413"/>
                    <a:gd name="T98" fmla="*/ 1 w 422"/>
                    <a:gd name="T99" fmla="*/ 1 h 413"/>
                    <a:gd name="T100" fmla="*/ 1 w 422"/>
                    <a:gd name="T101" fmla="*/ 1 h 413"/>
                    <a:gd name="T102" fmla="*/ 0 w 422"/>
                    <a:gd name="T103" fmla="*/ 1 h 413"/>
                    <a:gd name="T104" fmla="*/ 1 w 422"/>
                    <a:gd name="T105" fmla="*/ 1 h 413"/>
                    <a:gd name="T106" fmla="*/ 1 w 422"/>
                    <a:gd name="T107" fmla="*/ 1 h 413"/>
                    <a:gd name="T108" fmla="*/ 1 w 422"/>
                    <a:gd name="T109" fmla="*/ 1 h 413"/>
                    <a:gd name="T110" fmla="*/ 1 w 422"/>
                    <a:gd name="T111" fmla="*/ 1 h 413"/>
                    <a:gd name="T112" fmla="*/ 1 w 422"/>
                    <a:gd name="T113" fmla="*/ 1 h 413"/>
                    <a:gd name="T114" fmla="*/ 1 w 422"/>
                    <a:gd name="T115" fmla="*/ 1 h 413"/>
                    <a:gd name="T116" fmla="*/ 1 w 422"/>
                    <a:gd name="T117" fmla="*/ 1 h 413"/>
                    <a:gd name="T118" fmla="*/ 1 w 422"/>
                    <a:gd name="T119" fmla="*/ 1 h 413"/>
                    <a:gd name="T120" fmla="*/ 1 w 422"/>
                    <a:gd name="T121" fmla="*/ 1 h 413"/>
                    <a:gd name="T122" fmla="*/ 1 w 422"/>
                    <a:gd name="T123" fmla="*/ 1 h 413"/>
                    <a:gd name="T124" fmla="*/ 1 w 422"/>
                    <a:gd name="T125" fmla="*/ 1 h 4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2"/>
                    <a:gd name="T190" fmla="*/ 0 h 413"/>
                    <a:gd name="T191" fmla="*/ 422 w 422"/>
                    <a:gd name="T192" fmla="*/ 413 h 4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2" h="413">
                      <a:moveTo>
                        <a:pt x="122" y="377"/>
                      </a:moveTo>
                      <a:lnTo>
                        <a:pt x="121" y="369"/>
                      </a:lnTo>
                      <a:lnTo>
                        <a:pt x="119" y="358"/>
                      </a:lnTo>
                      <a:lnTo>
                        <a:pt x="122" y="343"/>
                      </a:lnTo>
                      <a:lnTo>
                        <a:pt x="130" y="334"/>
                      </a:lnTo>
                      <a:lnTo>
                        <a:pt x="140" y="324"/>
                      </a:lnTo>
                      <a:lnTo>
                        <a:pt x="154" y="324"/>
                      </a:lnTo>
                      <a:lnTo>
                        <a:pt x="169" y="326"/>
                      </a:lnTo>
                      <a:lnTo>
                        <a:pt x="178" y="335"/>
                      </a:lnTo>
                      <a:lnTo>
                        <a:pt x="187" y="345"/>
                      </a:lnTo>
                      <a:lnTo>
                        <a:pt x="190" y="353"/>
                      </a:lnTo>
                      <a:lnTo>
                        <a:pt x="190" y="337"/>
                      </a:lnTo>
                      <a:lnTo>
                        <a:pt x="194" y="324"/>
                      </a:lnTo>
                      <a:lnTo>
                        <a:pt x="206" y="316"/>
                      </a:lnTo>
                      <a:lnTo>
                        <a:pt x="218" y="314"/>
                      </a:lnTo>
                      <a:lnTo>
                        <a:pt x="230" y="318"/>
                      </a:lnTo>
                      <a:lnTo>
                        <a:pt x="243" y="322"/>
                      </a:lnTo>
                      <a:lnTo>
                        <a:pt x="252" y="327"/>
                      </a:lnTo>
                      <a:lnTo>
                        <a:pt x="266" y="340"/>
                      </a:lnTo>
                      <a:lnTo>
                        <a:pt x="266" y="327"/>
                      </a:lnTo>
                      <a:lnTo>
                        <a:pt x="269" y="318"/>
                      </a:lnTo>
                      <a:lnTo>
                        <a:pt x="278" y="308"/>
                      </a:lnTo>
                      <a:lnTo>
                        <a:pt x="288" y="305"/>
                      </a:lnTo>
                      <a:lnTo>
                        <a:pt x="303" y="305"/>
                      </a:lnTo>
                      <a:lnTo>
                        <a:pt x="313" y="313"/>
                      </a:lnTo>
                      <a:lnTo>
                        <a:pt x="324" y="319"/>
                      </a:lnTo>
                      <a:lnTo>
                        <a:pt x="331" y="332"/>
                      </a:lnTo>
                      <a:lnTo>
                        <a:pt x="340" y="326"/>
                      </a:lnTo>
                      <a:lnTo>
                        <a:pt x="349" y="316"/>
                      </a:lnTo>
                      <a:lnTo>
                        <a:pt x="358" y="305"/>
                      </a:lnTo>
                      <a:lnTo>
                        <a:pt x="364" y="292"/>
                      </a:lnTo>
                      <a:lnTo>
                        <a:pt x="369" y="279"/>
                      </a:lnTo>
                      <a:lnTo>
                        <a:pt x="373" y="266"/>
                      </a:lnTo>
                      <a:lnTo>
                        <a:pt x="375" y="251"/>
                      </a:lnTo>
                      <a:lnTo>
                        <a:pt x="378" y="233"/>
                      </a:lnTo>
                      <a:lnTo>
                        <a:pt x="381" y="216"/>
                      </a:lnTo>
                      <a:lnTo>
                        <a:pt x="384" y="196"/>
                      </a:lnTo>
                      <a:lnTo>
                        <a:pt x="391" y="178"/>
                      </a:lnTo>
                      <a:lnTo>
                        <a:pt x="402" y="162"/>
                      </a:lnTo>
                      <a:lnTo>
                        <a:pt x="411" y="144"/>
                      </a:lnTo>
                      <a:lnTo>
                        <a:pt x="422" y="128"/>
                      </a:lnTo>
                      <a:lnTo>
                        <a:pt x="309" y="0"/>
                      </a:lnTo>
                      <a:lnTo>
                        <a:pt x="264" y="31"/>
                      </a:lnTo>
                      <a:lnTo>
                        <a:pt x="219" y="65"/>
                      </a:lnTo>
                      <a:lnTo>
                        <a:pt x="178" y="104"/>
                      </a:lnTo>
                      <a:lnTo>
                        <a:pt x="140" y="144"/>
                      </a:lnTo>
                      <a:lnTo>
                        <a:pt x="107" y="188"/>
                      </a:lnTo>
                      <a:lnTo>
                        <a:pt x="76" y="233"/>
                      </a:lnTo>
                      <a:lnTo>
                        <a:pt x="49" y="284"/>
                      </a:lnTo>
                      <a:lnTo>
                        <a:pt x="25" y="334"/>
                      </a:lnTo>
                      <a:lnTo>
                        <a:pt x="6" y="387"/>
                      </a:lnTo>
                      <a:lnTo>
                        <a:pt x="0" y="413"/>
                      </a:lnTo>
                      <a:lnTo>
                        <a:pt x="42" y="400"/>
                      </a:lnTo>
                      <a:lnTo>
                        <a:pt x="45" y="392"/>
                      </a:lnTo>
                      <a:lnTo>
                        <a:pt x="51" y="381"/>
                      </a:lnTo>
                      <a:lnTo>
                        <a:pt x="58" y="374"/>
                      </a:lnTo>
                      <a:lnTo>
                        <a:pt x="64" y="369"/>
                      </a:lnTo>
                      <a:lnTo>
                        <a:pt x="75" y="368"/>
                      </a:lnTo>
                      <a:lnTo>
                        <a:pt x="84" y="368"/>
                      </a:lnTo>
                      <a:lnTo>
                        <a:pt x="93" y="371"/>
                      </a:lnTo>
                      <a:lnTo>
                        <a:pt x="101" y="377"/>
                      </a:lnTo>
                      <a:lnTo>
                        <a:pt x="107" y="381"/>
                      </a:lnTo>
                      <a:lnTo>
                        <a:pt x="122" y="377"/>
                      </a:lnTo>
                      <a:close/>
                    </a:path>
                  </a:pathLst>
                </a:custGeom>
                <a:solidFill>
                  <a:srgbClr val="00B7A5"/>
                </a:solidFill>
                <a:ln w="9525">
                  <a:noFill/>
                  <a:round/>
                  <a:headEnd/>
                  <a:tailEnd/>
                </a:ln>
              </p:spPr>
              <p:txBody>
                <a:bodyPr/>
                <a:lstStyle/>
                <a:p>
                  <a:endParaRPr lang="hr-HR"/>
                </a:p>
              </p:txBody>
            </p:sp>
            <p:sp>
              <p:nvSpPr>
                <p:cNvPr id="894106" name="Freeform 183"/>
                <p:cNvSpPr>
                  <a:spLocks/>
                </p:cNvSpPr>
                <p:nvPr/>
              </p:nvSpPr>
              <p:spPr bwMode="auto">
                <a:xfrm>
                  <a:off x="3481" y="1762"/>
                  <a:ext cx="212" cy="207"/>
                </a:xfrm>
                <a:custGeom>
                  <a:avLst/>
                  <a:gdLst>
                    <a:gd name="T0" fmla="*/ 1 w 422"/>
                    <a:gd name="T1" fmla="*/ 1 h 413"/>
                    <a:gd name="T2" fmla="*/ 1 w 422"/>
                    <a:gd name="T3" fmla="*/ 1 h 413"/>
                    <a:gd name="T4" fmla="*/ 1 w 422"/>
                    <a:gd name="T5" fmla="*/ 1 h 413"/>
                    <a:gd name="T6" fmla="*/ 1 w 422"/>
                    <a:gd name="T7" fmla="*/ 1 h 413"/>
                    <a:gd name="T8" fmla="*/ 1 w 422"/>
                    <a:gd name="T9" fmla="*/ 1 h 413"/>
                    <a:gd name="T10" fmla="*/ 1 w 422"/>
                    <a:gd name="T11" fmla="*/ 1 h 413"/>
                    <a:gd name="T12" fmla="*/ 1 w 422"/>
                    <a:gd name="T13" fmla="*/ 1 h 413"/>
                    <a:gd name="T14" fmla="*/ 1 w 422"/>
                    <a:gd name="T15" fmla="*/ 1 h 413"/>
                    <a:gd name="T16" fmla="*/ 1 w 422"/>
                    <a:gd name="T17" fmla="*/ 1 h 413"/>
                    <a:gd name="T18" fmla="*/ 1 w 422"/>
                    <a:gd name="T19" fmla="*/ 1 h 413"/>
                    <a:gd name="T20" fmla="*/ 1 w 422"/>
                    <a:gd name="T21" fmla="*/ 1 h 413"/>
                    <a:gd name="T22" fmla="*/ 1 w 422"/>
                    <a:gd name="T23" fmla="*/ 1 h 413"/>
                    <a:gd name="T24" fmla="*/ 1 w 422"/>
                    <a:gd name="T25" fmla="*/ 1 h 413"/>
                    <a:gd name="T26" fmla="*/ 1 w 422"/>
                    <a:gd name="T27" fmla="*/ 1 h 413"/>
                    <a:gd name="T28" fmla="*/ 1 w 422"/>
                    <a:gd name="T29" fmla="*/ 1 h 413"/>
                    <a:gd name="T30" fmla="*/ 1 w 422"/>
                    <a:gd name="T31" fmla="*/ 1 h 413"/>
                    <a:gd name="T32" fmla="*/ 1 w 422"/>
                    <a:gd name="T33" fmla="*/ 1 h 413"/>
                    <a:gd name="T34" fmla="*/ 1 w 422"/>
                    <a:gd name="T35" fmla="*/ 1 h 413"/>
                    <a:gd name="T36" fmla="*/ 1 w 422"/>
                    <a:gd name="T37" fmla="*/ 1 h 413"/>
                    <a:gd name="T38" fmla="*/ 1 w 422"/>
                    <a:gd name="T39" fmla="*/ 1 h 413"/>
                    <a:gd name="T40" fmla="*/ 1 w 422"/>
                    <a:gd name="T41" fmla="*/ 1 h 413"/>
                    <a:gd name="T42" fmla="*/ 1 w 422"/>
                    <a:gd name="T43" fmla="*/ 1 h 413"/>
                    <a:gd name="T44" fmla="*/ 1 w 422"/>
                    <a:gd name="T45" fmla="*/ 1 h 413"/>
                    <a:gd name="T46" fmla="*/ 1 w 422"/>
                    <a:gd name="T47" fmla="*/ 1 h 413"/>
                    <a:gd name="T48" fmla="*/ 1 w 422"/>
                    <a:gd name="T49" fmla="*/ 1 h 413"/>
                    <a:gd name="T50" fmla="*/ 1 w 422"/>
                    <a:gd name="T51" fmla="*/ 1 h 413"/>
                    <a:gd name="T52" fmla="*/ 1 w 422"/>
                    <a:gd name="T53" fmla="*/ 1 h 413"/>
                    <a:gd name="T54" fmla="*/ 1 w 422"/>
                    <a:gd name="T55" fmla="*/ 1 h 413"/>
                    <a:gd name="T56" fmla="*/ 1 w 422"/>
                    <a:gd name="T57" fmla="*/ 1 h 413"/>
                    <a:gd name="T58" fmla="*/ 1 w 422"/>
                    <a:gd name="T59" fmla="*/ 1 h 413"/>
                    <a:gd name="T60" fmla="*/ 1 w 422"/>
                    <a:gd name="T61" fmla="*/ 1 h 413"/>
                    <a:gd name="T62" fmla="*/ 1 w 422"/>
                    <a:gd name="T63" fmla="*/ 1 h 413"/>
                    <a:gd name="T64" fmla="*/ 1 w 422"/>
                    <a:gd name="T65" fmla="*/ 1 h 413"/>
                    <a:gd name="T66" fmla="*/ 1 w 422"/>
                    <a:gd name="T67" fmla="*/ 1 h 413"/>
                    <a:gd name="T68" fmla="*/ 1 w 422"/>
                    <a:gd name="T69" fmla="*/ 1 h 413"/>
                    <a:gd name="T70" fmla="*/ 1 w 422"/>
                    <a:gd name="T71" fmla="*/ 1 h 413"/>
                    <a:gd name="T72" fmla="*/ 1 w 422"/>
                    <a:gd name="T73" fmla="*/ 1 h 413"/>
                    <a:gd name="T74" fmla="*/ 1 w 422"/>
                    <a:gd name="T75" fmla="*/ 1 h 413"/>
                    <a:gd name="T76" fmla="*/ 1 w 422"/>
                    <a:gd name="T77" fmla="*/ 1 h 413"/>
                    <a:gd name="T78" fmla="*/ 1 w 422"/>
                    <a:gd name="T79" fmla="*/ 1 h 413"/>
                    <a:gd name="T80" fmla="*/ 1 w 422"/>
                    <a:gd name="T81" fmla="*/ 1 h 413"/>
                    <a:gd name="T82" fmla="*/ 1 w 422"/>
                    <a:gd name="T83" fmla="*/ 0 h 413"/>
                    <a:gd name="T84" fmla="*/ 1 w 422"/>
                    <a:gd name="T85" fmla="*/ 1 h 413"/>
                    <a:gd name="T86" fmla="*/ 1 w 422"/>
                    <a:gd name="T87" fmla="*/ 1 h 413"/>
                    <a:gd name="T88" fmla="*/ 1 w 422"/>
                    <a:gd name="T89" fmla="*/ 1 h 413"/>
                    <a:gd name="T90" fmla="*/ 1 w 422"/>
                    <a:gd name="T91" fmla="*/ 1 h 413"/>
                    <a:gd name="T92" fmla="*/ 1 w 422"/>
                    <a:gd name="T93" fmla="*/ 1 h 413"/>
                    <a:gd name="T94" fmla="*/ 1 w 422"/>
                    <a:gd name="T95" fmla="*/ 1 h 413"/>
                    <a:gd name="T96" fmla="*/ 1 w 422"/>
                    <a:gd name="T97" fmla="*/ 1 h 413"/>
                    <a:gd name="T98" fmla="*/ 1 w 422"/>
                    <a:gd name="T99" fmla="*/ 1 h 413"/>
                    <a:gd name="T100" fmla="*/ 1 w 422"/>
                    <a:gd name="T101" fmla="*/ 1 h 413"/>
                    <a:gd name="T102" fmla="*/ 0 w 422"/>
                    <a:gd name="T103" fmla="*/ 1 h 413"/>
                    <a:gd name="T104" fmla="*/ 1 w 422"/>
                    <a:gd name="T105" fmla="*/ 1 h 413"/>
                    <a:gd name="T106" fmla="*/ 1 w 422"/>
                    <a:gd name="T107" fmla="*/ 1 h 413"/>
                    <a:gd name="T108" fmla="*/ 1 w 422"/>
                    <a:gd name="T109" fmla="*/ 1 h 413"/>
                    <a:gd name="T110" fmla="*/ 1 w 422"/>
                    <a:gd name="T111" fmla="*/ 1 h 413"/>
                    <a:gd name="T112" fmla="*/ 1 w 422"/>
                    <a:gd name="T113" fmla="*/ 1 h 413"/>
                    <a:gd name="T114" fmla="*/ 1 w 422"/>
                    <a:gd name="T115" fmla="*/ 1 h 413"/>
                    <a:gd name="T116" fmla="*/ 1 w 422"/>
                    <a:gd name="T117" fmla="*/ 1 h 413"/>
                    <a:gd name="T118" fmla="*/ 1 w 422"/>
                    <a:gd name="T119" fmla="*/ 1 h 413"/>
                    <a:gd name="T120" fmla="*/ 1 w 422"/>
                    <a:gd name="T121" fmla="*/ 1 h 413"/>
                    <a:gd name="T122" fmla="*/ 1 w 422"/>
                    <a:gd name="T123" fmla="*/ 1 h 413"/>
                    <a:gd name="T124" fmla="*/ 1 w 422"/>
                    <a:gd name="T125" fmla="*/ 1 h 4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2"/>
                    <a:gd name="T190" fmla="*/ 0 h 413"/>
                    <a:gd name="T191" fmla="*/ 422 w 422"/>
                    <a:gd name="T192" fmla="*/ 413 h 4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2" h="413">
                      <a:moveTo>
                        <a:pt x="122" y="377"/>
                      </a:moveTo>
                      <a:lnTo>
                        <a:pt x="121" y="369"/>
                      </a:lnTo>
                      <a:lnTo>
                        <a:pt x="119" y="358"/>
                      </a:lnTo>
                      <a:lnTo>
                        <a:pt x="122" y="343"/>
                      </a:lnTo>
                      <a:lnTo>
                        <a:pt x="130" y="334"/>
                      </a:lnTo>
                      <a:lnTo>
                        <a:pt x="140" y="324"/>
                      </a:lnTo>
                      <a:lnTo>
                        <a:pt x="154" y="324"/>
                      </a:lnTo>
                      <a:lnTo>
                        <a:pt x="169" y="326"/>
                      </a:lnTo>
                      <a:lnTo>
                        <a:pt x="178" y="335"/>
                      </a:lnTo>
                      <a:lnTo>
                        <a:pt x="187" y="345"/>
                      </a:lnTo>
                      <a:lnTo>
                        <a:pt x="190" y="353"/>
                      </a:lnTo>
                      <a:lnTo>
                        <a:pt x="190" y="337"/>
                      </a:lnTo>
                      <a:lnTo>
                        <a:pt x="194" y="324"/>
                      </a:lnTo>
                      <a:lnTo>
                        <a:pt x="206" y="316"/>
                      </a:lnTo>
                      <a:lnTo>
                        <a:pt x="218" y="314"/>
                      </a:lnTo>
                      <a:lnTo>
                        <a:pt x="230" y="318"/>
                      </a:lnTo>
                      <a:lnTo>
                        <a:pt x="243" y="322"/>
                      </a:lnTo>
                      <a:lnTo>
                        <a:pt x="252" y="327"/>
                      </a:lnTo>
                      <a:lnTo>
                        <a:pt x="266" y="340"/>
                      </a:lnTo>
                      <a:lnTo>
                        <a:pt x="266" y="327"/>
                      </a:lnTo>
                      <a:lnTo>
                        <a:pt x="269" y="318"/>
                      </a:lnTo>
                      <a:lnTo>
                        <a:pt x="278" y="308"/>
                      </a:lnTo>
                      <a:lnTo>
                        <a:pt x="288" y="305"/>
                      </a:lnTo>
                      <a:lnTo>
                        <a:pt x="303" y="305"/>
                      </a:lnTo>
                      <a:lnTo>
                        <a:pt x="313" y="313"/>
                      </a:lnTo>
                      <a:lnTo>
                        <a:pt x="324" y="319"/>
                      </a:lnTo>
                      <a:lnTo>
                        <a:pt x="331" y="332"/>
                      </a:lnTo>
                      <a:lnTo>
                        <a:pt x="340" y="326"/>
                      </a:lnTo>
                      <a:lnTo>
                        <a:pt x="349" y="316"/>
                      </a:lnTo>
                      <a:lnTo>
                        <a:pt x="358" y="305"/>
                      </a:lnTo>
                      <a:lnTo>
                        <a:pt x="364" y="292"/>
                      </a:lnTo>
                      <a:lnTo>
                        <a:pt x="369" y="279"/>
                      </a:lnTo>
                      <a:lnTo>
                        <a:pt x="373" y="266"/>
                      </a:lnTo>
                      <a:lnTo>
                        <a:pt x="375" y="251"/>
                      </a:lnTo>
                      <a:lnTo>
                        <a:pt x="378" y="233"/>
                      </a:lnTo>
                      <a:lnTo>
                        <a:pt x="381" y="216"/>
                      </a:lnTo>
                      <a:lnTo>
                        <a:pt x="384" y="196"/>
                      </a:lnTo>
                      <a:lnTo>
                        <a:pt x="391" y="178"/>
                      </a:lnTo>
                      <a:lnTo>
                        <a:pt x="402" y="162"/>
                      </a:lnTo>
                      <a:lnTo>
                        <a:pt x="411" y="144"/>
                      </a:lnTo>
                      <a:lnTo>
                        <a:pt x="422" y="128"/>
                      </a:lnTo>
                      <a:lnTo>
                        <a:pt x="309" y="0"/>
                      </a:lnTo>
                      <a:lnTo>
                        <a:pt x="264" y="31"/>
                      </a:lnTo>
                      <a:lnTo>
                        <a:pt x="219" y="65"/>
                      </a:lnTo>
                      <a:lnTo>
                        <a:pt x="178" y="104"/>
                      </a:lnTo>
                      <a:lnTo>
                        <a:pt x="140" y="144"/>
                      </a:lnTo>
                      <a:lnTo>
                        <a:pt x="107" y="188"/>
                      </a:lnTo>
                      <a:lnTo>
                        <a:pt x="76" y="233"/>
                      </a:lnTo>
                      <a:lnTo>
                        <a:pt x="49" y="284"/>
                      </a:lnTo>
                      <a:lnTo>
                        <a:pt x="25" y="334"/>
                      </a:lnTo>
                      <a:lnTo>
                        <a:pt x="6" y="387"/>
                      </a:lnTo>
                      <a:lnTo>
                        <a:pt x="0" y="413"/>
                      </a:lnTo>
                      <a:lnTo>
                        <a:pt x="42" y="400"/>
                      </a:lnTo>
                      <a:lnTo>
                        <a:pt x="45" y="392"/>
                      </a:lnTo>
                      <a:lnTo>
                        <a:pt x="51" y="381"/>
                      </a:lnTo>
                      <a:lnTo>
                        <a:pt x="58" y="374"/>
                      </a:lnTo>
                      <a:lnTo>
                        <a:pt x="64" y="369"/>
                      </a:lnTo>
                      <a:lnTo>
                        <a:pt x="75" y="368"/>
                      </a:lnTo>
                      <a:lnTo>
                        <a:pt x="84" y="368"/>
                      </a:lnTo>
                      <a:lnTo>
                        <a:pt x="93" y="371"/>
                      </a:lnTo>
                      <a:lnTo>
                        <a:pt x="101" y="377"/>
                      </a:lnTo>
                      <a:lnTo>
                        <a:pt x="107" y="381"/>
                      </a:lnTo>
                      <a:lnTo>
                        <a:pt x="122" y="377"/>
                      </a:lnTo>
                    </a:path>
                  </a:pathLst>
                </a:custGeom>
                <a:noFill/>
                <a:ln w="9525">
                  <a:solidFill>
                    <a:srgbClr val="000000"/>
                  </a:solidFill>
                  <a:round/>
                  <a:headEnd/>
                  <a:tailEnd/>
                </a:ln>
              </p:spPr>
              <p:txBody>
                <a:bodyPr/>
                <a:lstStyle/>
                <a:p>
                  <a:endParaRPr lang="hr-HR"/>
                </a:p>
              </p:txBody>
            </p:sp>
          </p:grpSp>
          <p:grpSp>
            <p:nvGrpSpPr>
              <p:cNvPr id="894107" name="Group 184"/>
              <p:cNvGrpSpPr>
                <a:grpSpLocks/>
              </p:cNvGrpSpPr>
              <p:nvPr/>
            </p:nvGrpSpPr>
            <p:grpSpPr bwMode="auto">
              <a:xfrm>
                <a:off x="3649" y="1748"/>
                <a:ext cx="235" cy="272"/>
                <a:chOff x="3649" y="1748"/>
                <a:chExt cx="235" cy="272"/>
              </a:xfrm>
            </p:grpSpPr>
            <p:sp>
              <p:nvSpPr>
                <p:cNvPr id="894108" name="Freeform 185"/>
                <p:cNvSpPr>
                  <a:spLocks/>
                </p:cNvSpPr>
                <p:nvPr/>
              </p:nvSpPr>
              <p:spPr bwMode="auto">
                <a:xfrm>
                  <a:off x="3649" y="1748"/>
                  <a:ext cx="235" cy="272"/>
                </a:xfrm>
                <a:custGeom>
                  <a:avLst/>
                  <a:gdLst>
                    <a:gd name="T0" fmla="*/ 1 w 469"/>
                    <a:gd name="T1" fmla="*/ 0 h 546"/>
                    <a:gd name="T2" fmla="*/ 1 w 469"/>
                    <a:gd name="T3" fmla="*/ 0 h 546"/>
                    <a:gd name="T4" fmla="*/ 1 w 469"/>
                    <a:gd name="T5" fmla="*/ 0 h 546"/>
                    <a:gd name="T6" fmla="*/ 1 w 469"/>
                    <a:gd name="T7" fmla="*/ 0 h 546"/>
                    <a:gd name="T8" fmla="*/ 1 w 469"/>
                    <a:gd name="T9" fmla="*/ 0 h 546"/>
                    <a:gd name="T10" fmla="*/ 1 w 469"/>
                    <a:gd name="T11" fmla="*/ 0 h 546"/>
                    <a:gd name="T12" fmla="*/ 1 w 469"/>
                    <a:gd name="T13" fmla="*/ 0 h 546"/>
                    <a:gd name="T14" fmla="*/ 1 w 469"/>
                    <a:gd name="T15" fmla="*/ 0 h 546"/>
                    <a:gd name="T16" fmla="*/ 1 w 469"/>
                    <a:gd name="T17" fmla="*/ 0 h 546"/>
                    <a:gd name="T18" fmla="*/ 1 w 469"/>
                    <a:gd name="T19" fmla="*/ 0 h 546"/>
                    <a:gd name="T20" fmla="*/ 1 w 469"/>
                    <a:gd name="T21" fmla="*/ 0 h 546"/>
                    <a:gd name="T22" fmla="*/ 1 w 469"/>
                    <a:gd name="T23" fmla="*/ 0 h 546"/>
                    <a:gd name="T24" fmla="*/ 1 w 469"/>
                    <a:gd name="T25" fmla="*/ 0 h 546"/>
                    <a:gd name="T26" fmla="*/ 1 w 469"/>
                    <a:gd name="T27" fmla="*/ 0 h 546"/>
                    <a:gd name="T28" fmla="*/ 1 w 469"/>
                    <a:gd name="T29" fmla="*/ 0 h 546"/>
                    <a:gd name="T30" fmla="*/ 1 w 469"/>
                    <a:gd name="T31" fmla="*/ 0 h 546"/>
                    <a:gd name="T32" fmla="*/ 1 w 469"/>
                    <a:gd name="T33" fmla="*/ 0 h 546"/>
                    <a:gd name="T34" fmla="*/ 1 w 469"/>
                    <a:gd name="T35" fmla="*/ 0 h 546"/>
                    <a:gd name="T36" fmla="*/ 1 w 469"/>
                    <a:gd name="T37" fmla="*/ 0 h 546"/>
                    <a:gd name="T38" fmla="*/ 1 w 469"/>
                    <a:gd name="T39" fmla="*/ 0 h 546"/>
                    <a:gd name="T40" fmla="*/ 1 w 469"/>
                    <a:gd name="T41" fmla="*/ 0 h 546"/>
                    <a:gd name="T42" fmla="*/ 1 w 469"/>
                    <a:gd name="T43" fmla="*/ 0 h 546"/>
                    <a:gd name="T44" fmla="*/ 1 w 469"/>
                    <a:gd name="T45" fmla="*/ 0 h 546"/>
                    <a:gd name="T46" fmla="*/ 1 w 469"/>
                    <a:gd name="T47" fmla="*/ 0 h 546"/>
                    <a:gd name="T48" fmla="*/ 1 w 469"/>
                    <a:gd name="T49" fmla="*/ 0 h 546"/>
                    <a:gd name="T50" fmla="*/ 1 w 469"/>
                    <a:gd name="T51" fmla="*/ 0 h 546"/>
                    <a:gd name="T52" fmla="*/ 1 w 469"/>
                    <a:gd name="T53" fmla="*/ 0 h 546"/>
                    <a:gd name="T54" fmla="*/ 1 w 469"/>
                    <a:gd name="T55" fmla="*/ 0 h 546"/>
                    <a:gd name="T56" fmla="*/ 1 w 469"/>
                    <a:gd name="T57" fmla="*/ 0 h 546"/>
                    <a:gd name="T58" fmla="*/ 1 w 469"/>
                    <a:gd name="T59" fmla="*/ 0 h 546"/>
                    <a:gd name="T60" fmla="*/ 1 w 469"/>
                    <a:gd name="T61" fmla="*/ 0 h 546"/>
                    <a:gd name="T62" fmla="*/ 1 w 469"/>
                    <a:gd name="T63" fmla="*/ 0 h 546"/>
                    <a:gd name="T64" fmla="*/ 1 w 469"/>
                    <a:gd name="T65" fmla="*/ 0 h 546"/>
                    <a:gd name="T66" fmla="*/ 1 w 469"/>
                    <a:gd name="T67" fmla="*/ 0 h 546"/>
                    <a:gd name="T68" fmla="*/ 1 w 469"/>
                    <a:gd name="T69" fmla="*/ 0 h 546"/>
                    <a:gd name="T70" fmla="*/ 1 w 469"/>
                    <a:gd name="T71" fmla="*/ 0 h 546"/>
                    <a:gd name="T72" fmla="*/ 1 w 469"/>
                    <a:gd name="T73" fmla="*/ 0 h 546"/>
                    <a:gd name="T74" fmla="*/ 1 w 469"/>
                    <a:gd name="T75" fmla="*/ 0 h 5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9"/>
                    <a:gd name="T115" fmla="*/ 0 h 546"/>
                    <a:gd name="T116" fmla="*/ 469 w 469"/>
                    <a:gd name="T117" fmla="*/ 546 h 5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9" h="546">
                      <a:moveTo>
                        <a:pt x="322" y="63"/>
                      </a:moveTo>
                      <a:lnTo>
                        <a:pt x="330" y="49"/>
                      </a:lnTo>
                      <a:lnTo>
                        <a:pt x="330" y="29"/>
                      </a:lnTo>
                      <a:lnTo>
                        <a:pt x="328" y="21"/>
                      </a:lnTo>
                      <a:lnTo>
                        <a:pt x="321" y="12"/>
                      </a:lnTo>
                      <a:lnTo>
                        <a:pt x="312" y="5"/>
                      </a:lnTo>
                      <a:lnTo>
                        <a:pt x="307" y="3"/>
                      </a:lnTo>
                      <a:lnTo>
                        <a:pt x="295" y="0"/>
                      </a:lnTo>
                      <a:lnTo>
                        <a:pt x="285" y="2"/>
                      </a:lnTo>
                      <a:lnTo>
                        <a:pt x="273" y="7"/>
                      </a:lnTo>
                      <a:lnTo>
                        <a:pt x="272" y="8"/>
                      </a:lnTo>
                      <a:lnTo>
                        <a:pt x="118" y="186"/>
                      </a:lnTo>
                      <a:lnTo>
                        <a:pt x="109" y="196"/>
                      </a:lnTo>
                      <a:lnTo>
                        <a:pt x="101" y="207"/>
                      </a:lnTo>
                      <a:lnTo>
                        <a:pt x="98" y="217"/>
                      </a:lnTo>
                      <a:lnTo>
                        <a:pt x="95" y="232"/>
                      </a:lnTo>
                      <a:lnTo>
                        <a:pt x="92" y="243"/>
                      </a:lnTo>
                      <a:lnTo>
                        <a:pt x="85" y="266"/>
                      </a:lnTo>
                      <a:lnTo>
                        <a:pt x="76" y="288"/>
                      </a:lnTo>
                      <a:lnTo>
                        <a:pt x="67" y="309"/>
                      </a:lnTo>
                      <a:lnTo>
                        <a:pt x="66" y="313"/>
                      </a:lnTo>
                      <a:lnTo>
                        <a:pt x="57" y="324"/>
                      </a:lnTo>
                      <a:lnTo>
                        <a:pt x="48" y="334"/>
                      </a:lnTo>
                      <a:lnTo>
                        <a:pt x="37" y="345"/>
                      </a:lnTo>
                      <a:lnTo>
                        <a:pt x="25" y="353"/>
                      </a:lnTo>
                      <a:lnTo>
                        <a:pt x="13" y="361"/>
                      </a:lnTo>
                      <a:lnTo>
                        <a:pt x="0" y="366"/>
                      </a:lnTo>
                      <a:lnTo>
                        <a:pt x="9" y="377"/>
                      </a:lnTo>
                      <a:lnTo>
                        <a:pt x="22" y="397"/>
                      </a:lnTo>
                      <a:lnTo>
                        <a:pt x="36" y="415"/>
                      </a:lnTo>
                      <a:lnTo>
                        <a:pt x="48" y="434"/>
                      </a:lnTo>
                      <a:lnTo>
                        <a:pt x="61" y="453"/>
                      </a:lnTo>
                      <a:lnTo>
                        <a:pt x="73" y="474"/>
                      </a:lnTo>
                      <a:lnTo>
                        <a:pt x="83" y="495"/>
                      </a:lnTo>
                      <a:lnTo>
                        <a:pt x="95" y="515"/>
                      </a:lnTo>
                      <a:lnTo>
                        <a:pt x="110" y="546"/>
                      </a:lnTo>
                      <a:lnTo>
                        <a:pt x="172" y="520"/>
                      </a:lnTo>
                      <a:lnTo>
                        <a:pt x="224" y="486"/>
                      </a:lnTo>
                      <a:lnTo>
                        <a:pt x="276" y="445"/>
                      </a:lnTo>
                      <a:lnTo>
                        <a:pt x="327" y="405"/>
                      </a:lnTo>
                      <a:lnTo>
                        <a:pt x="333" y="398"/>
                      </a:lnTo>
                      <a:lnTo>
                        <a:pt x="352" y="382"/>
                      </a:lnTo>
                      <a:lnTo>
                        <a:pt x="367" y="364"/>
                      </a:lnTo>
                      <a:lnTo>
                        <a:pt x="384" y="348"/>
                      </a:lnTo>
                      <a:lnTo>
                        <a:pt x="397" y="330"/>
                      </a:lnTo>
                      <a:lnTo>
                        <a:pt x="412" y="313"/>
                      </a:lnTo>
                      <a:lnTo>
                        <a:pt x="428" y="293"/>
                      </a:lnTo>
                      <a:lnTo>
                        <a:pt x="443" y="275"/>
                      </a:lnTo>
                      <a:lnTo>
                        <a:pt x="455" y="256"/>
                      </a:lnTo>
                      <a:lnTo>
                        <a:pt x="467" y="240"/>
                      </a:lnTo>
                      <a:lnTo>
                        <a:pt x="469" y="228"/>
                      </a:lnTo>
                      <a:lnTo>
                        <a:pt x="469" y="214"/>
                      </a:lnTo>
                      <a:lnTo>
                        <a:pt x="467" y="201"/>
                      </a:lnTo>
                      <a:lnTo>
                        <a:pt x="461" y="190"/>
                      </a:lnTo>
                      <a:lnTo>
                        <a:pt x="449" y="186"/>
                      </a:lnTo>
                      <a:lnTo>
                        <a:pt x="442" y="185"/>
                      </a:lnTo>
                      <a:lnTo>
                        <a:pt x="434" y="186"/>
                      </a:lnTo>
                      <a:lnTo>
                        <a:pt x="439" y="178"/>
                      </a:lnTo>
                      <a:lnTo>
                        <a:pt x="446" y="164"/>
                      </a:lnTo>
                      <a:lnTo>
                        <a:pt x="446" y="151"/>
                      </a:lnTo>
                      <a:lnTo>
                        <a:pt x="442" y="138"/>
                      </a:lnTo>
                      <a:lnTo>
                        <a:pt x="434" y="128"/>
                      </a:lnTo>
                      <a:lnTo>
                        <a:pt x="424" y="120"/>
                      </a:lnTo>
                      <a:lnTo>
                        <a:pt x="410" y="117"/>
                      </a:lnTo>
                      <a:lnTo>
                        <a:pt x="398" y="118"/>
                      </a:lnTo>
                      <a:lnTo>
                        <a:pt x="404" y="112"/>
                      </a:lnTo>
                      <a:lnTo>
                        <a:pt x="407" y="99"/>
                      </a:lnTo>
                      <a:lnTo>
                        <a:pt x="407" y="89"/>
                      </a:lnTo>
                      <a:lnTo>
                        <a:pt x="404" y="78"/>
                      </a:lnTo>
                      <a:lnTo>
                        <a:pt x="393" y="63"/>
                      </a:lnTo>
                      <a:lnTo>
                        <a:pt x="381" y="59"/>
                      </a:lnTo>
                      <a:lnTo>
                        <a:pt x="367" y="55"/>
                      </a:lnTo>
                      <a:lnTo>
                        <a:pt x="360" y="55"/>
                      </a:lnTo>
                      <a:lnTo>
                        <a:pt x="273" y="126"/>
                      </a:lnTo>
                      <a:lnTo>
                        <a:pt x="315" y="76"/>
                      </a:lnTo>
                      <a:lnTo>
                        <a:pt x="322" y="63"/>
                      </a:lnTo>
                      <a:close/>
                    </a:path>
                  </a:pathLst>
                </a:custGeom>
                <a:solidFill>
                  <a:srgbClr val="D7AA15"/>
                </a:solidFill>
                <a:ln w="9525">
                  <a:noFill/>
                  <a:round/>
                  <a:headEnd/>
                  <a:tailEnd/>
                </a:ln>
              </p:spPr>
              <p:txBody>
                <a:bodyPr/>
                <a:lstStyle/>
                <a:p>
                  <a:endParaRPr lang="hr-HR"/>
                </a:p>
              </p:txBody>
            </p:sp>
            <p:sp>
              <p:nvSpPr>
                <p:cNvPr id="894109" name="Freeform 186"/>
                <p:cNvSpPr>
                  <a:spLocks/>
                </p:cNvSpPr>
                <p:nvPr/>
              </p:nvSpPr>
              <p:spPr bwMode="auto">
                <a:xfrm>
                  <a:off x="3649" y="1748"/>
                  <a:ext cx="235" cy="272"/>
                </a:xfrm>
                <a:custGeom>
                  <a:avLst/>
                  <a:gdLst>
                    <a:gd name="T0" fmla="*/ 1 w 469"/>
                    <a:gd name="T1" fmla="*/ 0 h 546"/>
                    <a:gd name="T2" fmla="*/ 1 w 469"/>
                    <a:gd name="T3" fmla="*/ 0 h 546"/>
                    <a:gd name="T4" fmla="*/ 1 w 469"/>
                    <a:gd name="T5" fmla="*/ 0 h 546"/>
                    <a:gd name="T6" fmla="*/ 1 w 469"/>
                    <a:gd name="T7" fmla="*/ 0 h 546"/>
                    <a:gd name="T8" fmla="*/ 1 w 469"/>
                    <a:gd name="T9" fmla="*/ 0 h 546"/>
                    <a:gd name="T10" fmla="*/ 1 w 469"/>
                    <a:gd name="T11" fmla="*/ 0 h 546"/>
                    <a:gd name="T12" fmla="*/ 1 w 469"/>
                    <a:gd name="T13" fmla="*/ 0 h 546"/>
                    <a:gd name="T14" fmla="*/ 1 w 469"/>
                    <a:gd name="T15" fmla="*/ 0 h 546"/>
                    <a:gd name="T16" fmla="*/ 1 w 469"/>
                    <a:gd name="T17" fmla="*/ 0 h 546"/>
                    <a:gd name="T18" fmla="*/ 1 w 469"/>
                    <a:gd name="T19" fmla="*/ 0 h 546"/>
                    <a:gd name="T20" fmla="*/ 1 w 469"/>
                    <a:gd name="T21" fmla="*/ 0 h 546"/>
                    <a:gd name="T22" fmla="*/ 1 w 469"/>
                    <a:gd name="T23" fmla="*/ 0 h 546"/>
                    <a:gd name="T24" fmla="*/ 1 w 469"/>
                    <a:gd name="T25" fmla="*/ 0 h 546"/>
                    <a:gd name="T26" fmla="*/ 1 w 469"/>
                    <a:gd name="T27" fmla="*/ 0 h 546"/>
                    <a:gd name="T28" fmla="*/ 1 w 469"/>
                    <a:gd name="T29" fmla="*/ 0 h 546"/>
                    <a:gd name="T30" fmla="*/ 1 w 469"/>
                    <a:gd name="T31" fmla="*/ 0 h 546"/>
                    <a:gd name="T32" fmla="*/ 1 w 469"/>
                    <a:gd name="T33" fmla="*/ 0 h 546"/>
                    <a:gd name="T34" fmla="*/ 1 w 469"/>
                    <a:gd name="T35" fmla="*/ 0 h 546"/>
                    <a:gd name="T36" fmla="*/ 1 w 469"/>
                    <a:gd name="T37" fmla="*/ 0 h 546"/>
                    <a:gd name="T38" fmla="*/ 1 w 469"/>
                    <a:gd name="T39" fmla="*/ 0 h 546"/>
                    <a:gd name="T40" fmla="*/ 1 w 469"/>
                    <a:gd name="T41" fmla="*/ 0 h 546"/>
                    <a:gd name="T42" fmla="*/ 1 w 469"/>
                    <a:gd name="T43" fmla="*/ 0 h 546"/>
                    <a:gd name="T44" fmla="*/ 1 w 469"/>
                    <a:gd name="T45" fmla="*/ 0 h 546"/>
                    <a:gd name="T46" fmla="*/ 1 w 469"/>
                    <a:gd name="T47" fmla="*/ 0 h 546"/>
                    <a:gd name="T48" fmla="*/ 1 w 469"/>
                    <a:gd name="T49" fmla="*/ 0 h 546"/>
                    <a:gd name="T50" fmla="*/ 1 w 469"/>
                    <a:gd name="T51" fmla="*/ 0 h 546"/>
                    <a:gd name="T52" fmla="*/ 1 w 469"/>
                    <a:gd name="T53" fmla="*/ 0 h 546"/>
                    <a:gd name="T54" fmla="*/ 1 w 469"/>
                    <a:gd name="T55" fmla="*/ 0 h 546"/>
                    <a:gd name="T56" fmla="*/ 1 w 469"/>
                    <a:gd name="T57" fmla="*/ 0 h 546"/>
                    <a:gd name="T58" fmla="*/ 1 w 469"/>
                    <a:gd name="T59" fmla="*/ 0 h 546"/>
                    <a:gd name="T60" fmla="*/ 1 w 469"/>
                    <a:gd name="T61" fmla="*/ 0 h 546"/>
                    <a:gd name="T62" fmla="*/ 1 w 469"/>
                    <a:gd name="T63" fmla="*/ 0 h 546"/>
                    <a:gd name="T64" fmla="*/ 1 w 469"/>
                    <a:gd name="T65" fmla="*/ 0 h 546"/>
                    <a:gd name="T66" fmla="*/ 1 w 469"/>
                    <a:gd name="T67" fmla="*/ 0 h 546"/>
                    <a:gd name="T68" fmla="*/ 1 w 469"/>
                    <a:gd name="T69" fmla="*/ 0 h 546"/>
                    <a:gd name="T70" fmla="*/ 1 w 469"/>
                    <a:gd name="T71" fmla="*/ 0 h 546"/>
                    <a:gd name="T72" fmla="*/ 1 w 469"/>
                    <a:gd name="T73" fmla="*/ 0 h 546"/>
                    <a:gd name="T74" fmla="*/ 1 w 469"/>
                    <a:gd name="T75" fmla="*/ 0 h 5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9"/>
                    <a:gd name="T115" fmla="*/ 0 h 546"/>
                    <a:gd name="T116" fmla="*/ 469 w 469"/>
                    <a:gd name="T117" fmla="*/ 546 h 5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9" h="546">
                      <a:moveTo>
                        <a:pt x="322" y="63"/>
                      </a:moveTo>
                      <a:lnTo>
                        <a:pt x="330" y="49"/>
                      </a:lnTo>
                      <a:lnTo>
                        <a:pt x="330" y="29"/>
                      </a:lnTo>
                      <a:lnTo>
                        <a:pt x="328" y="21"/>
                      </a:lnTo>
                      <a:lnTo>
                        <a:pt x="321" y="12"/>
                      </a:lnTo>
                      <a:lnTo>
                        <a:pt x="312" y="5"/>
                      </a:lnTo>
                      <a:lnTo>
                        <a:pt x="307" y="3"/>
                      </a:lnTo>
                      <a:lnTo>
                        <a:pt x="295" y="0"/>
                      </a:lnTo>
                      <a:lnTo>
                        <a:pt x="285" y="2"/>
                      </a:lnTo>
                      <a:lnTo>
                        <a:pt x="273" y="7"/>
                      </a:lnTo>
                      <a:lnTo>
                        <a:pt x="272" y="8"/>
                      </a:lnTo>
                      <a:lnTo>
                        <a:pt x="118" y="186"/>
                      </a:lnTo>
                      <a:lnTo>
                        <a:pt x="109" y="196"/>
                      </a:lnTo>
                      <a:lnTo>
                        <a:pt x="101" y="207"/>
                      </a:lnTo>
                      <a:lnTo>
                        <a:pt x="98" y="217"/>
                      </a:lnTo>
                      <a:lnTo>
                        <a:pt x="95" y="232"/>
                      </a:lnTo>
                      <a:lnTo>
                        <a:pt x="92" y="243"/>
                      </a:lnTo>
                      <a:lnTo>
                        <a:pt x="85" y="266"/>
                      </a:lnTo>
                      <a:lnTo>
                        <a:pt x="76" y="288"/>
                      </a:lnTo>
                      <a:lnTo>
                        <a:pt x="67" y="309"/>
                      </a:lnTo>
                      <a:lnTo>
                        <a:pt x="66" y="313"/>
                      </a:lnTo>
                      <a:lnTo>
                        <a:pt x="57" y="324"/>
                      </a:lnTo>
                      <a:lnTo>
                        <a:pt x="48" y="334"/>
                      </a:lnTo>
                      <a:lnTo>
                        <a:pt x="37" y="345"/>
                      </a:lnTo>
                      <a:lnTo>
                        <a:pt x="25" y="353"/>
                      </a:lnTo>
                      <a:lnTo>
                        <a:pt x="13" y="361"/>
                      </a:lnTo>
                      <a:lnTo>
                        <a:pt x="0" y="366"/>
                      </a:lnTo>
                      <a:lnTo>
                        <a:pt x="9" y="377"/>
                      </a:lnTo>
                      <a:lnTo>
                        <a:pt x="22" y="397"/>
                      </a:lnTo>
                      <a:lnTo>
                        <a:pt x="36" y="415"/>
                      </a:lnTo>
                      <a:lnTo>
                        <a:pt x="48" y="434"/>
                      </a:lnTo>
                      <a:lnTo>
                        <a:pt x="61" y="453"/>
                      </a:lnTo>
                      <a:lnTo>
                        <a:pt x="73" y="474"/>
                      </a:lnTo>
                      <a:lnTo>
                        <a:pt x="83" y="495"/>
                      </a:lnTo>
                      <a:lnTo>
                        <a:pt x="95" y="515"/>
                      </a:lnTo>
                      <a:lnTo>
                        <a:pt x="110" y="546"/>
                      </a:lnTo>
                      <a:lnTo>
                        <a:pt x="172" y="520"/>
                      </a:lnTo>
                      <a:lnTo>
                        <a:pt x="224" y="486"/>
                      </a:lnTo>
                      <a:lnTo>
                        <a:pt x="276" y="445"/>
                      </a:lnTo>
                      <a:lnTo>
                        <a:pt x="327" y="405"/>
                      </a:lnTo>
                      <a:lnTo>
                        <a:pt x="333" y="398"/>
                      </a:lnTo>
                      <a:lnTo>
                        <a:pt x="352" y="382"/>
                      </a:lnTo>
                      <a:lnTo>
                        <a:pt x="367" y="364"/>
                      </a:lnTo>
                      <a:lnTo>
                        <a:pt x="384" y="348"/>
                      </a:lnTo>
                      <a:lnTo>
                        <a:pt x="397" y="330"/>
                      </a:lnTo>
                      <a:lnTo>
                        <a:pt x="412" y="313"/>
                      </a:lnTo>
                      <a:lnTo>
                        <a:pt x="428" y="293"/>
                      </a:lnTo>
                      <a:lnTo>
                        <a:pt x="443" y="275"/>
                      </a:lnTo>
                      <a:lnTo>
                        <a:pt x="455" y="256"/>
                      </a:lnTo>
                      <a:lnTo>
                        <a:pt x="467" y="240"/>
                      </a:lnTo>
                      <a:lnTo>
                        <a:pt x="469" y="228"/>
                      </a:lnTo>
                      <a:lnTo>
                        <a:pt x="469" y="214"/>
                      </a:lnTo>
                      <a:lnTo>
                        <a:pt x="467" y="201"/>
                      </a:lnTo>
                      <a:lnTo>
                        <a:pt x="461" y="190"/>
                      </a:lnTo>
                      <a:lnTo>
                        <a:pt x="449" y="186"/>
                      </a:lnTo>
                      <a:lnTo>
                        <a:pt x="442" y="185"/>
                      </a:lnTo>
                      <a:lnTo>
                        <a:pt x="434" y="186"/>
                      </a:lnTo>
                      <a:lnTo>
                        <a:pt x="439" y="178"/>
                      </a:lnTo>
                      <a:lnTo>
                        <a:pt x="446" y="164"/>
                      </a:lnTo>
                      <a:lnTo>
                        <a:pt x="446" y="151"/>
                      </a:lnTo>
                      <a:lnTo>
                        <a:pt x="442" y="138"/>
                      </a:lnTo>
                      <a:lnTo>
                        <a:pt x="434" y="128"/>
                      </a:lnTo>
                      <a:lnTo>
                        <a:pt x="424" y="120"/>
                      </a:lnTo>
                      <a:lnTo>
                        <a:pt x="410" y="117"/>
                      </a:lnTo>
                      <a:lnTo>
                        <a:pt x="398" y="118"/>
                      </a:lnTo>
                      <a:lnTo>
                        <a:pt x="404" y="112"/>
                      </a:lnTo>
                      <a:lnTo>
                        <a:pt x="407" y="99"/>
                      </a:lnTo>
                      <a:lnTo>
                        <a:pt x="407" y="89"/>
                      </a:lnTo>
                      <a:lnTo>
                        <a:pt x="404" y="78"/>
                      </a:lnTo>
                      <a:lnTo>
                        <a:pt x="393" y="63"/>
                      </a:lnTo>
                      <a:lnTo>
                        <a:pt x="381" y="59"/>
                      </a:lnTo>
                      <a:lnTo>
                        <a:pt x="367" y="55"/>
                      </a:lnTo>
                      <a:lnTo>
                        <a:pt x="360" y="55"/>
                      </a:lnTo>
                      <a:lnTo>
                        <a:pt x="273" y="126"/>
                      </a:lnTo>
                      <a:lnTo>
                        <a:pt x="315" y="76"/>
                      </a:lnTo>
                      <a:lnTo>
                        <a:pt x="322" y="63"/>
                      </a:lnTo>
                    </a:path>
                  </a:pathLst>
                </a:custGeom>
                <a:noFill/>
                <a:ln w="9525">
                  <a:solidFill>
                    <a:srgbClr val="000000"/>
                  </a:solidFill>
                  <a:round/>
                  <a:headEnd/>
                  <a:tailEnd/>
                </a:ln>
              </p:spPr>
              <p:txBody>
                <a:bodyPr/>
                <a:lstStyle/>
                <a:p>
                  <a:endParaRPr lang="hr-HR"/>
                </a:p>
              </p:txBody>
            </p:sp>
          </p:grpSp>
          <p:sp>
            <p:nvSpPr>
              <p:cNvPr id="894110" name="Line 187"/>
              <p:cNvSpPr>
                <a:spLocks noChangeShapeType="1"/>
              </p:cNvSpPr>
              <p:nvPr/>
            </p:nvSpPr>
            <p:spPr bwMode="auto">
              <a:xfrm flipH="1">
                <a:off x="3811" y="1811"/>
                <a:ext cx="40" cy="30"/>
              </a:xfrm>
              <a:prstGeom prst="line">
                <a:avLst/>
              </a:prstGeom>
              <a:noFill/>
              <a:ln w="9525">
                <a:solidFill>
                  <a:srgbClr val="000000"/>
                </a:solidFill>
                <a:round/>
                <a:headEnd/>
                <a:tailEnd/>
              </a:ln>
            </p:spPr>
            <p:txBody>
              <a:bodyPr/>
              <a:lstStyle/>
              <a:p>
                <a:endParaRPr lang="hr-HR"/>
              </a:p>
            </p:txBody>
          </p:sp>
          <p:sp>
            <p:nvSpPr>
              <p:cNvPr id="894111" name="Line 188"/>
              <p:cNvSpPr>
                <a:spLocks noChangeShapeType="1"/>
              </p:cNvSpPr>
              <p:nvPr/>
            </p:nvSpPr>
            <p:spPr bwMode="auto">
              <a:xfrm flipH="1">
                <a:off x="3835" y="1844"/>
                <a:ext cx="35" cy="25"/>
              </a:xfrm>
              <a:prstGeom prst="line">
                <a:avLst/>
              </a:prstGeom>
              <a:noFill/>
              <a:ln w="9525">
                <a:solidFill>
                  <a:srgbClr val="000000"/>
                </a:solidFill>
                <a:round/>
                <a:headEnd/>
                <a:tailEnd/>
              </a:ln>
            </p:spPr>
            <p:txBody>
              <a:bodyPr/>
              <a:lstStyle/>
              <a:p>
                <a:endParaRPr lang="hr-HR"/>
              </a:p>
            </p:txBody>
          </p:sp>
          <p:grpSp>
            <p:nvGrpSpPr>
              <p:cNvPr id="894112" name="Group 189"/>
              <p:cNvGrpSpPr>
                <a:grpSpLocks/>
              </p:cNvGrpSpPr>
              <p:nvPr/>
            </p:nvGrpSpPr>
            <p:grpSpPr bwMode="auto">
              <a:xfrm>
                <a:off x="3784" y="1741"/>
                <a:ext cx="44" cy="45"/>
                <a:chOff x="3784" y="1741"/>
                <a:chExt cx="44" cy="45"/>
              </a:xfrm>
            </p:grpSpPr>
            <p:sp>
              <p:nvSpPr>
                <p:cNvPr id="894113" name="Freeform 190"/>
                <p:cNvSpPr>
                  <a:spLocks/>
                </p:cNvSpPr>
                <p:nvPr/>
              </p:nvSpPr>
              <p:spPr bwMode="auto">
                <a:xfrm>
                  <a:off x="3784" y="1741"/>
                  <a:ext cx="44" cy="45"/>
                </a:xfrm>
                <a:custGeom>
                  <a:avLst/>
                  <a:gdLst>
                    <a:gd name="T0" fmla="*/ 1 w 88"/>
                    <a:gd name="T1" fmla="*/ 1 h 89"/>
                    <a:gd name="T2" fmla="*/ 1 w 88"/>
                    <a:gd name="T3" fmla="*/ 1 h 89"/>
                    <a:gd name="T4" fmla="*/ 1 w 88"/>
                    <a:gd name="T5" fmla="*/ 1 h 89"/>
                    <a:gd name="T6" fmla="*/ 1 w 88"/>
                    <a:gd name="T7" fmla="*/ 1 h 89"/>
                    <a:gd name="T8" fmla="*/ 1 w 88"/>
                    <a:gd name="T9" fmla="*/ 1 h 89"/>
                    <a:gd name="T10" fmla="*/ 1 w 88"/>
                    <a:gd name="T11" fmla="*/ 1 h 89"/>
                    <a:gd name="T12" fmla="*/ 1 w 88"/>
                    <a:gd name="T13" fmla="*/ 1 h 89"/>
                    <a:gd name="T14" fmla="*/ 1 w 88"/>
                    <a:gd name="T15" fmla="*/ 1 h 89"/>
                    <a:gd name="T16" fmla="*/ 1 w 88"/>
                    <a:gd name="T17" fmla="*/ 1 h 89"/>
                    <a:gd name="T18" fmla="*/ 1 w 88"/>
                    <a:gd name="T19" fmla="*/ 1 h 89"/>
                    <a:gd name="T20" fmla="*/ 0 w 88"/>
                    <a:gd name="T21" fmla="*/ 1 h 89"/>
                    <a:gd name="T22" fmla="*/ 1 w 88"/>
                    <a:gd name="T23" fmla="*/ 1 h 89"/>
                    <a:gd name="T24" fmla="*/ 1 w 88"/>
                    <a:gd name="T25" fmla="*/ 1 h 89"/>
                    <a:gd name="T26" fmla="*/ 1 w 88"/>
                    <a:gd name="T27" fmla="*/ 1 h 89"/>
                    <a:gd name="T28" fmla="*/ 1 w 88"/>
                    <a:gd name="T29" fmla="*/ 0 h 89"/>
                    <a:gd name="T30" fmla="*/ 1 w 88"/>
                    <a:gd name="T31" fmla="*/ 0 h 89"/>
                    <a:gd name="T32" fmla="*/ 1 w 88"/>
                    <a:gd name="T33" fmla="*/ 1 h 89"/>
                    <a:gd name="T34" fmla="*/ 1 w 88"/>
                    <a:gd name="T35" fmla="*/ 1 h 89"/>
                    <a:gd name="T36" fmla="*/ 1 w 88"/>
                    <a:gd name="T37" fmla="*/ 1 h 89"/>
                    <a:gd name="T38" fmla="*/ 1 w 88"/>
                    <a:gd name="T39" fmla="*/ 1 h 89"/>
                    <a:gd name="T40" fmla="*/ 1 w 88"/>
                    <a:gd name="T41" fmla="*/ 1 h 89"/>
                    <a:gd name="T42" fmla="*/ 1 w 88"/>
                    <a:gd name="T43" fmla="*/ 1 h 89"/>
                    <a:gd name="T44" fmla="*/ 1 w 88"/>
                    <a:gd name="T45" fmla="*/ 1 h 89"/>
                    <a:gd name="T46" fmla="*/ 1 w 88"/>
                    <a:gd name="T47" fmla="*/ 1 h 89"/>
                    <a:gd name="T48" fmla="*/ 1 w 88"/>
                    <a:gd name="T49" fmla="*/ 1 h 89"/>
                    <a:gd name="T50" fmla="*/ 1 w 88"/>
                    <a:gd name="T51" fmla="*/ 1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89"/>
                    <a:gd name="T80" fmla="*/ 88 w 88"/>
                    <a:gd name="T81" fmla="*/ 89 h 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89">
                      <a:moveTo>
                        <a:pt x="53" y="76"/>
                      </a:moveTo>
                      <a:lnTo>
                        <a:pt x="58" y="62"/>
                      </a:lnTo>
                      <a:lnTo>
                        <a:pt x="58" y="42"/>
                      </a:lnTo>
                      <a:lnTo>
                        <a:pt x="58" y="34"/>
                      </a:lnTo>
                      <a:lnTo>
                        <a:pt x="52" y="25"/>
                      </a:lnTo>
                      <a:lnTo>
                        <a:pt x="41" y="18"/>
                      </a:lnTo>
                      <a:lnTo>
                        <a:pt x="35" y="16"/>
                      </a:lnTo>
                      <a:lnTo>
                        <a:pt x="25" y="13"/>
                      </a:lnTo>
                      <a:lnTo>
                        <a:pt x="15" y="15"/>
                      </a:lnTo>
                      <a:lnTo>
                        <a:pt x="3" y="20"/>
                      </a:lnTo>
                      <a:lnTo>
                        <a:pt x="0" y="21"/>
                      </a:lnTo>
                      <a:lnTo>
                        <a:pt x="12" y="13"/>
                      </a:lnTo>
                      <a:lnTo>
                        <a:pt x="23" y="5"/>
                      </a:lnTo>
                      <a:lnTo>
                        <a:pt x="34" y="2"/>
                      </a:lnTo>
                      <a:lnTo>
                        <a:pt x="41" y="0"/>
                      </a:lnTo>
                      <a:lnTo>
                        <a:pt x="50" y="0"/>
                      </a:lnTo>
                      <a:lnTo>
                        <a:pt x="64" y="2"/>
                      </a:lnTo>
                      <a:lnTo>
                        <a:pt x="74" y="5"/>
                      </a:lnTo>
                      <a:lnTo>
                        <a:pt x="82" y="12"/>
                      </a:lnTo>
                      <a:lnTo>
                        <a:pt x="85" y="20"/>
                      </a:lnTo>
                      <a:lnTo>
                        <a:pt x="88" y="29"/>
                      </a:lnTo>
                      <a:lnTo>
                        <a:pt x="88" y="38"/>
                      </a:lnTo>
                      <a:lnTo>
                        <a:pt x="85" y="49"/>
                      </a:lnTo>
                      <a:lnTo>
                        <a:pt x="83" y="54"/>
                      </a:lnTo>
                      <a:lnTo>
                        <a:pt x="46" y="89"/>
                      </a:lnTo>
                      <a:lnTo>
                        <a:pt x="53" y="76"/>
                      </a:lnTo>
                      <a:close/>
                    </a:path>
                  </a:pathLst>
                </a:custGeom>
                <a:solidFill>
                  <a:srgbClr val="D7AA15"/>
                </a:solidFill>
                <a:ln w="9525">
                  <a:noFill/>
                  <a:round/>
                  <a:headEnd/>
                  <a:tailEnd/>
                </a:ln>
              </p:spPr>
              <p:txBody>
                <a:bodyPr/>
                <a:lstStyle/>
                <a:p>
                  <a:endParaRPr lang="hr-HR"/>
                </a:p>
              </p:txBody>
            </p:sp>
            <p:sp>
              <p:nvSpPr>
                <p:cNvPr id="894114" name="Freeform 191"/>
                <p:cNvSpPr>
                  <a:spLocks/>
                </p:cNvSpPr>
                <p:nvPr/>
              </p:nvSpPr>
              <p:spPr bwMode="auto">
                <a:xfrm>
                  <a:off x="3784" y="1741"/>
                  <a:ext cx="44" cy="45"/>
                </a:xfrm>
                <a:custGeom>
                  <a:avLst/>
                  <a:gdLst>
                    <a:gd name="T0" fmla="*/ 1 w 88"/>
                    <a:gd name="T1" fmla="*/ 1 h 89"/>
                    <a:gd name="T2" fmla="*/ 1 w 88"/>
                    <a:gd name="T3" fmla="*/ 1 h 89"/>
                    <a:gd name="T4" fmla="*/ 1 w 88"/>
                    <a:gd name="T5" fmla="*/ 1 h 89"/>
                    <a:gd name="T6" fmla="*/ 1 w 88"/>
                    <a:gd name="T7" fmla="*/ 1 h 89"/>
                    <a:gd name="T8" fmla="*/ 1 w 88"/>
                    <a:gd name="T9" fmla="*/ 1 h 89"/>
                    <a:gd name="T10" fmla="*/ 1 w 88"/>
                    <a:gd name="T11" fmla="*/ 1 h 89"/>
                    <a:gd name="T12" fmla="*/ 1 w 88"/>
                    <a:gd name="T13" fmla="*/ 1 h 89"/>
                    <a:gd name="T14" fmla="*/ 1 w 88"/>
                    <a:gd name="T15" fmla="*/ 1 h 89"/>
                    <a:gd name="T16" fmla="*/ 1 w 88"/>
                    <a:gd name="T17" fmla="*/ 1 h 89"/>
                    <a:gd name="T18" fmla="*/ 1 w 88"/>
                    <a:gd name="T19" fmla="*/ 1 h 89"/>
                    <a:gd name="T20" fmla="*/ 0 w 88"/>
                    <a:gd name="T21" fmla="*/ 1 h 89"/>
                    <a:gd name="T22" fmla="*/ 1 w 88"/>
                    <a:gd name="T23" fmla="*/ 1 h 89"/>
                    <a:gd name="T24" fmla="*/ 1 w 88"/>
                    <a:gd name="T25" fmla="*/ 1 h 89"/>
                    <a:gd name="T26" fmla="*/ 1 w 88"/>
                    <a:gd name="T27" fmla="*/ 1 h 89"/>
                    <a:gd name="T28" fmla="*/ 1 w 88"/>
                    <a:gd name="T29" fmla="*/ 0 h 89"/>
                    <a:gd name="T30" fmla="*/ 1 w 88"/>
                    <a:gd name="T31" fmla="*/ 0 h 89"/>
                    <a:gd name="T32" fmla="*/ 1 w 88"/>
                    <a:gd name="T33" fmla="*/ 1 h 89"/>
                    <a:gd name="T34" fmla="*/ 1 w 88"/>
                    <a:gd name="T35" fmla="*/ 1 h 89"/>
                    <a:gd name="T36" fmla="*/ 1 w 88"/>
                    <a:gd name="T37" fmla="*/ 1 h 89"/>
                    <a:gd name="T38" fmla="*/ 1 w 88"/>
                    <a:gd name="T39" fmla="*/ 1 h 89"/>
                    <a:gd name="T40" fmla="*/ 1 w 88"/>
                    <a:gd name="T41" fmla="*/ 1 h 89"/>
                    <a:gd name="T42" fmla="*/ 1 w 88"/>
                    <a:gd name="T43" fmla="*/ 1 h 89"/>
                    <a:gd name="T44" fmla="*/ 1 w 88"/>
                    <a:gd name="T45" fmla="*/ 1 h 89"/>
                    <a:gd name="T46" fmla="*/ 1 w 88"/>
                    <a:gd name="T47" fmla="*/ 1 h 89"/>
                    <a:gd name="T48" fmla="*/ 1 w 88"/>
                    <a:gd name="T49" fmla="*/ 1 h 89"/>
                    <a:gd name="T50" fmla="*/ 1 w 88"/>
                    <a:gd name="T51" fmla="*/ 1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89"/>
                    <a:gd name="T80" fmla="*/ 88 w 88"/>
                    <a:gd name="T81" fmla="*/ 89 h 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89">
                      <a:moveTo>
                        <a:pt x="53" y="76"/>
                      </a:moveTo>
                      <a:lnTo>
                        <a:pt x="58" y="62"/>
                      </a:lnTo>
                      <a:lnTo>
                        <a:pt x="58" y="42"/>
                      </a:lnTo>
                      <a:lnTo>
                        <a:pt x="58" y="34"/>
                      </a:lnTo>
                      <a:lnTo>
                        <a:pt x="52" y="25"/>
                      </a:lnTo>
                      <a:lnTo>
                        <a:pt x="41" y="18"/>
                      </a:lnTo>
                      <a:lnTo>
                        <a:pt x="35" y="16"/>
                      </a:lnTo>
                      <a:lnTo>
                        <a:pt x="25" y="13"/>
                      </a:lnTo>
                      <a:lnTo>
                        <a:pt x="15" y="15"/>
                      </a:lnTo>
                      <a:lnTo>
                        <a:pt x="3" y="20"/>
                      </a:lnTo>
                      <a:lnTo>
                        <a:pt x="0" y="21"/>
                      </a:lnTo>
                      <a:lnTo>
                        <a:pt x="12" y="13"/>
                      </a:lnTo>
                      <a:lnTo>
                        <a:pt x="23" y="5"/>
                      </a:lnTo>
                      <a:lnTo>
                        <a:pt x="34" y="2"/>
                      </a:lnTo>
                      <a:lnTo>
                        <a:pt x="41" y="0"/>
                      </a:lnTo>
                      <a:lnTo>
                        <a:pt x="50" y="0"/>
                      </a:lnTo>
                      <a:lnTo>
                        <a:pt x="64" y="2"/>
                      </a:lnTo>
                      <a:lnTo>
                        <a:pt x="74" y="5"/>
                      </a:lnTo>
                      <a:lnTo>
                        <a:pt x="82" y="12"/>
                      </a:lnTo>
                      <a:lnTo>
                        <a:pt x="85" y="20"/>
                      </a:lnTo>
                      <a:lnTo>
                        <a:pt x="88" y="29"/>
                      </a:lnTo>
                      <a:lnTo>
                        <a:pt x="88" y="38"/>
                      </a:lnTo>
                      <a:lnTo>
                        <a:pt x="85" y="49"/>
                      </a:lnTo>
                      <a:lnTo>
                        <a:pt x="83" y="54"/>
                      </a:lnTo>
                      <a:lnTo>
                        <a:pt x="46" y="89"/>
                      </a:lnTo>
                      <a:lnTo>
                        <a:pt x="53" y="76"/>
                      </a:lnTo>
                    </a:path>
                  </a:pathLst>
                </a:custGeom>
                <a:noFill/>
                <a:ln w="9525">
                  <a:solidFill>
                    <a:srgbClr val="000000"/>
                  </a:solidFill>
                  <a:round/>
                  <a:headEnd/>
                  <a:tailEnd/>
                </a:ln>
              </p:spPr>
              <p:txBody>
                <a:bodyPr/>
                <a:lstStyle/>
                <a:p>
                  <a:endParaRPr lang="hr-HR"/>
                </a:p>
              </p:txBody>
            </p:sp>
          </p:grpSp>
          <p:grpSp>
            <p:nvGrpSpPr>
              <p:cNvPr id="894115" name="Group 192"/>
              <p:cNvGrpSpPr>
                <a:grpSpLocks/>
              </p:cNvGrpSpPr>
              <p:nvPr/>
            </p:nvGrpSpPr>
            <p:grpSpPr bwMode="auto">
              <a:xfrm>
                <a:off x="3787" y="1768"/>
                <a:ext cx="42" cy="44"/>
                <a:chOff x="3787" y="1768"/>
                <a:chExt cx="42" cy="44"/>
              </a:xfrm>
            </p:grpSpPr>
            <p:sp>
              <p:nvSpPr>
                <p:cNvPr id="894116" name="Freeform 193"/>
                <p:cNvSpPr>
                  <a:spLocks/>
                </p:cNvSpPr>
                <p:nvPr/>
              </p:nvSpPr>
              <p:spPr bwMode="auto">
                <a:xfrm>
                  <a:off x="3787" y="1768"/>
                  <a:ext cx="42" cy="44"/>
                </a:xfrm>
                <a:custGeom>
                  <a:avLst/>
                  <a:gdLst>
                    <a:gd name="T0" fmla="*/ 1 w 83"/>
                    <a:gd name="T1" fmla="*/ 1 h 87"/>
                    <a:gd name="T2" fmla="*/ 0 w 83"/>
                    <a:gd name="T3" fmla="*/ 1 h 87"/>
                    <a:gd name="T4" fmla="*/ 1 w 83"/>
                    <a:gd name="T5" fmla="*/ 1 h 87"/>
                    <a:gd name="T6" fmla="*/ 1 w 83"/>
                    <a:gd name="T7" fmla="*/ 0 h 87"/>
                    <a:gd name="T8" fmla="*/ 1 w 83"/>
                    <a:gd name="T9" fmla="*/ 1 h 87"/>
                    <a:gd name="T10" fmla="*/ 0 60000 65536"/>
                    <a:gd name="T11" fmla="*/ 0 60000 65536"/>
                    <a:gd name="T12" fmla="*/ 0 60000 65536"/>
                    <a:gd name="T13" fmla="*/ 0 60000 65536"/>
                    <a:gd name="T14" fmla="*/ 0 60000 65536"/>
                    <a:gd name="T15" fmla="*/ 0 w 83"/>
                    <a:gd name="T16" fmla="*/ 0 h 87"/>
                    <a:gd name="T17" fmla="*/ 83 w 83"/>
                    <a:gd name="T18" fmla="*/ 87 h 87"/>
                  </a:gdLst>
                  <a:ahLst/>
                  <a:cxnLst>
                    <a:cxn ang="T10">
                      <a:pos x="T0" y="T1"/>
                    </a:cxn>
                    <a:cxn ang="T11">
                      <a:pos x="T2" y="T3"/>
                    </a:cxn>
                    <a:cxn ang="T12">
                      <a:pos x="T4" y="T5"/>
                    </a:cxn>
                    <a:cxn ang="T13">
                      <a:pos x="T6" y="T7"/>
                    </a:cxn>
                    <a:cxn ang="T14">
                      <a:pos x="T8" y="T9"/>
                    </a:cxn>
                  </a:cxnLst>
                  <a:rect l="T15" t="T16" r="T17" b="T18"/>
                  <a:pathLst>
                    <a:path w="83" h="87">
                      <a:moveTo>
                        <a:pt x="83" y="14"/>
                      </a:moveTo>
                      <a:lnTo>
                        <a:pt x="0" y="87"/>
                      </a:lnTo>
                      <a:lnTo>
                        <a:pt x="40" y="35"/>
                      </a:lnTo>
                      <a:lnTo>
                        <a:pt x="76" y="0"/>
                      </a:lnTo>
                      <a:lnTo>
                        <a:pt x="83" y="14"/>
                      </a:lnTo>
                      <a:close/>
                    </a:path>
                  </a:pathLst>
                </a:custGeom>
                <a:solidFill>
                  <a:srgbClr val="FCE6CF"/>
                </a:solidFill>
                <a:ln w="9525">
                  <a:noFill/>
                  <a:round/>
                  <a:headEnd/>
                  <a:tailEnd/>
                </a:ln>
              </p:spPr>
              <p:txBody>
                <a:bodyPr/>
                <a:lstStyle/>
                <a:p>
                  <a:endParaRPr lang="hr-HR"/>
                </a:p>
              </p:txBody>
            </p:sp>
            <p:sp>
              <p:nvSpPr>
                <p:cNvPr id="894117" name="Freeform 194"/>
                <p:cNvSpPr>
                  <a:spLocks/>
                </p:cNvSpPr>
                <p:nvPr/>
              </p:nvSpPr>
              <p:spPr bwMode="auto">
                <a:xfrm>
                  <a:off x="3787" y="1768"/>
                  <a:ext cx="42" cy="44"/>
                </a:xfrm>
                <a:custGeom>
                  <a:avLst/>
                  <a:gdLst>
                    <a:gd name="T0" fmla="*/ 1 w 83"/>
                    <a:gd name="T1" fmla="*/ 1 h 87"/>
                    <a:gd name="T2" fmla="*/ 0 w 83"/>
                    <a:gd name="T3" fmla="*/ 1 h 87"/>
                    <a:gd name="T4" fmla="*/ 1 w 83"/>
                    <a:gd name="T5" fmla="*/ 1 h 87"/>
                    <a:gd name="T6" fmla="*/ 1 w 83"/>
                    <a:gd name="T7" fmla="*/ 0 h 87"/>
                    <a:gd name="T8" fmla="*/ 1 w 83"/>
                    <a:gd name="T9" fmla="*/ 1 h 87"/>
                    <a:gd name="T10" fmla="*/ 0 60000 65536"/>
                    <a:gd name="T11" fmla="*/ 0 60000 65536"/>
                    <a:gd name="T12" fmla="*/ 0 60000 65536"/>
                    <a:gd name="T13" fmla="*/ 0 60000 65536"/>
                    <a:gd name="T14" fmla="*/ 0 60000 65536"/>
                    <a:gd name="T15" fmla="*/ 0 w 83"/>
                    <a:gd name="T16" fmla="*/ 0 h 87"/>
                    <a:gd name="T17" fmla="*/ 83 w 83"/>
                    <a:gd name="T18" fmla="*/ 87 h 87"/>
                  </a:gdLst>
                  <a:ahLst/>
                  <a:cxnLst>
                    <a:cxn ang="T10">
                      <a:pos x="T0" y="T1"/>
                    </a:cxn>
                    <a:cxn ang="T11">
                      <a:pos x="T2" y="T3"/>
                    </a:cxn>
                    <a:cxn ang="T12">
                      <a:pos x="T4" y="T5"/>
                    </a:cxn>
                    <a:cxn ang="T13">
                      <a:pos x="T6" y="T7"/>
                    </a:cxn>
                    <a:cxn ang="T14">
                      <a:pos x="T8" y="T9"/>
                    </a:cxn>
                  </a:cxnLst>
                  <a:rect l="T15" t="T16" r="T17" b="T18"/>
                  <a:pathLst>
                    <a:path w="83" h="87">
                      <a:moveTo>
                        <a:pt x="83" y="14"/>
                      </a:moveTo>
                      <a:lnTo>
                        <a:pt x="0" y="87"/>
                      </a:lnTo>
                      <a:lnTo>
                        <a:pt x="40" y="35"/>
                      </a:lnTo>
                      <a:lnTo>
                        <a:pt x="76" y="0"/>
                      </a:lnTo>
                      <a:lnTo>
                        <a:pt x="83" y="14"/>
                      </a:lnTo>
                    </a:path>
                  </a:pathLst>
                </a:custGeom>
                <a:noFill/>
                <a:ln w="9525">
                  <a:solidFill>
                    <a:srgbClr val="000000"/>
                  </a:solidFill>
                  <a:round/>
                  <a:headEnd/>
                  <a:tailEnd/>
                </a:ln>
              </p:spPr>
              <p:txBody>
                <a:bodyPr/>
                <a:lstStyle/>
                <a:p>
                  <a:endParaRPr lang="hr-HR"/>
                </a:p>
              </p:txBody>
            </p:sp>
          </p:grpSp>
          <p:grpSp>
            <p:nvGrpSpPr>
              <p:cNvPr id="894118" name="Group 195"/>
              <p:cNvGrpSpPr>
                <a:grpSpLocks/>
              </p:cNvGrpSpPr>
              <p:nvPr/>
            </p:nvGrpSpPr>
            <p:grpSpPr bwMode="auto">
              <a:xfrm>
                <a:off x="3829" y="1770"/>
                <a:ext cx="31" cy="33"/>
                <a:chOff x="3829" y="1770"/>
                <a:chExt cx="31" cy="33"/>
              </a:xfrm>
            </p:grpSpPr>
            <p:sp>
              <p:nvSpPr>
                <p:cNvPr id="894119" name="Freeform 196"/>
                <p:cNvSpPr>
                  <a:spLocks/>
                </p:cNvSpPr>
                <p:nvPr/>
              </p:nvSpPr>
              <p:spPr bwMode="auto">
                <a:xfrm>
                  <a:off x="3829" y="1770"/>
                  <a:ext cx="31" cy="33"/>
                </a:xfrm>
                <a:custGeom>
                  <a:avLst/>
                  <a:gdLst>
                    <a:gd name="T0" fmla="*/ 0 w 63"/>
                    <a:gd name="T1" fmla="*/ 1 h 66"/>
                    <a:gd name="T2" fmla="*/ 0 w 63"/>
                    <a:gd name="T3" fmla="*/ 1 h 66"/>
                    <a:gd name="T4" fmla="*/ 0 w 63"/>
                    <a:gd name="T5" fmla="*/ 1 h 66"/>
                    <a:gd name="T6" fmla="*/ 0 w 63"/>
                    <a:gd name="T7" fmla="*/ 1 h 66"/>
                    <a:gd name="T8" fmla="*/ 0 w 63"/>
                    <a:gd name="T9" fmla="*/ 1 h 66"/>
                    <a:gd name="T10" fmla="*/ 0 w 63"/>
                    <a:gd name="T11" fmla="*/ 1 h 66"/>
                    <a:gd name="T12" fmla="*/ 0 w 63"/>
                    <a:gd name="T13" fmla="*/ 1 h 66"/>
                    <a:gd name="T14" fmla="*/ 0 w 63"/>
                    <a:gd name="T15" fmla="*/ 1 h 66"/>
                    <a:gd name="T16" fmla="*/ 0 w 63"/>
                    <a:gd name="T17" fmla="*/ 1 h 66"/>
                    <a:gd name="T18" fmla="*/ 0 w 63"/>
                    <a:gd name="T19" fmla="*/ 1 h 66"/>
                    <a:gd name="T20" fmla="*/ 0 w 63"/>
                    <a:gd name="T21" fmla="*/ 1 h 66"/>
                    <a:gd name="T22" fmla="*/ 0 w 63"/>
                    <a:gd name="T23" fmla="*/ 1 h 66"/>
                    <a:gd name="T24" fmla="*/ 0 w 63"/>
                    <a:gd name="T25" fmla="*/ 1 h 66"/>
                    <a:gd name="T26" fmla="*/ 0 w 63"/>
                    <a:gd name="T27" fmla="*/ 0 h 66"/>
                    <a:gd name="T28" fmla="*/ 0 w 63"/>
                    <a:gd name="T29" fmla="*/ 1 h 66"/>
                    <a:gd name="T30" fmla="*/ 0 w 63"/>
                    <a:gd name="T31" fmla="*/ 1 h 66"/>
                    <a:gd name="T32" fmla="*/ 0 w 63"/>
                    <a:gd name="T33" fmla="*/ 1 h 66"/>
                    <a:gd name="T34" fmla="*/ 0 w 63"/>
                    <a:gd name="T35" fmla="*/ 1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66"/>
                    <a:gd name="T56" fmla="*/ 63 w 63"/>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66">
                      <a:moveTo>
                        <a:pt x="6" y="9"/>
                      </a:moveTo>
                      <a:lnTo>
                        <a:pt x="21" y="13"/>
                      </a:lnTo>
                      <a:lnTo>
                        <a:pt x="35" y="17"/>
                      </a:lnTo>
                      <a:lnTo>
                        <a:pt x="45" y="32"/>
                      </a:lnTo>
                      <a:lnTo>
                        <a:pt x="48" y="43"/>
                      </a:lnTo>
                      <a:lnTo>
                        <a:pt x="48" y="53"/>
                      </a:lnTo>
                      <a:lnTo>
                        <a:pt x="45" y="66"/>
                      </a:lnTo>
                      <a:lnTo>
                        <a:pt x="51" y="59"/>
                      </a:lnTo>
                      <a:lnTo>
                        <a:pt x="58" y="50"/>
                      </a:lnTo>
                      <a:lnTo>
                        <a:pt x="63" y="35"/>
                      </a:lnTo>
                      <a:lnTo>
                        <a:pt x="63" y="22"/>
                      </a:lnTo>
                      <a:lnTo>
                        <a:pt x="57" y="11"/>
                      </a:lnTo>
                      <a:lnTo>
                        <a:pt x="46" y="1"/>
                      </a:lnTo>
                      <a:lnTo>
                        <a:pt x="32" y="0"/>
                      </a:lnTo>
                      <a:lnTo>
                        <a:pt x="18" y="1"/>
                      </a:lnTo>
                      <a:lnTo>
                        <a:pt x="8" y="6"/>
                      </a:lnTo>
                      <a:lnTo>
                        <a:pt x="0" y="9"/>
                      </a:lnTo>
                      <a:lnTo>
                        <a:pt x="6" y="9"/>
                      </a:lnTo>
                      <a:close/>
                    </a:path>
                  </a:pathLst>
                </a:custGeom>
                <a:solidFill>
                  <a:srgbClr val="D7AA15"/>
                </a:solidFill>
                <a:ln w="9525">
                  <a:noFill/>
                  <a:round/>
                  <a:headEnd/>
                  <a:tailEnd/>
                </a:ln>
              </p:spPr>
              <p:txBody>
                <a:bodyPr/>
                <a:lstStyle/>
                <a:p>
                  <a:endParaRPr lang="hr-HR"/>
                </a:p>
              </p:txBody>
            </p:sp>
            <p:sp>
              <p:nvSpPr>
                <p:cNvPr id="894120" name="Freeform 197"/>
                <p:cNvSpPr>
                  <a:spLocks/>
                </p:cNvSpPr>
                <p:nvPr/>
              </p:nvSpPr>
              <p:spPr bwMode="auto">
                <a:xfrm>
                  <a:off x="3829" y="1770"/>
                  <a:ext cx="31" cy="33"/>
                </a:xfrm>
                <a:custGeom>
                  <a:avLst/>
                  <a:gdLst>
                    <a:gd name="T0" fmla="*/ 0 w 63"/>
                    <a:gd name="T1" fmla="*/ 1 h 66"/>
                    <a:gd name="T2" fmla="*/ 0 w 63"/>
                    <a:gd name="T3" fmla="*/ 1 h 66"/>
                    <a:gd name="T4" fmla="*/ 0 w 63"/>
                    <a:gd name="T5" fmla="*/ 1 h 66"/>
                    <a:gd name="T6" fmla="*/ 0 w 63"/>
                    <a:gd name="T7" fmla="*/ 1 h 66"/>
                    <a:gd name="T8" fmla="*/ 0 w 63"/>
                    <a:gd name="T9" fmla="*/ 1 h 66"/>
                    <a:gd name="T10" fmla="*/ 0 w 63"/>
                    <a:gd name="T11" fmla="*/ 1 h 66"/>
                    <a:gd name="T12" fmla="*/ 0 w 63"/>
                    <a:gd name="T13" fmla="*/ 1 h 66"/>
                    <a:gd name="T14" fmla="*/ 0 w 63"/>
                    <a:gd name="T15" fmla="*/ 1 h 66"/>
                    <a:gd name="T16" fmla="*/ 0 w 63"/>
                    <a:gd name="T17" fmla="*/ 1 h 66"/>
                    <a:gd name="T18" fmla="*/ 0 w 63"/>
                    <a:gd name="T19" fmla="*/ 1 h 66"/>
                    <a:gd name="T20" fmla="*/ 0 w 63"/>
                    <a:gd name="T21" fmla="*/ 1 h 66"/>
                    <a:gd name="T22" fmla="*/ 0 w 63"/>
                    <a:gd name="T23" fmla="*/ 1 h 66"/>
                    <a:gd name="T24" fmla="*/ 0 w 63"/>
                    <a:gd name="T25" fmla="*/ 1 h 66"/>
                    <a:gd name="T26" fmla="*/ 0 w 63"/>
                    <a:gd name="T27" fmla="*/ 0 h 66"/>
                    <a:gd name="T28" fmla="*/ 0 w 63"/>
                    <a:gd name="T29" fmla="*/ 1 h 66"/>
                    <a:gd name="T30" fmla="*/ 0 w 63"/>
                    <a:gd name="T31" fmla="*/ 1 h 66"/>
                    <a:gd name="T32" fmla="*/ 0 w 63"/>
                    <a:gd name="T33" fmla="*/ 1 h 66"/>
                    <a:gd name="T34" fmla="*/ 0 w 63"/>
                    <a:gd name="T35" fmla="*/ 1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66"/>
                    <a:gd name="T56" fmla="*/ 63 w 63"/>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66">
                      <a:moveTo>
                        <a:pt x="6" y="9"/>
                      </a:moveTo>
                      <a:lnTo>
                        <a:pt x="21" y="13"/>
                      </a:lnTo>
                      <a:lnTo>
                        <a:pt x="35" y="17"/>
                      </a:lnTo>
                      <a:lnTo>
                        <a:pt x="45" y="32"/>
                      </a:lnTo>
                      <a:lnTo>
                        <a:pt x="48" y="43"/>
                      </a:lnTo>
                      <a:lnTo>
                        <a:pt x="48" y="53"/>
                      </a:lnTo>
                      <a:lnTo>
                        <a:pt x="45" y="66"/>
                      </a:lnTo>
                      <a:lnTo>
                        <a:pt x="51" y="59"/>
                      </a:lnTo>
                      <a:lnTo>
                        <a:pt x="58" y="50"/>
                      </a:lnTo>
                      <a:lnTo>
                        <a:pt x="63" y="35"/>
                      </a:lnTo>
                      <a:lnTo>
                        <a:pt x="63" y="22"/>
                      </a:lnTo>
                      <a:lnTo>
                        <a:pt x="57" y="11"/>
                      </a:lnTo>
                      <a:lnTo>
                        <a:pt x="46" y="1"/>
                      </a:lnTo>
                      <a:lnTo>
                        <a:pt x="32" y="0"/>
                      </a:lnTo>
                      <a:lnTo>
                        <a:pt x="18" y="1"/>
                      </a:lnTo>
                      <a:lnTo>
                        <a:pt x="8" y="6"/>
                      </a:lnTo>
                      <a:lnTo>
                        <a:pt x="0" y="9"/>
                      </a:lnTo>
                      <a:lnTo>
                        <a:pt x="6" y="9"/>
                      </a:lnTo>
                    </a:path>
                  </a:pathLst>
                </a:custGeom>
                <a:noFill/>
                <a:ln w="9525">
                  <a:solidFill>
                    <a:srgbClr val="000000"/>
                  </a:solidFill>
                  <a:round/>
                  <a:headEnd/>
                  <a:tailEnd/>
                </a:ln>
              </p:spPr>
              <p:txBody>
                <a:bodyPr/>
                <a:lstStyle/>
                <a:p>
                  <a:endParaRPr lang="hr-HR"/>
                </a:p>
              </p:txBody>
            </p:sp>
          </p:grpSp>
          <p:grpSp>
            <p:nvGrpSpPr>
              <p:cNvPr id="894121" name="Group 198"/>
              <p:cNvGrpSpPr>
                <a:grpSpLocks/>
              </p:cNvGrpSpPr>
              <p:nvPr/>
            </p:nvGrpSpPr>
            <p:grpSpPr bwMode="auto">
              <a:xfrm>
                <a:off x="3848" y="1802"/>
                <a:ext cx="26" cy="28"/>
                <a:chOff x="3848" y="1802"/>
                <a:chExt cx="26" cy="28"/>
              </a:xfrm>
            </p:grpSpPr>
            <p:sp>
              <p:nvSpPr>
                <p:cNvPr id="894122" name="Freeform 199"/>
                <p:cNvSpPr>
                  <a:spLocks/>
                </p:cNvSpPr>
                <p:nvPr/>
              </p:nvSpPr>
              <p:spPr bwMode="auto">
                <a:xfrm>
                  <a:off x="3848" y="1802"/>
                  <a:ext cx="26" cy="28"/>
                </a:xfrm>
                <a:custGeom>
                  <a:avLst/>
                  <a:gdLst>
                    <a:gd name="T0" fmla="*/ 1 w 52"/>
                    <a:gd name="T1" fmla="*/ 1 h 56"/>
                    <a:gd name="T2" fmla="*/ 1 w 52"/>
                    <a:gd name="T3" fmla="*/ 1 h 56"/>
                    <a:gd name="T4" fmla="*/ 1 w 52"/>
                    <a:gd name="T5" fmla="*/ 0 h 56"/>
                    <a:gd name="T6" fmla="*/ 1 w 52"/>
                    <a:gd name="T7" fmla="*/ 0 h 56"/>
                    <a:gd name="T8" fmla="*/ 1 w 52"/>
                    <a:gd name="T9" fmla="*/ 1 h 56"/>
                    <a:gd name="T10" fmla="*/ 1 w 52"/>
                    <a:gd name="T11" fmla="*/ 1 h 56"/>
                    <a:gd name="T12" fmla="*/ 1 w 52"/>
                    <a:gd name="T13" fmla="*/ 1 h 56"/>
                    <a:gd name="T14" fmla="*/ 1 w 52"/>
                    <a:gd name="T15" fmla="*/ 1 h 56"/>
                    <a:gd name="T16" fmla="*/ 1 w 52"/>
                    <a:gd name="T17" fmla="*/ 1 h 56"/>
                    <a:gd name="T18" fmla="*/ 1 w 52"/>
                    <a:gd name="T19" fmla="*/ 1 h 56"/>
                    <a:gd name="T20" fmla="*/ 1 w 52"/>
                    <a:gd name="T21" fmla="*/ 1 h 56"/>
                    <a:gd name="T22" fmla="*/ 1 w 52"/>
                    <a:gd name="T23" fmla="*/ 1 h 56"/>
                    <a:gd name="T24" fmla="*/ 1 w 52"/>
                    <a:gd name="T25" fmla="*/ 1 h 56"/>
                    <a:gd name="T26" fmla="*/ 1 w 52"/>
                    <a:gd name="T27" fmla="*/ 1 h 56"/>
                    <a:gd name="T28" fmla="*/ 0 w 52"/>
                    <a:gd name="T29" fmla="*/ 1 h 56"/>
                    <a:gd name="T30" fmla="*/ 1 w 52"/>
                    <a:gd name="T31" fmla="*/ 1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6"/>
                    <a:gd name="T50" fmla="*/ 52 w 52"/>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6">
                      <a:moveTo>
                        <a:pt x="4" y="5"/>
                      </a:moveTo>
                      <a:lnTo>
                        <a:pt x="10" y="1"/>
                      </a:lnTo>
                      <a:lnTo>
                        <a:pt x="19" y="0"/>
                      </a:lnTo>
                      <a:lnTo>
                        <a:pt x="34" y="0"/>
                      </a:lnTo>
                      <a:lnTo>
                        <a:pt x="46" y="8"/>
                      </a:lnTo>
                      <a:lnTo>
                        <a:pt x="51" y="17"/>
                      </a:lnTo>
                      <a:lnTo>
                        <a:pt x="52" y="30"/>
                      </a:lnTo>
                      <a:lnTo>
                        <a:pt x="51" y="45"/>
                      </a:lnTo>
                      <a:lnTo>
                        <a:pt x="48" y="56"/>
                      </a:lnTo>
                      <a:lnTo>
                        <a:pt x="48" y="43"/>
                      </a:lnTo>
                      <a:lnTo>
                        <a:pt x="42" y="30"/>
                      </a:lnTo>
                      <a:lnTo>
                        <a:pt x="36" y="21"/>
                      </a:lnTo>
                      <a:lnTo>
                        <a:pt x="24" y="13"/>
                      </a:lnTo>
                      <a:lnTo>
                        <a:pt x="12" y="9"/>
                      </a:lnTo>
                      <a:lnTo>
                        <a:pt x="0" y="11"/>
                      </a:lnTo>
                      <a:lnTo>
                        <a:pt x="4" y="5"/>
                      </a:lnTo>
                      <a:close/>
                    </a:path>
                  </a:pathLst>
                </a:custGeom>
                <a:solidFill>
                  <a:srgbClr val="D7AA15"/>
                </a:solidFill>
                <a:ln w="9525">
                  <a:noFill/>
                  <a:round/>
                  <a:headEnd/>
                  <a:tailEnd/>
                </a:ln>
              </p:spPr>
              <p:txBody>
                <a:bodyPr/>
                <a:lstStyle/>
                <a:p>
                  <a:endParaRPr lang="hr-HR"/>
                </a:p>
              </p:txBody>
            </p:sp>
            <p:sp>
              <p:nvSpPr>
                <p:cNvPr id="894123" name="Freeform 200"/>
                <p:cNvSpPr>
                  <a:spLocks/>
                </p:cNvSpPr>
                <p:nvPr/>
              </p:nvSpPr>
              <p:spPr bwMode="auto">
                <a:xfrm>
                  <a:off x="3848" y="1802"/>
                  <a:ext cx="26" cy="28"/>
                </a:xfrm>
                <a:custGeom>
                  <a:avLst/>
                  <a:gdLst>
                    <a:gd name="T0" fmla="*/ 1 w 52"/>
                    <a:gd name="T1" fmla="*/ 1 h 56"/>
                    <a:gd name="T2" fmla="*/ 1 w 52"/>
                    <a:gd name="T3" fmla="*/ 1 h 56"/>
                    <a:gd name="T4" fmla="*/ 1 w 52"/>
                    <a:gd name="T5" fmla="*/ 0 h 56"/>
                    <a:gd name="T6" fmla="*/ 1 w 52"/>
                    <a:gd name="T7" fmla="*/ 0 h 56"/>
                    <a:gd name="T8" fmla="*/ 1 w 52"/>
                    <a:gd name="T9" fmla="*/ 1 h 56"/>
                    <a:gd name="T10" fmla="*/ 1 w 52"/>
                    <a:gd name="T11" fmla="*/ 1 h 56"/>
                    <a:gd name="T12" fmla="*/ 1 w 52"/>
                    <a:gd name="T13" fmla="*/ 1 h 56"/>
                    <a:gd name="T14" fmla="*/ 1 w 52"/>
                    <a:gd name="T15" fmla="*/ 1 h 56"/>
                    <a:gd name="T16" fmla="*/ 1 w 52"/>
                    <a:gd name="T17" fmla="*/ 1 h 56"/>
                    <a:gd name="T18" fmla="*/ 1 w 52"/>
                    <a:gd name="T19" fmla="*/ 1 h 56"/>
                    <a:gd name="T20" fmla="*/ 1 w 52"/>
                    <a:gd name="T21" fmla="*/ 1 h 56"/>
                    <a:gd name="T22" fmla="*/ 1 w 52"/>
                    <a:gd name="T23" fmla="*/ 1 h 56"/>
                    <a:gd name="T24" fmla="*/ 1 w 52"/>
                    <a:gd name="T25" fmla="*/ 1 h 56"/>
                    <a:gd name="T26" fmla="*/ 1 w 52"/>
                    <a:gd name="T27" fmla="*/ 1 h 56"/>
                    <a:gd name="T28" fmla="*/ 0 w 52"/>
                    <a:gd name="T29" fmla="*/ 1 h 56"/>
                    <a:gd name="T30" fmla="*/ 1 w 52"/>
                    <a:gd name="T31" fmla="*/ 1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6"/>
                    <a:gd name="T50" fmla="*/ 52 w 52"/>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6">
                      <a:moveTo>
                        <a:pt x="4" y="5"/>
                      </a:moveTo>
                      <a:lnTo>
                        <a:pt x="10" y="1"/>
                      </a:lnTo>
                      <a:lnTo>
                        <a:pt x="19" y="0"/>
                      </a:lnTo>
                      <a:lnTo>
                        <a:pt x="34" y="0"/>
                      </a:lnTo>
                      <a:lnTo>
                        <a:pt x="46" y="8"/>
                      </a:lnTo>
                      <a:lnTo>
                        <a:pt x="51" y="17"/>
                      </a:lnTo>
                      <a:lnTo>
                        <a:pt x="52" y="30"/>
                      </a:lnTo>
                      <a:lnTo>
                        <a:pt x="51" y="45"/>
                      </a:lnTo>
                      <a:lnTo>
                        <a:pt x="48" y="56"/>
                      </a:lnTo>
                      <a:lnTo>
                        <a:pt x="48" y="43"/>
                      </a:lnTo>
                      <a:lnTo>
                        <a:pt x="42" y="30"/>
                      </a:lnTo>
                      <a:lnTo>
                        <a:pt x="36" y="21"/>
                      </a:lnTo>
                      <a:lnTo>
                        <a:pt x="24" y="13"/>
                      </a:lnTo>
                      <a:lnTo>
                        <a:pt x="12" y="9"/>
                      </a:lnTo>
                      <a:lnTo>
                        <a:pt x="0" y="11"/>
                      </a:lnTo>
                      <a:lnTo>
                        <a:pt x="4" y="5"/>
                      </a:lnTo>
                    </a:path>
                  </a:pathLst>
                </a:custGeom>
                <a:noFill/>
                <a:ln w="9525">
                  <a:solidFill>
                    <a:srgbClr val="000000"/>
                  </a:solidFill>
                  <a:round/>
                  <a:headEnd/>
                  <a:tailEnd/>
                </a:ln>
              </p:spPr>
              <p:txBody>
                <a:bodyPr/>
                <a:lstStyle/>
                <a:p>
                  <a:endParaRPr lang="hr-HR"/>
                </a:p>
              </p:txBody>
            </p:sp>
          </p:grpSp>
          <p:grpSp>
            <p:nvGrpSpPr>
              <p:cNvPr id="894124" name="Group 201"/>
              <p:cNvGrpSpPr>
                <a:grpSpLocks/>
              </p:cNvGrpSpPr>
              <p:nvPr/>
            </p:nvGrpSpPr>
            <p:grpSpPr bwMode="auto">
              <a:xfrm>
                <a:off x="3867" y="1834"/>
                <a:ext cx="24" cy="33"/>
                <a:chOff x="3867" y="1834"/>
                <a:chExt cx="24" cy="33"/>
              </a:xfrm>
            </p:grpSpPr>
            <p:sp>
              <p:nvSpPr>
                <p:cNvPr id="894125" name="Freeform 202"/>
                <p:cNvSpPr>
                  <a:spLocks/>
                </p:cNvSpPr>
                <p:nvPr/>
              </p:nvSpPr>
              <p:spPr bwMode="auto">
                <a:xfrm>
                  <a:off x="3867" y="1834"/>
                  <a:ext cx="24" cy="33"/>
                </a:xfrm>
                <a:custGeom>
                  <a:avLst/>
                  <a:gdLst>
                    <a:gd name="T0" fmla="*/ 1 w 48"/>
                    <a:gd name="T1" fmla="*/ 0 h 67"/>
                    <a:gd name="T2" fmla="*/ 1 w 48"/>
                    <a:gd name="T3" fmla="*/ 0 h 67"/>
                    <a:gd name="T4" fmla="*/ 1 w 48"/>
                    <a:gd name="T5" fmla="*/ 0 h 67"/>
                    <a:gd name="T6" fmla="*/ 1 w 48"/>
                    <a:gd name="T7" fmla="*/ 0 h 67"/>
                    <a:gd name="T8" fmla="*/ 1 w 48"/>
                    <a:gd name="T9" fmla="*/ 0 h 67"/>
                    <a:gd name="T10" fmla="*/ 1 w 48"/>
                    <a:gd name="T11" fmla="*/ 0 h 67"/>
                    <a:gd name="T12" fmla="*/ 1 w 48"/>
                    <a:gd name="T13" fmla="*/ 0 h 67"/>
                    <a:gd name="T14" fmla="*/ 1 w 48"/>
                    <a:gd name="T15" fmla="*/ 0 h 67"/>
                    <a:gd name="T16" fmla="*/ 0 w 48"/>
                    <a:gd name="T17" fmla="*/ 0 h 67"/>
                    <a:gd name="T18" fmla="*/ 1 w 48"/>
                    <a:gd name="T19" fmla="*/ 0 h 67"/>
                    <a:gd name="T20" fmla="*/ 1 w 48"/>
                    <a:gd name="T21" fmla="*/ 0 h 67"/>
                    <a:gd name="T22" fmla="*/ 1 w 48"/>
                    <a:gd name="T23" fmla="*/ 0 h 67"/>
                    <a:gd name="T24" fmla="*/ 1 w 48"/>
                    <a:gd name="T25" fmla="*/ 0 h 67"/>
                    <a:gd name="T26" fmla="*/ 1 w 48"/>
                    <a:gd name="T27" fmla="*/ 0 h 67"/>
                    <a:gd name="T28" fmla="*/ 1 w 48"/>
                    <a:gd name="T29" fmla="*/ 0 h 67"/>
                    <a:gd name="T30" fmla="*/ 1 w 48"/>
                    <a:gd name="T31" fmla="*/ 0 h 67"/>
                    <a:gd name="T32" fmla="*/ 1 w 48"/>
                    <a:gd name="T33" fmla="*/ 0 h 67"/>
                    <a:gd name="T34" fmla="*/ 1 w 48"/>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67"/>
                    <a:gd name="T56" fmla="*/ 48 w 48"/>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67">
                      <a:moveTo>
                        <a:pt x="45" y="49"/>
                      </a:moveTo>
                      <a:lnTo>
                        <a:pt x="47" y="42"/>
                      </a:lnTo>
                      <a:lnTo>
                        <a:pt x="48" y="30"/>
                      </a:lnTo>
                      <a:lnTo>
                        <a:pt x="45" y="17"/>
                      </a:lnTo>
                      <a:lnTo>
                        <a:pt x="38" y="9"/>
                      </a:lnTo>
                      <a:lnTo>
                        <a:pt x="27" y="2"/>
                      </a:lnTo>
                      <a:lnTo>
                        <a:pt x="15" y="0"/>
                      </a:lnTo>
                      <a:lnTo>
                        <a:pt x="5" y="5"/>
                      </a:lnTo>
                      <a:lnTo>
                        <a:pt x="0" y="13"/>
                      </a:lnTo>
                      <a:lnTo>
                        <a:pt x="6" y="12"/>
                      </a:lnTo>
                      <a:lnTo>
                        <a:pt x="15" y="13"/>
                      </a:lnTo>
                      <a:lnTo>
                        <a:pt x="24" y="17"/>
                      </a:lnTo>
                      <a:lnTo>
                        <a:pt x="33" y="28"/>
                      </a:lnTo>
                      <a:lnTo>
                        <a:pt x="35" y="41"/>
                      </a:lnTo>
                      <a:lnTo>
                        <a:pt x="35" y="54"/>
                      </a:lnTo>
                      <a:lnTo>
                        <a:pt x="33" y="67"/>
                      </a:lnTo>
                      <a:lnTo>
                        <a:pt x="41" y="52"/>
                      </a:lnTo>
                      <a:lnTo>
                        <a:pt x="45" y="49"/>
                      </a:lnTo>
                      <a:close/>
                    </a:path>
                  </a:pathLst>
                </a:custGeom>
                <a:solidFill>
                  <a:srgbClr val="D7AA15"/>
                </a:solidFill>
                <a:ln w="9525">
                  <a:noFill/>
                  <a:round/>
                  <a:headEnd/>
                  <a:tailEnd/>
                </a:ln>
              </p:spPr>
              <p:txBody>
                <a:bodyPr/>
                <a:lstStyle/>
                <a:p>
                  <a:endParaRPr lang="hr-HR"/>
                </a:p>
              </p:txBody>
            </p:sp>
            <p:sp>
              <p:nvSpPr>
                <p:cNvPr id="894126" name="Freeform 203"/>
                <p:cNvSpPr>
                  <a:spLocks/>
                </p:cNvSpPr>
                <p:nvPr/>
              </p:nvSpPr>
              <p:spPr bwMode="auto">
                <a:xfrm>
                  <a:off x="3867" y="1834"/>
                  <a:ext cx="24" cy="33"/>
                </a:xfrm>
                <a:custGeom>
                  <a:avLst/>
                  <a:gdLst>
                    <a:gd name="T0" fmla="*/ 1 w 48"/>
                    <a:gd name="T1" fmla="*/ 0 h 67"/>
                    <a:gd name="T2" fmla="*/ 1 w 48"/>
                    <a:gd name="T3" fmla="*/ 0 h 67"/>
                    <a:gd name="T4" fmla="*/ 1 w 48"/>
                    <a:gd name="T5" fmla="*/ 0 h 67"/>
                    <a:gd name="T6" fmla="*/ 1 w 48"/>
                    <a:gd name="T7" fmla="*/ 0 h 67"/>
                    <a:gd name="T8" fmla="*/ 1 w 48"/>
                    <a:gd name="T9" fmla="*/ 0 h 67"/>
                    <a:gd name="T10" fmla="*/ 1 w 48"/>
                    <a:gd name="T11" fmla="*/ 0 h 67"/>
                    <a:gd name="T12" fmla="*/ 1 w 48"/>
                    <a:gd name="T13" fmla="*/ 0 h 67"/>
                    <a:gd name="T14" fmla="*/ 1 w 48"/>
                    <a:gd name="T15" fmla="*/ 0 h 67"/>
                    <a:gd name="T16" fmla="*/ 0 w 48"/>
                    <a:gd name="T17" fmla="*/ 0 h 67"/>
                    <a:gd name="T18" fmla="*/ 1 w 48"/>
                    <a:gd name="T19" fmla="*/ 0 h 67"/>
                    <a:gd name="T20" fmla="*/ 1 w 48"/>
                    <a:gd name="T21" fmla="*/ 0 h 67"/>
                    <a:gd name="T22" fmla="*/ 1 w 48"/>
                    <a:gd name="T23" fmla="*/ 0 h 67"/>
                    <a:gd name="T24" fmla="*/ 1 w 48"/>
                    <a:gd name="T25" fmla="*/ 0 h 67"/>
                    <a:gd name="T26" fmla="*/ 1 w 48"/>
                    <a:gd name="T27" fmla="*/ 0 h 67"/>
                    <a:gd name="T28" fmla="*/ 1 w 48"/>
                    <a:gd name="T29" fmla="*/ 0 h 67"/>
                    <a:gd name="T30" fmla="*/ 1 w 48"/>
                    <a:gd name="T31" fmla="*/ 0 h 67"/>
                    <a:gd name="T32" fmla="*/ 1 w 48"/>
                    <a:gd name="T33" fmla="*/ 0 h 67"/>
                    <a:gd name="T34" fmla="*/ 1 w 48"/>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67"/>
                    <a:gd name="T56" fmla="*/ 48 w 48"/>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67">
                      <a:moveTo>
                        <a:pt x="45" y="49"/>
                      </a:moveTo>
                      <a:lnTo>
                        <a:pt x="47" y="42"/>
                      </a:lnTo>
                      <a:lnTo>
                        <a:pt x="48" y="30"/>
                      </a:lnTo>
                      <a:lnTo>
                        <a:pt x="45" y="17"/>
                      </a:lnTo>
                      <a:lnTo>
                        <a:pt x="38" y="9"/>
                      </a:lnTo>
                      <a:lnTo>
                        <a:pt x="27" y="2"/>
                      </a:lnTo>
                      <a:lnTo>
                        <a:pt x="15" y="0"/>
                      </a:lnTo>
                      <a:lnTo>
                        <a:pt x="5" y="5"/>
                      </a:lnTo>
                      <a:lnTo>
                        <a:pt x="0" y="13"/>
                      </a:lnTo>
                      <a:lnTo>
                        <a:pt x="6" y="12"/>
                      </a:lnTo>
                      <a:lnTo>
                        <a:pt x="15" y="13"/>
                      </a:lnTo>
                      <a:lnTo>
                        <a:pt x="24" y="17"/>
                      </a:lnTo>
                      <a:lnTo>
                        <a:pt x="33" y="28"/>
                      </a:lnTo>
                      <a:lnTo>
                        <a:pt x="35" y="41"/>
                      </a:lnTo>
                      <a:lnTo>
                        <a:pt x="35" y="54"/>
                      </a:lnTo>
                      <a:lnTo>
                        <a:pt x="33" y="67"/>
                      </a:lnTo>
                      <a:lnTo>
                        <a:pt x="41" y="52"/>
                      </a:lnTo>
                      <a:lnTo>
                        <a:pt x="45" y="49"/>
                      </a:lnTo>
                    </a:path>
                  </a:pathLst>
                </a:custGeom>
                <a:noFill/>
                <a:ln w="9525">
                  <a:solidFill>
                    <a:srgbClr val="000000"/>
                  </a:solidFill>
                  <a:round/>
                  <a:headEnd/>
                  <a:tailEnd/>
                </a:ln>
              </p:spPr>
              <p:txBody>
                <a:bodyPr/>
                <a:lstStyle/>
                <a:p>
                  <a:endParaRPr lang="hr-HR"/>
                </a:p>
              </p:txBody>
            </p:sp>
          </p:grpSp>
          <p:grpSp>
            <p:nvGrpSpPr>
              <p:cNvPr id="894127" name="Group 204"/>
              <p:cNvGrpSpPr>
                <a:grpSpLocks/>
              </p:cNvGrpSpPr>
              <p:nvPr/>
            </p:nvGrpSpPr>
            <p:grpSpPr bwMode="auto">
              <a:xfrm>
                <a:off x="3647" y="1826"/>
                <a:ext cx="61" cy="105"/>
                <a:chOff x="3647" y="1826"/>
                <a:chExt cx="61" cy="105"/>
              </a:xfrm>
            </p:grpSpPr>
            <p:sp>
              <p:nvSpPr>
                <p:cNvPr id="894128" name="Freeform 205"/>
                <p:cNvSpPr>
                  <a:spLocks/>
                </p:cNvSpPr>
                <p:nvPr/>
              </p:nvSpPr>
              <p:spPr bwMode="auto">
                <a:xfrm>
                  <a:off x="3647" y="1826"/>
                  <a:ext cx="61" cy="105"/>
                </a:xfrm>
                <a:custGeom>
                  <a:avLst/>
                  <a:gdLst>
                    <a:gd name="T0" fmla="*/ 0 w 123"/>
                    <a:gd name="T1" fmla="*/ 1 h 209"/>
                    <a:gd name="T2" fmla="*/ 0 w 123"/>
                    <a:gd name="T3" fmla="*/ 0 h 209"/>
                    <a:gd name="T4" fmla="*/ 0 w 123"/>
                    <a:gd name="T5" fmla="*/ 1 h 209"/>
                    <a:gd name="T6" fmla="*/ 0 w 123"/>
                    <a:gd name="T7" fmla="*/ 1 h 209"/>
                    <a:gd name="T8" fmla="*/ 0 w 123"/>
                    <a:gd name="T9" fmla="*/ 1 h 209"/>
                    <a:gd name="T10" fmla="*/ 0 w 123"/>
                    <a:gd name="T11" fmla="*/ 1 h 209"/>
                    <a:gd name="T12" fmla="*/ 0 w 123"/>
                    <a:gd name="T13" fmla="*/ 1 h 209"/>
                    <a:gd name="T14" fmla="*/ 0 w 123"/>
                    <a:gd name="T15" fmla="*/ 1 h 209"/>
                    <a:gd name="T16" fmla="*/ 0 w 123"/>
                    <a:gd name="T17" fmla="*/ 1 h 209"/>
                    <a:gd name="T18" fmla="*/ 0 w 123"/>
                    <a:gd name="T19" fmla="*/ 1 h 209"/>
                    <a:gd name="T20" fmla="*/ 0 w 123"/>
                    <a:gd name="T21" fmla="*/ 1 h 209"/>
                    <a:gd name="T22" fmla="*/ 0 w 123"/>
                    <a:gd name="T23" fmla="*/ 1 h 209"/>
                    <a:gd name="T24" fmla="*/ 0 w 123"/>
                    <a:gd name="T25" fmla="*/ 1 h 209"/>
                    <a:gd name="T26" fmla="*/ 0 w 123"/>
                    <a:gd name="T27" fmla="*/ 1 h 209"/>
                    <a:gd name="T28" fmla="*/ 0 w 123"/>
                    <a:gd name="T29" fmla="*/ 1 h 209"/>
                    <a:gd name="T30" fmla="*/ 0 w 123"/>
                    <a:gd name="T31" fmla="*/ 1 h 209"/>
                    <a:gd name="T32" fmla="*/ 0 w 123"/>
                    <a:gd name="T33" fmla="*/ 1 h 209"/>
                    <a:gd name="T34" fmla="*/ 0 w 123"/>
                    <a:gd name="T35" fmla="*/ 1 h 209"/>
                    <a:gd name="T36" fmla="*/ 0 w 123"/>
                    <a:gd name="T37" fmla="*/ 1 h 209"/>
                    <a:gd name="T38" fmla="*/ 0 w 123"/>
                    <a:gd name="T39" fmla="*/ 1 h 209"/>
                    <a:gd name="T40" fmla="*/ 0 w 123"/>
                    <a:gd name="T41" fmla="*/ 1 h 209"/>
                    <a:gd name="T42" fmla="*/ 0 w 123"/>
                    <a:gd name="T43" fmla="*/ 1 h 209"/>
                    <a:gd name="T44" fmla="*/ 0 w 123"/>
                    <a:gd name="T45" fmla="*/ 1 h 209"/>
                    <a:gd name="T46" fmla="*/ 0 w 123"/>
                    <a:gd name="T47" fmla="*/ 1 h 209"/>
                    <a:gd name="T48" fmla="*/ 0 w 123"/>
                    <a:gd name="T49" fmla="*/ 1 h 209"/>
                    <a:gd name="T50" fmla="*/ 0 w 123"/>
                    <a:gd name="T51" fmla="*/ 1 h 209"/>
                    <a:gd name="T52" fmla="*/ 0 w 123"/>
                    <a:gd name="T53" fmla="*/ 1 h 209"/>
                    <a:gd name="T54" fmla="*/ 0 w 123"/>
                    <a:gd name="T55" fmla="*/ 1 h 209"/>
                    <a:gd name="T56" fmla="*/ 0 w 123"/>
                    <a:gd name="T57" fmla="*/ 1 h 209"/>
                    <a:gd name="T58" fmla="*/ 0 w 123"/>
                    <a:gd name="T59" fmla="*/ 1 h 209"/>
                    <a:gd name="T60" fmla="*/ 0 w 123"/>
                    <a:gd name="T61" fmla="*/ 1 h 209"/>
                    <a:gd name="T62" fmla="*/ 0 w 123"/>
                    <a:gd name="T63" fmla="*/ 1 h 2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209"/>
                    <a:gd name="T98" fmla="*/ 123 w 123"/>
                    <a:gd name="T99" fmla="*/ 209 h 2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209">
                      <a:moveTo>
                        <a:pt x="123" y="31"/>
                      </a:moveTo>
                      <a:lnTo>
                        <a:pt x="91" y="0"/>
                      </a:lnTo>
                      <a:lnTo>
                        <a:pt x="81" y="16"/>
                      </a:lnTo>
                      <a:lnTo>
                        <a:pt x="71" y="34"/>
                      </a:lnTo>
                      <a:lnTo>
                        <a:pt x="60" y="50"/>
                      </a:lnTo>
                      <a:lnTo>
                        <a:pt x="53" y="68"/>
                      </a:lnTo>
                      <a:lnTo>
                        <a:pt x="50" y="88"/>
                      </a:lnTo>
                      <a:lnTo>
                        <a:pt x="47" y="105"/>
                      </a:lnTo>
                      <a:lnTo>
                        <a:pt x="44" y="123"/>
                      </a:lnTo>
                      <a:lnTo>
                        <a:pt x="42" y="138"/>
                      </a:lnTo>
                      <a:lnTo>
                        <a:pt x="38" y="151"/>
                      </a:lnTo>
                      <a:lnTo>
                        <a:pt x="35" y="164"/>
                      </a:lnTo>
                      <a:lnTo>
                        <a:pt x="26" y="177"/>
                      </a:lnTo>
                      <a:lnTo>
                        <a:pt x="18" y="188"/>
                      </a:lnTo>
                      <a:lnTo>
                        <a:pt x="8" y="198"/>
                      </a:lnTo>
                      <a:lnTo>
                        <a:pt x="0" y="204"/>
                      </a:lnTo>
                      <a:lnTo>
                        <a:pt x="3" y="209"/>
                      </a:lnTo>
                      <a:lnTo>
                        <a:pt x="17" y="204"/>
                      </a:lnTo>
                      <a:lnTo>
                        <a:pt x="30" y="196"/>
                      </a:lnTo>
                      <a:lnTo>
                        <a:pt x="41" y="188"/>
                      </a:lnTo>
                      <a:lnTo>
                        <a:pt x="53" y="178"/>
                      </a:lnTo>
                      <a:lnTo>
                        <a:pt x="60" y="167"/>
                      </a:lnTo>
                      <a:lnTo>
                        <a:pt x="71" y="156"/>
                      </a:lnTo>
                      <a:lnTo>
                        <a:pt x="72" y="152"/>
                      </a:lnTo>
                      <a:lnTo>
                        <a:pt x="81" y="131"/>
                      </a:lnTo>
                      <a:lnTo>
                        <a:pt x="90" y="109"/>
                      </a:lnTo>
                      <a:lnTo>
                        <a:pt x="96" y="88"/>
                      </a:lnTo>
                      <a:lnTo>
                        <a:pt x="100" y="75"/>
                      </a:lnTo>
                      <a:lnTo>
                        <a:pt x="103" y="62"/>
                      </a:lnTo>
                      <a:lnTo>
                        <a:pt x="106" y="52"/>
                      </a:lnTo>
                      <a:lnTo>
                        <a:pt x="112" y="41"/>
                      </a:lnTo>
                      <a:lnTo>
                        <a:pt x="123" y="31"/>
                      </a:lnTo>
                      <a:close/>
                    </a:path>
                  </a:pathLst>
                </a:custGeom>
                <a:solidFill>
                  <a:srgbClr val="D7AA15"/>
                </a:solidFill>
                <a:ln w="9525">
                  <a:noFill/>
                  <a:round/>
                  <a:headEnd/>
                  <a:tailEnd/>
                </a:ln>
              </p:spPr>
              <p:txBody>
                <a:bodyPr/>
                <a:lstStyle/>
                <a:p>
                  <a:endParaRPr lang="hr-HR"/>
                </a:p>
              </p:txBody>
            </p:sp>
            <p:sp>
              <p:nvSpPr>
                <p:cNvPr id="894129" name="Freeform 206"/>
                <p:cNvSpPr>
                  <a:spLocks/>
                </p:cNvSpPr>
                <p:nvPr/>
              </p:nvSpPr>
              <p:spPr bwMode="auto">
                <a:xfrm>
                  <a:off x="3647" y="1826"/>
                  <a:ext cx="61" cy="105"/>
                </a:xfrm>
                <a:custGeom>
                  <a:avLst/>
                  <a:gdLst>
                    <a:gd name="T0" fmla="*/ 0 w 123"/>
                    <a:gd name="T1" fmla="*/ 1 h 209"/>
                    <a:gd name="T2" fmla="*/ 0 w 123"/>
                    <a:gd name="T3" fmla="*/ 0 h 209"/>
                    <a:gd name="T4" fmla="*/ 0 w 123"/>
                    <a:gd name="T5" fmla="*/ 1 h 209"/>
                    <a:gd name="T6" fmla="*/ 0 w 123"/>
                    <a:gd name="T7" fmla="*/ 1 h 209"/>
                    <a:gd name="T8" fmla="*/ 0 w 123"/>
                    <a:gd name="T9" fmla="*/ 1 h 209"/>
                    <a:gd name="T10" fmla="*/ 0 w 123"/>
                    <a:gd name="T11" fmla="*/ 1 h 209"/>
                    <a:gd name="T12" fmla="*/ 0 w 123"/>
                    <a:gd name="T13" fmla="*/ 1 h 209"/>
                    <a:gd name="T14" fmla="*/ 0 w 123"/>
                    <a:gd name="T15" fmla="*/ 1 h 209"/>
                    <a:gd name="T16" fmla="*/ 0 w 123"/>
                    <a:gd name="T17" fmla="*/ 1 h 209"/>
                    <a:gd name="T18" fmla="*/ 0 w 123"/>
                    <a:gd name="T19" fmla="*/ 1 h 209"/>
                    <a:gd name="T20" fmla="*/ 0 w 123"/>
                    <a:gd name="T21" fmla="*/ 1 h 209"/>
                    <a:gd name="T22" fmla="*/ 0 w 123"/>
                    <a:gd name="T23" fmla="*/ 1 h 209"/>
                    <a:gd name="T24" fmla="*/ 0 w 123"/>
                    <a:gd name="T25" fmla="*/ 1 h 209"/>
                    <a:gd name="T26" fmla="*/ 0 w 123"/>
                    <a:gd name="T27" fmla="*/ 1 h 209"/>
                    <a:gd name="T28" fmla="*/ 0 w 123"/>
                    <a:gd name="T29" fmla="*/ 1 h 209"/>
                    <a:gd name="T30" fmla="*/ 0 w 123"/>
                    <a:gd name="T31" fmla="*/ 1 h 209"/>
                    <a:gd name="T32" fmla="*/ 0 w 123"/>
                    <a:gd name="T33" fmla="*/ 1 h 209"/>
                    <a:gd name="T34" fmla="*/ 0 w 123"/>
                    <a:gd name="T35" fmla="*/ 1 h 209"/>
                    <a:gd name="T36" fmla="*/ 0 w 123"/>
                    <a:gd name="T37" fmla="*/ 1 h 209"/>
                    <a:gd name="T38" fmla="*/ 0 w 123"/>
                    <a:gd name="T39" fmla="*/ 1 h 209"/>
                    <a:gd name="T40" fmla="*/ 0 w 123"/>
                    <a:gd name="T41" fmla="*/ 1 h 209"/>
                    <a:gd name="T42" fmla="*/ 0 w 123"/>
                    <a:gd name="T43" fmla="*/ 1 h 209"/>
                    <a:gd name="T44" fmla="*/ 0 w 123"/>
                    <a:gd name="T45" fmla="*/ 1 h 209"/>
                    <a:gd name="T46" fmla="*/ 0 w 123"/>
                    <a:gd name="T47" fmla="*/ 1 h 209"/>
                    <a:gd name="T48" fmla="*/ 0 w 123"/>
                    <a:gd name="T49" fmla="*/ 1 h 209"/>
                    <a:gd name="T50" fmla="*/ 0 w 123"/>
                    <a:gd name="T51" fmla="*/ 1 h 209"/>
                    <a:gd name="T52" fmla="*/ 0 w 123"/>
                    <a:gd name="T53" fmla="*/ 1 h 209"/>
                    <a:gd name="T54" fmla="*/ 0 w 123"/>
                    <a:gd name="T55" fmla="*/ 1 h 209"/>
                    <a:gd name="T56" fmla="*/ 0 w 123"/>
                    <a:gd name="T57" fmla="*/ 1 h 209"/>
                    <a:gd name="T58" fmla="*/ 0 w 123"/>
                    <a:gd name="T59" fmla="*/ 1 h 209"/>
                    <a:gd name="T60" fmla="*/ 0 w 123"/>
                    <a:gd name="T61" fmla="*/ 1 h 209"/>
                    <a:gd name="T62" fmla="*/ 0 w 123"/>
                    <a:gd name="T63" fmla="*/ 1 h 2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209"/>
                    <a:gd name="T98" fmla="*/ 123 w 123"/>
                    <a:gd name="T99" fmla="*/ 209 h 2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209">
                      <a:moveTo>
                        <a:pt x="123" y="31"/>
                      </a:moveTo>
                      <a:lnTo>
                        <a:pt x="91" y="0"/>
                      </a:lnTo>
                      <a:lnTo>
                        <a:pt x="81" y="16"/>
                      </a:lnTo>
                      <a:lnTo>
                        <a:pt x="71" y="34"/>
                      </a:lnTo>
                      <a:lnTo>
                        <a:pt x="60" y="50"/>
                      </a:lnTo>
                      <a:lnTo>
                        <a:pt x="53" y="68"/>
                      </a:lnTo>
                      <a:lnTo>
                        <a:pt x="50" y="88"/>
                      </a:lnTo>
                      <a:lnTo>
                        <a:pt x="47" y="105"/>
                      </a:lnTo>
                      <a:lnTo>
                        <a:pt x="44" y="123"/>
                      </a:lnTo>
                      <a:lnTo>
                        <a:pt x="42" y="138"/>
                      </a:lnTo>
                      <a:lnTo>
                        <a:pt x="38" y="151"/>
                      </a:lnTo>
                      <a:lnTo>
                        <a:pt x="35" y="164"/>
                      </a:lnTo>
                      <a:lnTo>
                        <a:pt x="26" y="177"/>
                      </a:lnTo>
                      <a:lnTo>
                        <a:pt x="18" y="188"/>
                      </a:lnTo>
                      <a:lnTo>
                        <a:pt x="8" y="198"/>
                      </a:lnTo>
                      <a:lnTo>
                        <a:pt x="0" y="204"/>
                      </a:lnTo>
                      <a:lnTo>
                        <a:pt x="3" y="209"/>
                      </a:lnTo>
                      <a:lnTo>
                        <a:pt x="17" y="204"/>
                      </a:lnTo>
                      <a:lnTo>
                        <a:pt x="30" y="196"/>
                      </a:lnTo>
                      <a:lnTo>
                        <a:pt x="41" y="188"/>
                      </a:lnTo>
                      <a:lnTo>
                        <a:pt x="53" y="178"/>
                      </a:lnTo>
                      <a:lnTo>
                        <a:pt x="60" y="167"/>
                      </a:lnTo>
                      <a:lnTo>
                        <a:pt x="71" y="156"/>
                      </a:lnTo>
                      <a:lnTo>
                        <a:pt x="72" y="152"/>
                      </a:lnTo>
                      <a:lnTo>
                        <a:pt x="81" y="131"/>
                      </a:lnTo>
                      <a:lnTo>
                        <a:pt x="90" y="109"/>
                      </a:lnTo>
                      <a:lnTo>
                        <a:pt x="96" y="88"/>
                      </a:lnTo>
                      <a:lnTo>
                        <a:pt x="100" y="75"/>
                      </a:lnTo>
                      <a:lnTo>
                        <a:pt x="103" y="62"/>
                      </a:lnTo>
                      <a:lnTo>
                        <a:pt x="106" y="52"/>
                      </a:lnTo>
                      <a:lnTo>
                        <a:pt x="112" y="41"/>
                      </a:lnTo>
                      <a:lnTo>
                        <a:pt x="123" y="31"/>
                      </a:lnTo>
                    </a:path>
                  </a:pathLst>
                </a:custGeom>
                <a:noFill/>
                <a:ln w="9525">
                  <a:solidFill>
                    <a:srgbClr val="000000"/>
                  </a:solidFill>
                  <a:round/>
                  <a:headEnd/>
                  <a:tailEnd/>
                </a:ln>
              </p:spPr>
              <p:txBody>
                <a:bodyPr/>
                <a:lstStyle/>
                <a:p>
                  <a:endParaRPr lang="hr-HR"/>
                </a:p>
              </p:txBody>
            </p:sp>
          </p:grpSp>
          <p:grpSp>
            <p:nvGrpSpPr>
              <p:cNvPr id="894130" name="Group 207"/>
              <p:cNvGrpSpPr>
                <a:grpSpLocks/>
              </p:cNvGrpSpPr>
              <p:nvPr/>
            </p:nvGrpSpPr>
            <p:grpSpPr bwMode="auto">
              <a:xfrm>
                <a:off x="3637" y="1714"/>
                <a:ext cx="169" cy="127"/>
                <a:chOff x="3637" y="1714"/>
                <a:chExt cx="169" cy="127"/>
              </a:xfrm>
            </p:grpSpPr>
            <p:sp>
              <p:nvSpPr>
                <p:cNvPr id="894131" name="Freeform 208"/>
                <p:cNvSpPr>
                  <a:spLocks/>
                </p:cNvSpPr>
                <p:nvPr/>
              </p:nvSpPr>
              <p:spPr bwMode="auto">
                <a:xfrm>
                  <a:off x="3637" y="1714"/>
                  <a:ext cx="169" cy="127"/>
                </a:xfrm>
                <a:custGeom>
                  <a:avLst/>
                  <a:gdLst>
                    <a:gd name="T0" fmla="*/ 0 w 339"/>
                    <a:gd name="T1" fmla="*/ 1 h 254"/>
                    <a:gd name="T2" fmla="*/ 0 w 339"/>
                    <a:gd name="T3" fmla="*/ 1 h 254"/>
                    <a:gd name="T4" fmla="*/ 0 w 339"/>
                    <a:gd name="T5" fmla="*/ 1 h 254"/>
                    <a:gd name="T6" fmla="*/ 0 w 339"/>
                    <a:gd name="T7" fmla="*/ 1 h 254"/>
                    <a:gd name="T8" fmla="*/ 0 w 339"/>
                    <a:gd name="T9" fmla="*/ 1 h 254"/>
                    <a:gd name="T10" fmla="*/ 0 w 339"/>
                    <a:gd name="T11" fmla="*/ 0 h 254"/>
                    <a:gd name="T12" fmla="*/ 0 w 339"/>
                    <a:gd name="T13" fmla="*/ 1 h 254"/>
                    <a:gd name="T14" fmla="*/ 0 w 339"/>
                    <a:gd name="T15" fmla="*/ 1 h 254"/>
                    <a:gd name="T16" fmla="*/ 0 w 339"/>
                    <a:gd name="T17" fmla="*/ 1 h 254"/>
                    <a:gd name="T18" fmla="*/ 0 w 339"/>
                    <a:gd name="T19" fmla="*/ 1 h 254"/>
                    <a:gd name="T20" fmla="*/ 0 w 339"/>
                    <a:gd name="T21" fmla="*/ 1 h 254"/>
                    <a:gd name="T22" fmla="*/ 0 w 339"/>
                    <a:gd name="T23" fmla="*/ 1 h 254"/>
                    <a:gd name="T24" fmla="*/ 0 w 339"/>
                    <a:gd name="T25" fmla="*/ 1 h 254"/>
                    <a:gd name="T26" fmla="*/ 0 w 339"/>
                    <a:gd name="T27" fmla="*/ 1 h 254"/>
                    <a:gd name="T28" fmla="*/ 0 w 339"/>
                    <a:gd name="T29" fmla="*/ 1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9"/>
                    <a:gd name="T46" fmla="*/ 0 h 254"/>
                    <a:gd name="T47" fmla="*/ 339 w 339"/>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9" h="254">
                      <a:moveTo>
                        <a:pt x="51" y="70"/>
                      </a:moveTo>
                      <a:lnTo>
                        <a:pt x="101" y="46"/>
                      </a:lnTo>
                      <a:lnTo>
                        <a:pt x="154" y="28"/>
                      </a:lnTo>
                      <a:lnTo>
                        <a:pt x="208" y="15"/>
                      </a:lnTo>
                      <a:lnTo>
                        <a:pt x="263" y="5"/>
                      </a:lnTo>
                      <a:lnTo>
                        <a:pt x="304" y="0"/>
                      </a:lnTo>
                      <a:lnTo>
                        <a:pt x="339" y="55"/>
                      </a:lnTo>
                      <a:lnTo>
                        <a:pt x="330" y="57"/>
                      </a:lnTo>
                      <a:lnTo>
                        <a:pt x="321" y="60"/>
                      </a:lnTo>
                      <a:lnTo>
                        <a:pt x="308" y="68"/>
                      </a:lnTo>
                      <a:lnTo>
                        <a:pt x="298" y="76"/>
                      </a:lnTo>
                      <a:lnTo>
                        <a:pt x="144" y="254"/>
                      </a:lnTo>
                      <a:lnTo>
                        <a:pt x="114" y="224"/>
                      </a:lnTo>
                      <a:lnTo>
                        <a:pt x="0" y="96"/>
                      </a:lnTo>
                      <a:lnTo>
                        <a:pt x="51" y="70"/>
                      </a:lnTo>
                      <a:close/>
                    </a:path>
                  </a:pathLst>
                </a:custGeom>
                <a:solidFill>
                  <a:srgbClr val="FCE6CF"/>
                </a:solidFill>
                <a:ln w="9525">
                  <a:noFill/>
                  <a:round/>
                  <a:headEnd/>
                  <a:tailEnd/>
                </a:ln>
              </p:spPr>
              <p:txBody>
                <a:bodyPr/>
                <a:lstStyle/>
                <a:p>
                  <a:endParaRPr lang="hr-HR"/>
                </a:p>
              </p:txBody>
            </p:sp>
            <p:sp>
              <p:nvSpPr>
                <p:cNvPr id="894132" name="Freeform 209"/>
                <p:cNvSpPr>
                  <a:spLocks/>
                </p:cNvSpPr>
                <p:nvPr/>
              </p:nvSpPr>
              <p:spPr bwMode="auto">
                <a:xfrm>
                  <a:off x="3637" y="1714"/>
                  <a:ext cx="169" cy="127"/>
                </a:xfrm>
                <a:custGeom>
                  <a:avLst/>
                  <a:gdLst>
                    <a:gd name="T0" fmla="*/ 0 w 339"/>
                    <a:gd name="T1" fmla="*/ 1 h 254"/>
                    <a:gd name="T2" fmla="*/ 0 w 339"/>
                    <a:gd name="T3" fmla="*/ 1 h 254"/>
                    <a:gd name="T4" fmla="*/ 0 w 339"/>
                    <a:gd name="T5" fmla="*/ 1 h 254"/>
                    <a:gd name="T6" fmla="*/ 0 w 339"/>
                    <a:gd name="T7" fmla="*/ 1 h 254"/>
                    <a:gd name="T8" fmla="*/ 0 w 339"/>
                    <a:gd name="T9" fmla="*/ 1 h 254"/>
                    <a:gd name="T10" fmla="*/ 0 w 339"/>
                    <a:gd name="T11" fmla="*/ 0 h 254"/>
                    <a:gd name="T12" fmla="*/ 0 w 339"/>
                    <a:gd name="T13" fmla="*/ 1 h 254"/>
                    <a:gd name="T14" fmla="*/ 0 w 339"/>
                    <a:gd name="T15" fmla="*/ 1 h 254"/>
                    <a:gd name="T16" fmla="*/ 0 w 339"/>
                    <a:gd name="T17" fmla="*/ 1 h 254"/>
                    <a:gd name="T18" fmla="*/ 0 w 339"/>
                    <a:gd name="T19" fmla="*/ 1 h 254"/>
                    <a:gd name="T20" fmla="*/ 0 w 339"/>
                    <a:gd name="T21" fmla="*/ 1 h 254"/>
                    <a:gd name="T22" fmla="*/ 0 w 339"/>
                    <a:gd name="T23" fmla="*/ 1 h 254"/>
                    <a:gd name="T24" fmla="*/ 0 w 339"/>
                    <a:gd name="T25" fmla="*/ 1 h 254"/>
                    <a:gd name="T26" fmla="*/ 0 w 339"/>
                    <a:gd name="T27" fmla="*/ 1 h 254"/>
                    <a:gd name="T28" fmla="*/ 0 w 339"/>
                    <a:gd name="T29" fmla="*/ 1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9"/>
                    <a:gd name="T46" fmla="*/ 0 h 254"/>
                    <a:gd name="T47" fmla="*/ 339 w 339"/>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9" h="254">
                      <a:moveTo>
                        <a:pt x="51" y="70"/>
                      </a:moveTo>
                      <a:lnTo>
                        <a:pt x="101" y="46"/>
                      </a:lnTo>
                      <a:lnTo>
                        <a:pt x="154" y="28"/>
                      </a:lnTo>
                      <a:lnTo>
                        <a:pt x="208" y="15"/>
                      </a:lnTo>
                      <a:lnTo>
                        <a:pt x="263" y="5"/>
                      </a:lnTo>
                      <a:lnTo>
                        <a:pt x="304" y="0"/>
                      </a:lnTo>
                      <a:lnTo>
                        <a:pt x="339" y="55"/>
                      </a:lnTo>
                      <a:lnTo>
                        <a:pt x="330" y="57"/>
                      </a:lnTo>
                      <a:lnTo>
                        <a:pt x="321" y="60"/>
                      </a:lnTo>
                      <a:lnTo>
                        <a:pt x="308" y="68"/>
                      </a:lnTo>
                      <a:lnTo>
                        <a:pt x="298" y="76"/>
                      </a:lnTo>
                      <a:lnTo>
                        <a:pt x="144" y="254"/>
                      </a:lnTo>
                      <a:lnTo>
                        <a:pt x="114" y="224"/>
                      </a:lnTo>
                      <a:lnTo>
                        <a:pt x="0" y="96"/>
                      </a:lnTo>
                      <a:lnTo>
                        <a:pt x="51" y="70"/>
                      </a:lnTo>
                    </a:path>
                  </a:pathLst>
                </a:custGeom>
                <a:noFill/>
                <a:ln w="9525">
                  <a:solidFill>
                    <a:srgbClr val="000000"/>
                  </a:solidFill>
                  <a:round/>
                  <a:headEnd/>
                  <a:tailEnd/>
                </a:ln>
              </p:spPr>
              <p:txBody>
                <a:bodyPr/>
                <a:lstStyle/>
                <a:p>
                  <a:endParaRPr lang="hr-HR"/>
                </a:p>
              </p:txBody>
            </p:sp>
          </p:grpSp>
          <p:grpSp>
            <p:nvGrpSpPr>
              <p:cNvPr id="894133" name="Group 210"/>
              <p:cNvGrpSpPr>
                <a:grpSpLocks/>
              </p:cNvGrpSpPr>
              <p:nvPr/>
            </p:nvGrpSpPr>
            <p:grpSpPr bwMode="auto">
              <a:xfrm>
                <a:off x="3816" y="1861"/>
                <a:ext cx="290" cy="206"/>
                <a:chOff x="3816" y="1861"/>
                <a:chExt cx="290" cy="206"/>
              </a:xfrm>
            </p:grpSpPr>
            <p:sp>
              <p:nvSpPr>
                <p:cNvPr id="894134" name="Freeform 211"/>
                <p:cNvSpPr>
                  <a:spLocks/>
                </p:cNvSpPr>
                <p:nvPr/>
              </p:nvSpPr>
              <p:spPr bwMode="auto">
                <a:xfrm>
                  <a:off x="3816" y="1861"/>
                  <a:ext cx="290" cy="206"/>
                </a:xfrm>
                <a:custGeom>
                  <a:avLst/>
                  <a:gdLst>
                    <a:gd name="T0" fmla="*/ 0 w 581"/>
                    <a:gd name="T1" fmla="*/ 0 h 413"/>
                    <a:gd name="T2" fmla="*/ 0 w 581"/>
                    <a:gd name="T3" fmla="*/ 0 h 413"/>
                    <a:gd name="T4" fmla="*/ 0 w 581"/>
                    <a:gd name="T5" fmla="*/ 0 h 413"/>
                    <a:gd name="T6" fmla="*/ 0 w 581"/>
                    <a:gd name="T7" fmla="*/ 0 h 413"/>
                    <a:gd name="T8" fmla="*/ 0 w 581"/>
                    <a:gd name="T9" fmla="*/ 0 h 413"/>
                    <a:gd name="T10" fmla="*/ 0 w 581"/>
                    <a:gd name="T11" fmla="*/ 0 h 413"/>
                    <a:gd name="T12" fmla="*/ 0 w 581"/>
                    <a:gd name="T13" fmla="*/ 0 h 413"/>
                    <a:gd name="T14" fmla="*/ 0 w 581"/>
                    <a:gd name="T15" fmla="*/ 0 h 413"/>
                    <a:gd name="T16" fmla="*/ 0 w 581"/>
                    <a:gd name="T17" fmla="*/ 0 h 413"/>
                    <a:gd name="T18" fmla="*/ 0 w 581"/>
                    <a:gd name="T19" fmla="*/ 0 h 413"/>
                    <a:gd name="T20" fmla="*/ 0 w 581"/>
                    <a:gd name="T21" fmla="*/ 0 h 413"/>
                    <a:gd name="T22" fmla="*/ 0 w 581"/>
                    <a:gd name="T23" fmla="*/ 0 h 413"/>
                    <a:gd name="T24" fmla="*/ 0 w 581"/>
                    <a:gd name="T25" fmla="*/ 0 h 413"/>
                    <a:gd name="T26" fmla="*/ 0 w 581"/>
                    <a:gd name="T27" fmla="*/ 0 h 413"/>
                    <a:gd name="T28" fmla="*/ 0 w 581"/>
                    <a:gd name="T29" fmla="*/ 0 h 413"/>
                    <a:gd name="T30" fmla="*/ 0 w 581"/>
                    <a:gd name="T31" fmla="*/ 0 h 413"/>
                    <a:gd name="T32" fmla="*/ 0 w 581"/>
                    <a:gd name="T33" fmla="*/ 0 h 413"/>
                    <a:gd name="T34" fmla="*/ 0 w 581"/>
                    <a:gd name="T35" fmla="*/ 0 h 413"/>
                    <a:gd name="T36" fmla="*/ 0 w 581"/>
                    <a:gd name="T37" fmla="*/ 0 h 413"/>
                    <a:gd name="T38" fmla="*/ 0 w 581"/>
                    <a:gd name="T39" fmla="*/ 0 h 413"/>
                    <a:gd name="T40" fmla="*/ 0 w 581"/>
                    <a:gd name="T41" fmla="*/ 0 h 413"/>
                    <a:gd name="T42" fmla="*/ 0 w 581"/>
                    <a:gd name="T43" fmla="*/ 0 h 413"/>
                    <a:gd name="T44" fmla="*/ 0 w 581"/>
                    <a:gd name="T45" fmla="*/ 0 h 413"/>
                    <a:gd name="T46" fmla="*/ 0 w 581"/>
                    <a:gd name="T47" fmla="*/ 0 h 413"/>
                    <a:gd name="T48" fmla="*/ 0 w 581"/>
                    <a:gd name="T49" fmla="*/ 0 h 413"/>
                    <a:gd name="T50" fmla="*/ 0 w 581"/>
                    <a:gd name="T51" fmla="*/ 0 h 413"/>
                    <a:gd name="T52" fmla="*/ 0 w 581"/>
                    <a:gd name="T53" fmla="*/ 0 h 413"/>
                    <a:gd name="T54" fmla="*/ 0 w 581"/>
                    <a:gd name="T55" fmla="*/ 0 h 413"/>
                    <a:gd name="T56" fmla="*/ 0 w 581"/>
                    <a:gd name="T57" fmla="*/ 0 h 413"/>
                    <a:gd name="T58" fmla="*/ 0 w 581"/>
                    <a:gd name="T59" fmla="*/ 0 h 413"/>
                    <a:gd name="T60" fmla="*/ 0 w 581"/>
                    <a:gd name="T61" fmla="*/ 0 h 413"/>
                    <a:gd name="T62" fmla="*/ 0 w 581"/>
                    <a:gd name="T63" fmla="*/ 0 h 413"/>
                    <a:gd name="T64" fmla="*/ 0 w 581"/>
                    <a:gd name="T65" fmla="*/ 0 h 413"/>
                    <a:gd name="T66" fmla="*/ 0 w 581"/>
                    <a:gd name="T67" fmla="*/ 0 h 413"/>
                    <a:gd name="T68" fmla="*/ 0 w 581"/>
                    <a:gd name="T69" fmla="*/ 0 h 413"/>
                    <a:gd name="T70" fmla="*/ 0 w 581"/>
                    <a:gd name="T71" fmla="*/ 0 h 413"/>
                    <a:gd name="T72" fmla="*/ 0 w 581"/>
                    <a:gd name="T73" fmla="*/ 0 h 4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1"/>
                    <a:gd name="T112" fmla="*/ 0 h 413"/>
                    <a:gd name="T113" fmla="*/ 581 w 581"/>
                    <a:gd name="T114" fmla="*/ 413 h 4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1" h="413">
                      <a:moveTo>
                        <a:pt x="497" y="312"/>
                      </a:moveTo>
                      <a:lnTo>
                        <a:pt x="501" y="322"/>
                      </a:lnTo>
                      <a:lnTo>
                        <a:pt x="501" y="336"/>
                      </a:lnTo>
                      <a:lnTo>
                        <a:pt x="497" y="348"/>
                      </a:lnTo>
                      <a:lnTo>
                        <a:pt x="489" y="357"/>
                      </a:lnTo>
                      <a:lnTo>
                        <a:pt x="479" y="364"/>
                      </a:lnTo>
                      <a:lnTo>
                        <a:pt x="467" y="370"/>
                      </a:lnTo>
                      <a:lnTo>
                        <a:pt x="452" y="369"/>
                      </a:lnTo>
                      <a:lnTo>
                        <a:pt x="442" y="366"/>
                      </a:lnTo>
                      <a:lnTo>
                        <a:pt x="445" y="372"/>
                      </a:lnTo>
                      <a:lnTo>
                        <a:pt x="448" y="380"/>
                      </a:lnTo>
                      <a:lnTo>
                        <a:pt x="446" y="391"/>
                      </a:lnTo>
                      <a:lnTo>
                        <a:pt x="439" y="401"/>
                      </a:lnTo>
                      <a:lnTo>
                        <a:pt x="425" y="408"/>
                      </a:lnTo>
                      <a:lnTo>
                        <a:pt x="412" y="411"/>
                      </a:lnTo>
                      <a:lnTo>
                        <a:pt x="401" y="413"/>
                      </a:lnTo>
                      <a:lnTo>
                        <a:pt x="383" y="408"/>
                      </a:lnTo>
                      <a:lnTo>
                        <a:pt x="361" y="398"/>
                      </a:lnTo>
                      <a:lnTo>
                        <a:pt x="337" y="391"/>
                      </a:lnTo>
                      <a:lnTo>
                        <a:pt x="316" y="382"/>
                      </a:lnTo>
                      <a:lnTo>
                        <a:pt x="294" y="374"/>
                      </a:lnTo>
                      <a:lnTo>
                        <a:pt x="273" y="362"/>
                      </a:lnTo>
                      <a:lnTo>
                        <a:pt x="252" y="354"/>
                      </a:lnTo>
                      <a:lnTo>
                        <a:pt x="233" y="343"/>
                      </a:lnTo>
                      <a:lnTo>
                        <a:pt x="212" y="332"/>
                      </a:lnTo>
                      <a:lnTo>
                        <a:pt x="201" y="327"/>
                      </a:lnTo>
                      <a:lnTo>
                        <a:pt x="149" y="291"/>
                      </a:lnTo>
                      <a:lnTo>
                        <a:pt x="97" y="254"/>
                      </a:lnTo>
                      <a:lnTo>
                        <a:pt x="45" y="212"/>
                      </a:lnTo>
                      <a:lnTo>
                        <a:pt x="0" y="170"/>
                      </a:lnTo>
                      <a:lnTo>
                        <a:pt x="18" y="155"/>
                      </a:lnTo>
                      <a:lnTo>
                        <a:pt x="33" y="137"/>
                      </a:lnTo>
                      <a:lnTo>
                        <a:pt x="48" y="121"/>
                      </a:lnTo>
                      <a:lnTo>
                        <a:pt x="63" y="103"/>
                      </a:lnTo>
                      <a:lnTo>
                        <a:pt x="77" y="86"/>
                      </a:lnTo>
                      <a:lnTo>
                        <a:pt x="94" y="68"/>
                      </a:lnTo>
                      <a:lnTo>
                        <a:pt x="109" y="50"/>
                      </a:lnTo>
                      <a:lnTo>
                        <a:pt x="121" y="31"/>
                      </a:lnTo>
                      <a:lnTo>
                        <a:pt x="134" y="14"/>
                      </a:lnTo>
                      <a:lnTo>
                        <a:pt x="142" y="0"/>
                      </a:lnTo>
                      <a:lnTo>
                        <a:pt x="152" y="13"/>
                      </a:lnTo>
                      <a:lnTo>
                        <a:pt x="163" y="22"/>
                      </a:lnTo>
                      <a:lnTo>
                        <a:pt x="174" y="32"/>
                      </a:lnTo>
                      <a:lnTo>
                        <a:pt x="188" y="39"/>
                      </a:lnTo>
                      <a:lnTo>
                        <a:pt x="200" y="44"/>
                      </a:lnTo>
                      <a:lnTo>
                        <a:pt x="215" y="50"/>
                      </a:lnTo>
                      <a:lnTo>
                        <a:pt x="216" y="50"/>
                      </a:lnTo>
                      <a:lnTo>
                        <a:pt x="240" y="53"/>
                      </a:lnTo>
                      <a:lnTo>
                        <a:pt x="266" y="55"/>
                      </a:lnTo>
                      <a:lnTo>
                        <a:pt x="289" y="53"/>
                      </a:lnTo>
                      <a:lnTo>
                        <a:pt x="328" y="53"/>
                      </a:lnTo>
                      <a:lnTo>
                        <a:pt x="339" y="56"/>
                      </a:lnTo>
                      <a:lnTo>
                        <a:pt x="351" y="61"/>
                      </a:lnTo>
                      <a:lnTo>
                        <a:pt x="564" y="157"/>
                      </a:lnTo>
                      <a:lnTo>
                        <a:pt x="566" y="158"/>
                      </a:lnTo>
                      <a:lnTo>
                        <a:pt x="575" y="167"/>
                      </a:lnTo>
                      <a:lnTo>
                        <a:pt x="581" y="178"/>
                      </a:lnTo>
                      <a:lnTo>
                        <a:pt x="581" y="196"/>
                      </a:lnTo>
                      <a:lnTo>
                        <a:pt x="576" y="205"/>
                      </a:lnTo>
                      <a:lnTo>
                        <a:pt x="567" y="213"/>
                      </a:lnTo>
                      <a:lnTo>
                        <a:pt x="561" y="220"/>
                      </a:lnTo>
                      <a:lnTo>
                        <a:pt x="543" y="225"/>
                      </a:lnTo>
                      <a:lnTo>
                        <a:pt x="528" y="223"/>
                      </a:lnTo>
                      <a:lnTo>
                        <a:pt x="512" y="220"/>
                      </a:lnTo>
                      <a:lnTo>
                        <a:pt x="452" y="194"/>
                      </a:lnTo>
                      <a:lnTo>
                        <a:pt x="545" y="257"/>
                      </a:lnTo>
                      <a:lnTo>
                        <a:pt x="548" y="262"/>
                      </a:lnTo>
                      <a:lnTo>
                        <a:pt x="548" y="277"/>
                      </a:lnTo>
                      <a:lnTo>
                        <a:pt x="546" y="291"/>
                      </a:lnTo>
                      <a:lnTo>
                        <a:pt x="539" y="306"/>
                      </a:lnTo>
                      <a:lnTo>
                        <a:pt x="527" y="312"/>
                      </a:lnTo>
                      <a:lnTo>
                        <a:pt x="516" y="314"/>
                      </a:lnTo>
                      <a:lnTo>
                        <a:pt x="504" y="314"/>
                      </a:lnTo>
                      <a:lnTo>
                        <a:pt x="497" y="312"/>
                      </a:lnTo>
                      <a:close/>
                    </a:path>
                  </a:pathLst>
                </a:custGeom>
                <a:solidFill>
                  <a:srgbClr val="FCE6CF"/>
                </a:solidFill>
                <a:ln w="9525">
                  <a:noFill/>
                  <a:round/>
                  <a:headEnd/>
                  <a:tailEnd/>
                </a:ln>
              </p:spPr>
              <p:txBody>
                <a:bodyPr/>
                <a:lstStyle/>
                <a:p>
                  <a:endParaRPr lang="hr-HR"/>
                </a:p>
              </p:txBody>
            </p:sp>
            <p:sp>
              <p:nvSpPr>
                <p:cNvPr id="894135" name="Freeform 212"/>
                <p:cNvSpPr>
                  <a:spLocks/>
                </p:cNvSpPr>
                <p:nvPr/>
              </p:nvSpPr>
              <p:spPr bwMode="auto">
                <a:xfrm>
                  <a:off x="3816" y="1861"/>
                  <a:ext cx="290" cy="206"/>
                </a:xfrm>
                <a:custGeom>
                  <a:avLst/>
                  <a:gdLst>
                    <a:gd name="T0" fmla="*/ 0 w 581"/>
                    <a:gd name="T1" fmla="*/ 0 h 413"/>
                    <a:gd name="T2" fmla="*/ 0 w 581"/>
                    <a:gd name="T3" fmla="*/ 0 h 413"/>
                    <a:gd name="T4" fmla="*/ 0 w 581"/>
                    <a:gd name="T5" fmla="*/ 0 h 413"/>
                    <a:gd name="T6" fmla="*/ 0 w 581"/>
                    <a:gd name="T7" fmla="*/ 0 h 413"/>
                    <a:gd name="T8" fmla="*/ 0 w 581"/>
                    <a:gd name="T9" fmla="*/ 0 h 413"/>
                    <a:gd name="T10" fmla="*/ 0 w 581"/>
                    <a:gd name="T11" fmla="*/ 0 h 413"/>
                    <a:gd name="T12" fmla="*/ 0 w 581"/>
                    <a:gd name="T13" fmla="*/ 0 h 413"/>
                    <a:gd name="T14" fmla="*/ 0 w 581"/>
                    <a:gd name="T15" fmla="*/ 0 h 413"/>
                    <a:gd name="T16" fmla="*/ 0 w 581"/>
                    <a:gd name="T17" fmla="*/ 0 h 413"/>
                    <a:gd name="T18" fmla="*/ 0 w 581"/>
                    <a:gd name="T19" fmla="*/ 0 h 413"/>
                    <a:gd name="T20" fmla="*/ 0 w 581"/>
                    <a:gd name="T21" fmla="*/ 0 h 413"/>
                    <a:gd name="T22" fmla="*/ 0 w 581"/>
                    <a:gd name="T23" fmla="*/ 0 h 413"/>
                    <a:gd name="T24" fmla="*/ 0 w 581"/>
                    <a:gd name="T25" fmla="*/ 0 h 413"/>
                    <a:gd name="T26" fmla="*/ 0 w 581"/>
                    <a:gd name="T27" fmla="*/ 0 h 413"/>
                    <a:gd name="T28" fmla="*/ 0 w 581"/>
                    <a:gd name="T29" fmla="*/ 0 h 413"/>
                    <a:gd name="T30" fmla="*/ 0 w 581"/>
                    <a:gd name="T31" fmla="*/ 0 h 413"/>
                    <a:gd name="T32" fmla="*/ 0 w 581"/>
                    <a:gd name="T33" fmla="*/ 0 h 413"/>
                    <a:gd name="T34" fmla="*/ 0 w 581"/>
                    <a:gd name="T35" fmla="*/ 0 h 413"/>
                    <a:gd name="T36" fmla="*/ 0 w 581"/>
                    <a:gd name="T37" fmla="*/ 0 h 413"/>
                    <a:gd name="T38" fmla="*/ 0 w 581"/>
                    <a:gd name="T39" fmla="*/ 0 h 413"/>
                    <a:gd name="T40" fmla="*/ 0 w 581"/>
                    <a:gd name="T41" fmla="*/ 0 h 413"/>
                    <a:gd name="T42" fmla="*/ 0 w 581"/>
                    <a:gd name="T43" fmla="*/ 0 h 413"/>
                    <a:gd name="T44" fmla="*/ 0 w 581"/>
                    <a:gd name="T45" fmla="*/ 0 h 413"/>
                    <a:gd name="T46" fmla="*/ 0 w 581"/>
                    <a:gd name="T47" fmla="*/ 0 h 413"/>
                    <a:gd name="T48" fmla="*/ 0 w 581"/>
                    <a:gd name="T49" fmla="*/ 0 h 413"/>
                    <a:gd name="T50" fmla="*/ 0 w 581"/>
                    <a:gd name="T51" fmla="*/ 0 h 413"/>
                    <a:gd name="T52" fmla="*/ 0 w 581"/>
                    <a:gd name="T53" fmla="*/ 0 h 413"/>
                    <a:gd name="T54" fmla="*/ 0 w 581"/>
                    <a:gd name="T55" fmla="*/ 0 h 413"/>
                    <a:gd name="T56" fmla="*/ 0 w 581"/>
                    <a:gd name="T57" fmla="*/ 0 h 413"/>
                    <a:gd name="T58" fmla="*/ 0 w 581"/>
                    <a:gd name="T59" fmla="*/ 0 h 413"/>
                    <a:gd name="T60" fmla="*/ 0 w 581"/>
                    <a:gd name="T61" fmla="*/ 0 h 413"/>
                    <a:gd name="T62" fmla="*/ 0 w 581"/>
                    <a:gd name="T63" fmla="*/ 0 h 413"/>
                    <a:gd name="T64" fmla="*/ 0 w 581"/>
                    <a:gd name="T65" fmla="*/ 0 h 413"/>
                    <a:gd name="T66" fmla="*/ 0 w 581"/>
                    <a:gd name="T67" fmla="*/ 0 h 413"/>
                    <a:gd name="T68" fmla="*/ 0 w 581"/>
                    <a:gd name="T69" fmla="*/ 0 h 413"/>
                    <a:gd name="T70" fmla="*/ 0 w 581"/>
                    <a:gd name="T71" fmla="*/ 0 h 413"/>
                    <a:gd name="T72" fmla="*/ 0 w 581"/>
                    <a:gd name="T73" fmla="*/ 0 h 4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1"/>
                    <a:gd name="T112" fmla="*/ 0 h 413"/>
                    <a:gd name="T113" fmla="*/ 581 w 581"/>
                    <a:gd name="T114" fmla="*/ 413 h 4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1" h="413">
                      <a:moveTo>
                        <a:pt x="497" y="312"/>
                      </a:moveTo>
                      <a:lnTo>
                        <a:pt x="501" y="322"/>
                      </a:lnTo>
                      <a:lnTo>
                        <a:pt x="501" y="336"/>
                      </a:lnTo>
                      <a:lnTo>
                        <a:pt x="497" y="348"/>
                      </a:lnTo>
                      <a:lnTo>
                        <a:pt x="489" y="357"/>
                      </a:lnTo>
                      <a:lnTo>
                        <a:pt x="479" y="364"/>
                      </a:lnTo>
                      <a:lnTo>
                        <a:pt x="467" y="370"/>
                      </a:lnTo>
                      <a:lnTo>
                        <a:pt x="452" y="369"/>
                      </a:lnTo>
                      <a:lnTo>
                        <a:pt x="442" y="366"/>
                      </a:lnTo>
                      <a:lnTo>
                        <a:pt x="445" y="372"/>
                      </a:lnTo>
                      <a:lnTo>
                        <a:pt x="448" y="380"/>
                      </a:lnTo>
                      <a:lnTo>
                        <a:pt x="446" y="391"/>
                      </a:lnTo>
                      <a:lnTo>
                        <a:pt x="439" y="401"/>
                      </a:lnTo>
                      <a:lnTo>
                        <a:pt x="425" y="408"/>
                      </a:lnTo>
                      <a:lnTo>
                        <a:pt x="412" y="411"/>
                      </a:lnTo>
                      <a:lnTo>
                        <a:pt x="401" y="413"/>
                      </a:lnTo>
                      <a:lnTo>
                        <a:pt x="383" y="408"/>
                      </a:lnTo>
                      <a:lnTo>
                        <a:pt x="361" y="398"/>
                      </a:lnTo>
                      <a:lnTo>
                        <a:pt x="337" y="391"/>
                      </a:lnTo>
                      <a:lnTo>
                        <a:pt x="316" y="382"/>
                      </a:lnTo>
                      <a:lnTo>
                        <a:pt x="294" y="374"/>
                      </a:lnTo>
                      <a:lnTo>
                        <a:pt x="273" y="362"/>
                      </a:lnTo>
                      <a:lnTo>
                        <a:pt x="252" y="354"/>
                      </a:lnTo>
                      <a:lnTo>
                        <a:pt x="233" y="343"/>
                      </a:lnTo>
                      <a:lnTo>
                        <a:pt x="212" y="332"/>
                      </a:lnTo>
                      <a:lnTo>
                        <a:pt x="201" y="327"/>
                      </a:lnTo>
                      <a:lnTo>
                        <a:pt x="149" y="291"/>
                      </a:lnTo>
                      <a:lnTo>
                        <a:pt x="97" y="254"/>
                      </a:lnTo>
                      <a:lnTo>
                        <a:pt x="45" y="212"/>
                      </a:lnTo>
                      <a:lnTo>
                        <a:pt x="0" y="170"/>
                      </a:lnTo>
                      <a:lnTo>
                        <a:pt x="18" y="155"/>
                      </a:lnTo>
                      <a:lnTo>
                        <a:pt x="33" y="137"/>
                      </a:lnTo>
                      <a:lnTo>
                        <a:pt x="48" y="121"/>
                      </a:lnTo>
                      <a:lnTo>
                        <a:pt x="63" y="103"/>
                      </a:lnTo>
                      <a:lnTo>
                        <a:pt x="77" y="86"/>
                      </a:lnTo>
                      <a:lnTo>
                        <a:pt x="94" y="68"/>
                      </a:lnTo>
                      <a:lnTo>
                        <a:pt x="109" y="50"/>
                      </a:lnTo>
                      <a:lnTo>
                        <a:pt x="121" y="31"/>
                      </a:lnTo>
                      <a:lnTo>
                        <a:pt x="134" y="14"/>
                      </a:lnTo>
                      <a:lnTo>
                        <a:pt x="142" y="0"/>
                      </a:lnTo>
                      <a:lnTo>
                        <a:pt x="152" y="13"/>
                      </a:lnTo>
                      <a:lnTo>
                        <a:pt x="163" y="22"/>
                      </a:lnTo>
                      <a:lnTo>
                        <a:pt x="174" y="32"/>
                      </a:lnTo>
                      <a:lnTo>
                        <a:pt x="188" y="39"/>
                      </a:lnTo>
                      <a:lnTo>
                        <a:pt x="200" y="44"/>
                      </a:lnTo>
                      <a:lnTo>
                        <a:pt x="215" y="50"/>
                      </a:lnTo>
                      <a:lnTo>
                        <a:pt x="216" y="50"/>
                      </a:lnTo>
                      <a:lnTo>
                        <a:pt x="240" y="53"/>
                      </a:lnTo>
                      <a:lnTo>
                        <a:pt x="266" y="55"/>
                      </a:lnTo>
                      <a:lnTo>
                        <a:pt x="289" y="53"/>
                      </a:lnTo>
                      <a:lnTo>
                        <a:pt x="328" y="53"/>
                      </a:lnTo>
                      <a:lnTo>
                        <a:pt x="339" y="56"/>
                      </a:lnTo>
                      <a:lnTo>
                        <a:pt x="351" y="61"/>
                      </a:lnTo>
                      <a:lnTo>
                        <a:pt x="564" y="157"/>
                      </a:lnTo>
                      <a:lnTo>
                        <a:pt x="566" y="158"/>
                      </a:lnTo>
                      <a:lnTo>
                        <a:pt x="575" y="167"/>
                      </a:lnTo>
                      <a:lnTo>
                        <a:pt x="581" y="178"/>
                      </a:lnTo>
                      <a:lnTo>
                        <a:pt x="581" y="196"/>
                      </a:lnTo>
                      <a:lnTo>
                        <a:pt x="576" y="205"/>
                      </a:lnTo>
                      <a:lnTo>
                        <a:pt x="567" y="213"/>
                      </a:lnTo>
                      <a:lnTo>
                        <a:pt x="561" y="220"/>
                      </a:lnTo>
                      <a:lnTo>
                        <a:pt x="543" y="225"/>
                      </a:lnTo>
                      <a:lnTo>
                        <a:pt x="528" y="223"/>
                      </a:lnTo>
                      <a:lnTo>
                        <a:pt x="512" y="220"/>
                      </a:lnTo>
                      <a:lnTo>
                        <a:pt x="452" y="194"/>
                      </a:lnTo>
                      <a:lnTo>
                        <a:pt x="545" y="257"/>
                      </a:lnTo>
                      <a:lnTo>
                        <a:pt x="548" y="262"/>
                      </a:lnTo>
                      <a:lnTo>
                        <a:pt x="548" y="277"/>
                      </a:lnTo>
                      <a:lnTo>
                        <a:pt x="546" y="291"/>
                      </a:lnTo>
                      <a:lnTo>
                        <a:pt x="539" y="306"/>
                      </a:lnTo>
                      <a:lnTo>
                        <a:pt x="527" y="312"/>
                      </a:lnTo>
                      <a:lnTo>
                        <a:pt x="516" y="314"/>
                      </a:lnTo>
                      <a:lnTo>
                        <a:pt x="504" y="314"/>
                      </a:lnTo>
                      <a:lnTo>
                        <a:pt x="497" y="312"/>
                      </a:lnTo>
                    </a:path>
                  </a:pathLst>
                </a:custGeom>
                <a:noFill/>
                <a:ln w="9525">
                  <a:solidFill>
                    <a:srgbClr val="000000"/>
                  </a:solidFill>
                  <a:round/>
                  <a:headEnd/>
                  <a:tailEnd/>
                </a:ln>
              </p:spPr>
              <p:txBody>
                <a:bodyPr/>
                <a:lstStyle/>
                <a:p>
                  <a:endParaRPr lang="hr-HR"/>
                </a:p>
              </p:txBody>
            </p:sp>
          </p:grpSp>
          <p:sp>
            <p:nvSpPr>
              <p:cNvPr id="894136" name="Line 213"/>
              <p:cNvSpPr>
                <a:spLocks noChangeShapeType="1"/>
              </p:cNvSpPr>
              <p:nvPr/>
            </p:nvSpPr>
            <p:spPr bwMode="auto">
              <a:xfrm flipH="1" flipV="1">
                <a:off x="4015" y="1992"/>
                <a:ext cx="53" cy="28"/>
              </a:xfrm>
              <a:prstGeom prst="line">
                <a:avLst/>
              </a:prstGeom>
              <a:noFill/>
              <a:ln w="9525">
                <a:solidFill>
                  <a:srgbClr val="000000"/>
                </a:solidFill>
                <a:round/>
                <a:headEnd/>
                <a:tailEnd/>
              </a:ln>
            </p:spPr>
            <p:txBody>
              <a:bodyPr/>
              <a:lstStyle/>
              <a:p>
                <a:endParaRPr lang="hr-HR"/>
              </a:p>
            </p:txBody>
          </p:sp>
          <p:sp>
            <p:nvSpPr>
              <p:cNvPr id="894137" name="Line 214"/>
              <p:cNvSpPr>
                <a:spLocks noChangeShapeType="1"/>
              </p:cNvSpPr>
              <p:nvPr/>
            </p:nvSpPr>
            <p:spPr bwMode="auto">
              <a:xfrm flipH="1" flipV="1">
                <a:off x="3996" y="2023"/>
                <a:ext cx="44" cy="24"/>
              </a:xfrm>
              <a:prstGeom prst="line">
                <a:avLst/>
              </a:prstGeom>
              <a:noFill/>
              <a:ln w="9525">
                <a:solidFill>
                  <a:srgbClr val="000000"/>
                </a:solidFill>
                <a:round/>
                <a:headEnd/>
                <a:tailEnd/>
              </a:ln>
            </p:spPr>
            <p:txBody>
              <a:bodyPr/>
              <a:lstStyle/>
              <a:p>
                <a:endParaRPr lang="hr-HR"/>
              </a:p>
            </p:txBody>
          </p:sp>
          <p:grpSp>
            <p:nvGrpSpPr>
              <p:cNvPr id="894138" name="Group 215"/>
              <p:cNvGrpSpPr>
                <a:grpSpLocks/>
              </p:cNvGrpSpPr>
              <p:nvPr/>
            </p:nvGrpSpPr>
            <p:grpSpPr bwMode="auto">
              <a:xfrm>
                <a:off x="4072" y="1939"/>
                <a:ext cx="45" cy="43"/>
                <a:chOff x="4072" y="1939"/>
                <a:chExt cx="45" cy="43"/>
              </a:xfrm>
            </p:grpSpPr>
            <p:sp>
              <p:nvSpPr>
                <p:cNvPr id="894139" name="Freeform 216"/>
                <p:cNvSpPr>
                  <a:spLocks/>
                </p:cNvSpPr>
                <p:nvPr/>
              </p:nvSpPr>
              <p:spPr bwMode="auto">
                <a:xfrm>
                  <a:off x="4072" y="1939"/>
                  <a:ext cx="45" cy="43"/>
                </a:xfrm>
                <a:custGeom>
                  <a:avLst/>
                  <a:gdLst>
                    <a:gd name="T0" fmla="*/ 0 w 91"/>
                    <a:gd name="T1" fmla="*/ 1 h 86"/>
                    <a:gd name="T2" fmla="*/ 0 w 91"/>
                    <a:gd name="T3" fmla="*/ 1 h 86"/>
                    <a:gd name="T4" fmla="*/ 0 w 91"/>
                    <a:gd name="T5" fmla="*/ 1 h 86"/>
                    <a:gd name="T6" fmla="*/ 0 w 91"/>
                    <a:gd name="T7" fmla="*/ 1 h 86"/>
                    <a:gd name="T8" fmla="*/ 0 w 91"/>
                    <a:gd name="T9" fmla="*/ 1 h 86"/>
                    <a:gd name="T10" fmla="*/ 0 w 91"/>
                    <a:gd name="T11" fmla="*/ 1 h 86"/>
                    <a:gd name="T12" fmla="*/ 0 w 91"/>
                    <a:gd name="T13" fmla="*/ 1 h 86"/>
                    <a:gd name="T14" fmla="*/ 0 w 91"/>
                    <a:gd name="T15" fmla="*/ 1 h 86"/>
                    <a:gd name="T16" fmla="*/ 0 w 91"/>
                    <a:gd name="T17" fmla="*/ 1 h 86"/>
                    <a:gd name="T18" fmla="*/ 0 w 91"/>
                    <a:gd name="T19" fmla="*/ 0 h 86"/>
                    <a:gd name="T20" fmla="*/ 0 w 91"/>
                    <a:gd name="T21" fmla="*/ 1 h 86"/>
                    <a:gd name="T22" fmla="*/ 0 w 91"/>
                    <a:gd name="T23" fmla="*/ 1 h 86"/>
                    <a:gd name="T24" fmla="*/ 0 w 91"/>
                    <a:gd name="T25" fmla="*/ 1 h 86"/>
                    <a:gd name="T26" fmla="*/ 0 w 91"/>
                    <a:gd name="T27" fmla="*/ 1 h 86"/>
                    <a:gd name="T28" fmla="*/ 0 w 91"/>
                    <a:gd name="T29" fmla="*/ 1 h 86"/>
                    <a:gd name="T30" fmla="*/ 0 w 91"/>
                    <a:gd name="T31" fmla="*/ 1 h 86"/>
                    <a:gd name="T32" fmla="*/ 0 w 91"/>
                    <a:gd name="T33" fmla="*/ 1 h 86"/>
                    <a:gd name="T34" fmla="*/ 0 w 91"/>
                    <a:gd name="T35" fmla="*/ 1 h 86"/>
                    <a:gd name="T36" fmla="*/ 0 w 91"/>
                    <a:gd name="T37" fmla="*/ 1 h 86"/>
                    <a:gd name="T38" fmla="*/ 0 w 91"/>
                    <a:gd name="T39" fmla="*/ 1 h 86"/>
                    <a:gd name="T40" fmla="*/ 0 w 91"/>
                    <a:gd name="T41" fmla="*/ 1 h 86"/>
                    <a:gd name="T42" fmla="*/ 0 w 91"/>
                    <a:gd name="T43" fmla="*/ 1 h 86"/>
                    <a:gd name="T44" fmla="*/ 0 w 91"/>
                    <a:gd name="T45" fmla="*/ 1 h 86"/>
                    <a:gd name="T46" fmla="*/ 0 w 91"/>
                    <a:gd name="T47" fmla="*/ 1 h 86"/>
                    <a:gd name="T48" fmla="*/ 0 w 91"/>
                    <a:gd name="T49" fmla="*/ 1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86"/>
                    <a:gd name="T77" fmla="*/ 91 w 91"/>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86">
                      <a:moveTo>
                        <a:pt x="16" y="65"/>
                      </a:moveTo>
                      <a:lnTo>
                        <a:pt x="31" y="66"/>
                      </a:lnTo>
                      <a:lnTo>
                        <a:pt x="49" y="61"/>
                      </a:lnTo>
                      <a:lnTo>
                        <a:pt x="55" y="56"/>
                      </a:lnTo>
                      <a:lnTo>
                        <a:pt x="63" y="47"/>
                      </a:lnTo>
                      <a:lnTo>
                        <a:pt x="69" y="39"/>
                      </a:lnTo>
                      <a:lnTo>
                        <a:pt x="69" y="21"/>
                      </a:lnTo>
                      <a:lnTo>
                        <a:pt x="61" y="10"/>
                      </a:lnTo>
                      <a:lnTo>
                        <a:pt x="54" y="1"/>
                      </a:lnTo>
                      <a:lnTo>
                        <a:pt x="52" y="0"/>
                      </a:lnTo>
                      <a:lnTo>
                        <a:pt x="63" y="5"/>
                      </a:lnTo>
                      <a:lnTo>
                        <a:pt x="73" y="18"/>
                      </a:lnTo>
                      <a:lnTo>
                        <a:pt x="79" y="26"/>
                      </a:lnTo>
                      <a:lnTo>
                        <a:pt x="86" y="34"/>
                      </a:lnTo>
                      <a:lnTo>
                        <a:pt x="88" y="40"/>
                      </a:lnTo>
                      <a:lnTo>
                        <a:pt x="91" y="53"/>
                      </a:lnTo>
                      <a:lnTo>
                        <a:pt x="89" y="63"/>
                      </a:lnTo>
                      <a:lnTo>
                        <a:pt x="85" y="73"/>
                      </a:lnTo>
                      <a:lnTo>
                        <a:pt x="79" y="77"/>
                      </a:lnTo>
                      <a:lnTo>
                        <a:pt x="70" y="84"/>
                      </a:lnTo>
                      <a:lnTo>
                        <a:pt x="61" y="84"/>
                      </a:lnTo>
                      <a:lnTo>
                        <a:pt x="51" y="86"/>
                      </a:lnTo>
                      <a:lnTo>
                        <a:pt x="43" y="84"/>
                      </a:lnTo>
                      <a:lnTo>
                        <a:pt x="0" y="61"/>
                      </a:lnTo>
                      <a:lnTo>
                        <a:pt x="16" y="65"/>
                      </a:lnTo>
                      <a:close/>
                    </a:path>
                  </a:pathLst>
                </a:custGeom>
                <a:solidFill>
                  <a:srgbClr val="FCE6CF"/>
                </a:solidFill>
                <a:ln w="9525">
                  <a:noFill/>
                  <a:round/>
                  <a:headEnd/>
                  <a:tailEnd/>
                </a:ln>
              </p:spPr>
              <p:txBody>
                <a:bodyPr/>
                <a:lstStyle/>
                <a:p>
                  <a:endParaRPr lang="hr-HR"/>
                </a:p>
              </p:txBody>
            </p:sp>
            <p:sp>
              <p:nvSpPr>
                <p:cNvPr id="894140" name="Freeform 217"/>
                <p:cNvSpPr>
                  <a:spLocks/>
                </p:cNvSpPr>
                <p:nvPr/>
              </p:nvSpPr>
              <p:spPr bwMode="auto">
                <a:xfrm>
                  <a:off x="4072" y="1939"/>
                  <a:ext cx="45" cy="43"/>
                </a:xfrm>
                <a:custGeom>
                  <a:avLst/>
                  <a:gdLst>
                    <a:gd name="T0" fmla="*/ 0 w 91"/>
                    <a:gd name="T1" fmla="*/ 1 h 86"/>
                    <a:gd name="T2" fmla="*/ 0 w 91"/>
                    <a:gd name="T3" fmla="*/ 1 h 86"/>
                    <a:gd name="T4" fmla="*/ 0 w 91"/>
                    <a:gd name="T5" fmla="*/ 1 h 86"/>
                    <a:gd name="T6" fmla="*/ 0 w 91"/>
                    <a:gd name="T7" fmla="*/ 1 h 86"/>
                    <a:gd name="T8" fmla="*/ 0 w 91"/>
                    <a:gd name="T9" fmla="*/ 1 h 86"/>
                    <a:gd name="T10" fmla="*/ 0 w 91"/>
                    <a:gd name="T11" fmla="*/ 1 h 86"/>
                    <a:gd name="T12" fmla="*/ 0 w 91"/>
                    <a:gd name="T13" fmla="*/ 1 h 86"/>
                    <a:gd name="T14" fmla="*/ 0 w 91"/>
                    <a:gd name="T15" fmla="*/ 1 h 86"/>
                    <a:gd name="T16" fmla="*/ 0 w 91"/>
                    <a:gd name="T17" fmla="*/ 1 h 86"/>
                    <a:gd name="T18" fmla="*/ 0 w 91"/>
                    <a:gd name="T19" fmla="*/ 0 h 86"/>
                    <a:gd name="T20" fmla="*/ 0 w 91"/>
                    <a:gd name="T21" fmla="*/ 1 h 86"/>
                    <a:gd name="T22" fmla="*/ 0 w 91"/>
                    <a:gd name="T23" fmla="*/ 1 h 86"/>
                    <a:gd name="T24" fmla="*/ 0 w 91"/>
                    <a:gd name="T25" fmla="*/ 1 h 86"/>
                    <a:gd name="T26" fmla="*/ 0 w 91"/>
                    <a:gd name="T27" fmla="*/ 1 h 86"/>
                    <a:gd name="T28" fmla="*/ 0 w 91"/>
                    <a:gd name="T29" fmla="*/ 1 h 86"/>
                    <a:gd name="T30" fmla="*/ 0 w 91"/>
                    <a:gd name="T31" fmla="*/ 1 h 86"/>
                    <a:gd name="T32" fmla="*/ 0 w 91"/>
                    <a:gd name="T33" fmla="*/ 1 h 86"/>
                    <a:gd name="T34" fmla="*/ 0 w 91"/>
                    <a:gd name="T35" fmla="*/ 1 h 86"/>
                    <a:gd name="T36" fmla="*/ 0 w 91"/>
                    <a:gd name="T37" fmla="*/ 1 h 86"/>
                    <a:gd name="T38" fmla="*/ 0 w 91"/>
                    <a:gd name="T39" fmla="*/ 1 h 86"/>
                    <a:gd name="T40" fmla="*/ 0 w 91"/>
                    <a:gd name="T41" fmla="*/ 1 h 86"/>
                    <a:gd name="T42" fmla="*/ 0 w 91"/>
                    <a:gd name="T43" fmla="*/ 1 h 86"/>
                    <a:gd name="T44" fmla="*/ 0 w 91"/>
                    <a:gd name="T45" fmla="*/ 1 h 86"/>
                    <a:gd name="T46" fmla="*/ 0 w 91"/>
                    <a:gd name="T47" fmla="*/ 1 h 86"/>
                    <a:gd name="T48" fmla="*/ 0 w 91"/>
                    <a:gd name="T49" fmla="*/ 1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86"/>
                    <a:gd name="T77" fmla="*/ 91 w 91"/>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86">
                      <a:moveTo>
                        <a:pt x="16" y="65"/>
                      </a:moveTo>
                      <a:lnTo>
                        <a:pt x="31" y="66"/>
                      </a:lnTo>
                      <a:lnTo>
                        <a:pt x="49" y="61"/>
                      </a:lnTo>
                      <a:lnTo>
                        <a:pt x="55" y="56"/>
                      </a:lnTo>
                      <a:lnTo>
                        <a:pt x="63" y="47"/>
                      </a:lnTo>
                      <a:lnTo>
                        <a:pt x="69" y="39"/>
                      </a:lnTo>
                      <a:lnTo>
                        <a:pt x="69" y="21"/>
                      </a:lnTo>
                      <a:lnTo>
                        <a:pt x="61" y="10"/>
                      </a:lnTo>
                      <a:lnTo>
                        <a:pt x="54" y="1"/>
                      </a:lnTo>
                      <a:lnTo>
                        <a:pt x="52" y="0"/>
                      </a:lnTo>
                      <a:lnTo>
                        <a:pt x="63" y="5"/>
                      </a:lnTo>
                      <a:lnTo>
                        <a:pt x="73" y="18"/>
                      </a:lnTo>
                      <a:lnTo>
                        <a:pt x="79" y="26"/>
                      </a:lnTo>
                      <a:lnTo>
                        <a:pt x="86" y="34"/>
                      </a:lnTo>
                      <a:lnTo>
                        <a:pt x="88" y="40"/>
                      </a:lnTo>
                      <a:lnTo>
                        <a:pt x="91" y="53"/>
                      </a:lnTo>
                      <a:lnTo>
                        <a:pt x="89" y="63"/>
                      </a:lnTo>
                      <a:lnTo>
                        <a:pt x="85" y="73"/>
                      </a:lnTo>
                      <a:lnTo>
                        <a:pt x="79" y="77"/>
                      </a:lnTo>
                      <a:lnTo>
                        <a:pt x="70" y="84"/>
                      </a:lnTo>
                      <a:lnTo>
                        <a:pt x="61" y="84"/>
                      </a:lnTo>
                      <a:lnTo>
                        <a:pt x="51" y="86"/>
                      </a:lnTo>
                      <a:lnTo>
                        <a:pt x="43" y="84"/>
                      </a:lnTo>
                      <a:lnTo>
                        <a:pt x="0" y="61"/>
                      </a:lnTo>
                      <a:lnTo>
                        <a:pt x="16" y="65"/>
                      </a:lnTo>
                    </a:path>
                  </a:pathLst>
                </a:custGeom>
                <a:noFill/>
                <a:ln w="9525">
                  <a:solidFill>
                    <a:srgbClr val="000000"/>
                  </a:solidFill>
                  <a:round/>
                  <a:headEnd/>
                  <a:tailEnd/>
                </a:ln>
              </p:spPr>
              <p:txBody>
                <a:bodyPr/>
                <a:lstStyle/>
                <a:p>
                  <a:endParaRPr lang="hr-HR"/>
                </a:p>
              </p:txBody>
            </p:sp>
          </p:grpSp>
          <p:grpSp>
            <p:nvGrpSpPr>
              <p:cNvPr id="894141" name="Group 218"/>
              <p:cNvGrpSpPr>
                <a:grpSpLocks/>
              </p:cNvGrpSpPr>
              <p:nvPr/>
            </p:nvGrpSpPr>
            <p:grpSpPr bwMode="auto">
              <a:xfrm>
                <a:off x="4042" y="1958"/>
                <a:ext cx="52" cy="32"/>
                <a:chOff x="4042" y="1958"/>
                <a:chExt cx="52" cy="32"/>
              </a:xfrm>
            </p:grpSpPr>
            <p:sp>
              <p:nvSpPr>
                <p:cNvPr id="894142" name="Freeform 219"/>
                <p:cNvSpPr>
                  <a:spLocks/>
                </p:cNvSpPr>
                <p:nvPr/>
              </p:nvSpPr>
              <p:spPr bwMode="auto">
                <a:xfrm>
                  <a:off x="4042" y="1958"/>
                  <a:ext cx="52" cy="32"/>
                </a:xfrm>
                <a:custGeom>
                  <a:avLst/>
                  <a:gdLst>
                    <a:gd name="T0" fmla="*/ 0 w 105"/>
                    <a:gd name="T1" fmla="*/ 1 h 63"/>
                    <a:gd name="T2" fmla="*/ 0 w 105"/>
                    <a:gd name="T3" fmla="*/ 0 h 63"/>
                    <a:gd name="T4" fmla="*/ 0 w 105"/>
                    <a:gd name="T5" fmla="*/ 1 h 63"/>
                    <a:gd name="T6" fmla="*/ 0 w 105"/>
                    <a:gd name="T7" fmla="*/ 1 h 63"/>
                    <a:gd name="T8" fmla="*/ 0 w 105"/>
                    <a:gd name="T9" fmla="*/ 1 h 63"/>
                    <a:gd name="T10" fmla="*/ 0 60000 65536"/>
                    <a:gd name="T11" fmla="*/ 0 60000 65536"/>
                    <a:gd name="T12" fmla="*/ 0 60000 65536"/>
                    <a:gd name="T13" fmla="*/ 0 60000 65536"/>
                    <a:gd name="T14" fmla="*/ 0 60000 65536"/>
                    <a:gd name="T15" fmla="*/ 0 w 105"/>
                    <a:gd name="T16" fmla="*/ 0 h 63"/>
                    <a:gd name="T17" fmla="*/ 105 w 105"/>
                    <a:gd name="T18" fmla="*/ 63 h 63"/>
                  </a:gdLst>
                  <a:ahLst/>
                  <a:cxnLst>
                    <a:cxn ang="T10">
                      <a:pos x="T0" y="T1"/>
                    </a:cxn>
                    <a:cxn ang="T11">
                      <a:pos x="T2" y="T3"/>
                    </a:cxn>
                    <a:cxn ang="T12">
                      <a:pos x="T4" y="T5"/>
                    </a:cxn>
                    <a:cxn ang="T13">
                      <a:pos x="T6" y="T7"/>
                    </a:cxn>
                    <a:cxn ang="T14">
                      <a:pos x="T8" y="T9"/>
                    </a:cxn>
                  </a:cxnLst>
                  <a:rect l="T15" t="T16" r="T17" b="T18"/>
                  <a:pathLst>
                    <a:path w="105" h="63">
                      <a:moveTo>
                        <a:pt x="93" y="63"/>
                      </a:moveTo>
                      <a:lnTo>
                        <a:pt x="0" y="0"/>
                      </a:lnTo>
                      <a:lnTo>
                        <a:pt x="60" y="26"/>
                      </a:lnTo>
                      <a:lnTo>
                        <a:pt x="105" y="49"/>
                      </a:lnTo>
                      <a:lnTo>
                        <a:pt x="93" y="63"/>
                      </a:lnTo>
                      <a:close/>
                    </a:path>
                  </a:pathLst>
                </a:custGeom>
                <a:solidFill>
                  <a:srgbClr val="FFC080"/>
                </a:solidFill>
                <a:ln w="9525">
                  <a:noFill/>
                  <a:round/>
                  <a:headEnd/>
                  <a:tailEnd/>
                </a:ln>
              </p:spPr>
              <p:txBody>
                <a:bodyPr/>
                <a:lstStyle/>
                <a:p>
                  <a:endParaRPr lang="hr-HR"/>
                </a:p>
              </p:txBody>
            </p:sp>
            <p:sp>
              <p:nvSpPr>
                <p:cNvPr id="894143" name="Freeform 220"/>
                <p:cNvSpPr>
                  <a:spLocks/>
                </p:cNvSpPr>
                <p:nvPr/>
              </p:nvSpPr>
              <p:spPr bwMode="auto">
                <a:xfrm>
                  <a:off x="4042" y="1958"/>
                  <a:ext cx="52" cy="32"/>
                </a:xfrm>
                <a:custGeom>
                  <a:avLst/>
                  <a:gdLst>
                    <a:gd name="T0" fmla="*/ 0 w 105"/>
                    <a:gd name="T1" fmla="*/ 1 h 63"/>
                    <a:gd name="T2" fmla="*/ 0 w 105"/>
                    <a:gd name="T3" fmla="*/ 0 h 63"/>
                    <a:gd name="T4" fmla="*/ 0 w 105"/>
                    <a:gd name="T5" fmla="*/ 1 h 63"/>
                    <a:gd name="T6" fmla="*/ 0 w 105"/>
                    <a:gd name="T7" fmla="*/ 1 h 63"/>
                    <a:gd name="T8" fmla="*/ 0 w 105"/>
                    <a:gd name="T9" fmla="*/ 1 h 63"/>
                    <a:gd name="T10" fmla="*/ 0 60000 65536"/>
                    <a:gd name="T11" fmla="*/ 0 60000 65536"/>
                    <a:gd name="T12" fmla="*/ 0 60000 65536"/>
                    <a:gd name="T13" fmla="*/ 0 60000 65536"/>
                    <a:gd name="T14" fmla="*/ 0 60000 65536"/>
                    <a:gd name="T15" fmla="*/ 0 w 105"/>
                    <a:gd name="T16" fmla="*/ 0 h 63"/>
                    <a:gd name="T17" fmla="*/ 105 w 105"/>
                    <a:gd name="T18" fmla="*/ 63 h 63"/>
                  </a:gdLst>
                  <a:ahLst/>
                  <a:cxnLst>
                    <a:cxn ang="T10">
                      <a:pos x="T0" y="T1"/>
                    </a:cxn>
                    <a:cxn ang="T11">
                      <a:pos x="T2" y="T3"/>
                    </a:cxn>
                    <a:cxn ang="T12">
                      <a:pos x="T4" y="T5"/>
                    </a:cxn>
                    <a:cxn ang="T13">
                      <a:pos x="T6" y="T7"/>
                    </a:cxn>
                    <a:cxn ang="T14">
                      <a:pos x="T8" y="T9"/>
                    </a:cxn>
                  </a:cxnLst>
                  <a:rect l="T15" t="T16" r="T17" b="T18"/>
                  <a:pathLst>
                    <a:path w="105" h="63">
                      <a:moveTo>
                        <a:pt x="93" y="63"/>
                      </a:moveTo>
                      <a:lnTo>
                        <a:pt x="0" y="0"/>
                      </a:lnTo>
                      <a:lnTo>
                        <a:pt x="60" y="26"/>
                      </a:lnTo>
                      <a:lnTo>
                        <a:pt x="105" y="49"/>
                      </a:lnTo>
                      <a:lnTo>
                        <a:pt x="93" y="63"/>
                      </a:lnTo>
                    </a:path>
                  </a:pathLst>
                </a:custGeom>
                <a:noFill/>
                <a:ln w="9525">
                  <a:solidFill>
                    <a:srgbClr val="000000"/>
                  </a:solidFill>
                  <a:round/>
                  <a:headEnd/>
                  <a:tailEnd/>
                </a:ln>
              </p:spPr>
              <p:txBody>
                <a:bodyPr/>
                <a:lstStyle/>
                <a:p>
                  <a:endParaRPr lang="hr-HR"/>
                </a:p>
              </p:txBody>
            </p:sp>
          </p:grpSp>
          <p:grpSp>
            <p:nvGrpSpPr>
              <p:cNvPr id="894144" name="Group 221"/>
              <p:cNvGrpSpPr>
                <a:grpSpLocks/>
              </p:cNvGrpSpPr>
              <p:nvPr/>
            </p:nvGrpSpPr>
            <p:grpSpPr bwMode="auto">
              <a:xfrm>
                <a:off x="4068" y="1990"/>
                <a:ext cx="31" cy="33"/>
                <a:chOff x="4068" y="1990"/>
                <a:chExt cx="31" cy="33"/>
              </a:xfrm>
            </p:grpSpPr>
            <p:sp>
              <p:nvSpPr>
                <p:cNvPr id="894145" name="Freeform 222"/>
                <p:cNvSpPr>
                  <a:spLocks/>
                </p:cNvSpPr>
                <p:nvPr/>
              </p:nvSpPr>
              <p:spPr bwMode="auto">
                <a:xfrm>
                  <a:off x="4068" y="1990"/>
                  <a:ext cx="31" cy="33"/>
                </a:xfrm>
                <a:custGeom>
                  <a:avLst/>
                  <a:gdLst>
                    <a:gd name="T0" fmla="*/ 1 w 62"/>
                    <a:gd name="T1" fmla="*/ 0 h 66"/>
                    <a:gd name="T2" fmla="*/ 1 w 62"/>
                    <a:gd name="T3" fmla="*/ 1 h 66"/>
                    <a:gd name="T4" fmla="*/ 1 w 62"/>
                    <a:gd name="T5" fmla="*/ 1 h 66"/>
                    <a:gd name="T6" fmla="*/ 1 w 62"/>
                    <a:gd name="T7" fmla="*/ 1 h 66"/>
                    <a:gd name="T8" fmla="*/ 1 w 62"/>
                    <a:gd name="T9" fmla="*/ 1 h 66"/>
                    <a:gd name="T10" fmla="*/ 1 w 62"/>
                    <a:gd name="T11" fmla="*/ 1 h 66"/>
                    <a:gd name="T12" fmla="*/ 1 w 62"/>
                    <a:gd name="T13" fmla="*/ 1 h 66"/>
                    <a:gd name="T14" fmla="*/ 0 w 62"/>
                    <a:gd name="T15" fmla="*/ 1 h 66"/>
                    <a:gd name="T16" fmla="*/ 1 w 62"/>
                    <a:gd name="T17" fmla="*/ 1 h 66"/>
                    <a:gd name="T18" fmla="*/ 1 w 62"/>
                    <a:gd name="T19" fmla="*/ 1 h 66"/>
                    <a:gd name="T20" fmla="*/ 1 w 62"/>
                    <a:gd name="T21" fmla="*/ 1 h 66"/>
                    <a:gd name="T22" fmla="*/ 1 w 62"/>
                    <a:gd name="T23" fmla="*/ 1 h 66"/>
                    <a:gd name="T24" fmla="*/ 1 w 62"/>
                    <a:gd name="T25" fmla="*/ 1 h 66"/>
                    <a:gd name="T26" fmla="*/ 1 w 62"/>
                    <a:gd name="T27" fmla="*/ 1 h 66"/>
                    <a:gd name="T28" fmla="*/ 1 w 62"/>
                    <a:gd name="T29" fmla="*/ 1 h 66"/>
                    <a:gd name="T30" fmla="*/ 1 w 62"/>
                    <a:gd name="T31" fmla="*/ 1 h 66"/>
                    <a:gd name="T32" fmla="*/ 1 w 62"/>
                    <a:gd name="T33" fmla="*/ 1 h 66"/>
                    <a:gd name="T34" fmla="*/ 1 w 62"/>
                    <a:gd name="T35" fmla="*/ 0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66"/>
                    <a:gd name="T56" fmla="*/ 62 w 62"/>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66">
                      <a:moveTo>
                        <a:pt x="41" y="0"/>
                      </a:moveTo>
                      <a:lnTo>
                        <a:pt x="44" y="5"/>
                      </a:lnTo>
                      <a:lnTo>
                        <a:pt x="44" y="20"/>
                      </a:lnTo>
                      <a:lnTo>
                        <a:pt x="42" y="34"/>
                      </a:lnTo>
                      <a:lnTo>
                        <a:pt x="35" y="49"/>
                      </a:lnTo>
                      <a:lnTo>
                        <a:pt x="23" y="55"/>
                      </a:lnTo>
                      <a:lnTo>
                        <a:pt x="12" y="57"/>
                      </a:lnTo>
                      <a:lnTo>
                        <a:pt x="0" y="57"/>
                      </a:lnTo>
                      <a:lnTo>
                        <a:pt x="8" y="63"/>
                      </a:lnTo>
                      <a:lnTo>
                        <a:pt x="21" y="66"/>
                      </a:lnTo>
                      <a:lnTo>
                        <a:pt x="35" y="66"/>
                      </a:lnTo>
                      <a:lnTo>
                        <a:pt x="45" y="62"/>
                      </a:lnTo>
                      <a:lnTo>
                        <a:pt x="57" y="52"/>
                      </a:lnTo>
                      <a:lnTo>
                        <a:pt x="62" y="41"/>
                      </a:lnTo>
                      <a:lnTo>
                        <a:pt x="60" y="23"/>
                      </a:lnTo>
                      <a:lnTo>
                        <a:pt x="54" y="13"/>
                      </a:lnTo>
                      <a:lnTo>
                        <a:pt x="45" y="5"/>
                      </a:lnTo>
                      <a:lnTo>
                        <a:pt x="41" y="0"/>
                      </a:lnTo>
                      <a:close/>
                    </a:path>
                  </a:pathLst>
                </a:custGeom>
                <a:solidFill>
                  <a:srgbClr val="FCE6CF"/>
                </a:solidFill>
                <a:ln w="9525">
                  <a:noFill/>
                  <a:round/>
                  <a:headEnd/>
                  <a:tailEnd/>
                </a:ln>
              </p:spPr>
              <p:txBody>
                <a:bodyPr/>
                <a:lstStyle/>
                <a:p>
                  <a:endParaRPr lang="hr-HR"/>
                </a:p>
              </p:txBody>
            </p:sp>
            <p:sp>
              <p:nvSpPr>
                <p:cNvPr id="894146" name="Freeform 223"/>
                <p:cNvSpPr>
                  <a:spLocks/>
                </p:cNvSpPr>
                <p:nvPr/>
              </p:nvSpPr>
              <p:spPr bwMode="auto">
                <a:xfrm>
                  <a:off x="4068" y="1990"/>
                  <a:ext cx="31" cy="33"/>
                </a:xfrm>
                <a:custGeom>
                  <a:avLst/>
                  <a:gdLst>
                    <a:gd name="T0" fmla="*/ 1 w 62"/>
                    <a:gd name="T1" fmla="*/ 0 h 66"/>
                    <a:gd name="T2" fmla="*/ 1 w 62"/>
                    <a:gd name="T3" fmla="*/ 1 h 66"/>
                    <a:gd name="T4" fmla="*/ 1 w 62"/>
                    <a:gd name="T5" fmla="*/ 1 h 66"/>
                    <a:gd name="T6" fmla="*/ 1 w 62"/>
                    <a:gd name="T7" fmla="*/ 1 h 66"/>
                    <a:gd name="T8" fmla="*/ 1 w 62"/>
                    <a:gd name="T9" fmla="*/ 1 h 66"/>
                    <a:gd name="T10" fmla="*/ 1 w 62"/>
                    <a:gd name="T11" fmla="*/ 1 h 66"/>
                    <a:gd name="T12" fmla="*/ 1 w 62"/>
                    <a:gd name="T13" fmla="*/ 1 h 66"/>
                    <a:gd name="T14" fmla="*/ 0 w 62"/>
                    <a:gd name="T15" fmla="*/ 1 h 66"/>
                    <a:gd name="T16" fmla="*/ 1 w 62"/>
                    <a:gd name="T17" fmla="*/ 1 h 66"/>
                    <a:gd name="T18" fmla="*/ 1 w 62"/>
                    <a:gd name="T19" fmla="*/ 1 h 66"/>
                    <a:gd name="T20" fmla="*/ 1 w 62"/>
                    <a:gd name="T21" fmla="*/ 1 h 66"/>
                    <a:gd name="T22" fmla="*/ 1 w 62"/>
                    <a:gd name="T23" fmla="*/ 1 h 66"/>
                    <a:gd name="T24" fmla="*/ 1 w 62"/>
                    <a:gd name="T25" fmla="*/ 1 h 66"/>
                    <a:gd name="T26" fmla="*/ 1 w 62"/>
                    <a:gd name="T27" fmla="*/ 1 h 66"/>
                    <a:gd name="T28" fmla="*/ 1 w 62"/>
                    <a:gd name="T29" fmla="*/ 1 h 66"/>
                    <a:gd name="T30" fmla="*/ 1 w 62"/>
                    <a:gd name="T31" fmla="*/ 1 h 66"/>
                    <a:gd name="T32" fmla="*/ 1 w 62"/>
                    <a:gd name="T33" fmla="*/ 1 h 66"/>
                    <a:gd name="T34" fmla="*/ 1 w 62"/>
                    <a:gd name="T35" fmla="*/ 0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66"/>
                    <a:gd name="T56" fmla="*/ 62 w 62"/>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66">
                      <a:moveTo>
                        <a:pt x="41" y="0"/>
                      </a:moveTo>
                      <a:lnTo>
                        <a:pt x="44" y="5"/>
                      </a:lnTo>
                      <a:lnTo>
                        <a:pt x="44" y="20"/>
                      </a:lnTo>
                      <a:lnTo>
                        <a:pt x="42" y="34"/>
                      </a:lnTo>
                      <a:lnTo>
                        <a:pt x="35" y="49"/>
                      </a:lnTo>
                      <a:lnTo>
                        <a:pt x="23" y="55"/>
                      </a:lnTo>
                      <a:lnTo>
                        <a:pt x="12" y="57"/>
                      </a:lnTo>
                      <a:lnTo>
                        <a:pt x="0" y="57"/>
                      </a:lnTo>
                      <a:lnTo>
                        <a:pt x="8" y="63"/>
                      </a:lnTo>
                      <a:lnTo>
                        <a:pt x="21" y="66"/>
                      </a:lnTo>
                      <a:lnTo>
                        <a:pt x="35" y="66"/>
                      </a:lnTo>
                      <a:lnTo>
                        <a:pt x="45" y="62"/>
                      </a:lnTo>
                      <a:lnTo>
                        <a:pt x="57" y="52"/>
                      </a:lnTo>
                      <a:lnTo>
                        <a:pt x="62" y="41"/>
                      </a:lnTo>
                      <a:lnTo>
                        <a:pt x="60" y="23"/>
                      </a:lnTo>
                      <a:lnTo>
                        <a:pt x="54" y="13"/>
                      </a:lnTo>
                      <a:lnTo>
                        <a:pt x="45" y="5"/>
                      </a:lnTo>
                      <a:lnTo>
                        <a:pt x="41" y="0"/>
                      </a:lnTo>
                    </a:path>
                  </a:pathLst>
                </a:custGeom>
                <a:noFill/>
                <a:ln w="9525">
                  <a:solidFill>
                    <a:srgbClr val="000000"/>
                  </a:solidFill>
                  <a:round/>
                  <a:headEnd/>
                  <a:tailEnd/>
                </a:ln>
              </p:spPr>
              <p:txBody>
                <a:bodyPr/>
                <a:lstStyle/>
                <a:p>
                  <a:endParaRPr lang="hr-HR"/>
                </a:p>
              </p:txBody>
            </p:sp>
          </p:grpSp>
          <p:grpSp>
            <p:nvGrpSpPr>
              <p:cNvPr id="894147" name="Group 224"/>
              <p:cNvGrpSpPr>
                <a:grpSpLocks/>
              </p:cNvGrpSpPr>
              <p:nvPr/>
            </p:nvGrpSpPr>
            <p:grpSpPr bwMode="auto">
              <a:xfrm>
                <a:off x="4050" y="2016"/>
                <a:ext cx="25" cy="29"/>
                <a:chOff x="4050" y="2016"/>
                <a:chExt cx="25" cy="29"/>
              </a:xfrm>
            </p:grpSpPr>
            <p:sp>
              <p:nvSpPr>
                <p:cNvPr id="894148" name="Freeform 225"/>
                <p:cNvSpPr>
                  <a:spLocks/>
                </p:cNvSpPr>
                <p:nvPr/>
              </p:nvSpPr>
              <p:spPr bwMode="auto">
                <a:xfrm>
                  <a:off x="4050" y="2016"/>
                  <a:ext cx="25" cy="29"/>
                </a:xfrm>
                <a:custGeom>
                  <a:avLst/>
                  <a:gdLst>
                    <a:gd name="T0" fmla="*/ 0 w 51"/>
                    <a:gd name="T1" fmla="*/ 1 h 58"/>
                    <a:gd name="T2" fmla="*/ 0 w 51"/>
                    <a:gd name="T3" fmla="*/ 1 h 58"/>
                    <a:gd name="T4" fmla="*/ 0 w 51"/>
                    <a:gd name="T5" fmla="*/ 1 h 58"/>
                    <a:gd name="T6" fmla="*/ 0 w 51"/>
                    <a:gd name="T7" fmla="*/ 1 h 58"/>
                    <a:gd name="T8" fmla="*/ 0 w 51"/>
                    <a:gd name="T9" fmla="*/ 1 h 58"/>
                    <a:gd name="T10" fmla="*/ 0 w 51"/>
                    <a:gd name="T11" fmla="*/ 1 h 58"/>
                    <a:gd name="T12" fmla="*/ 0 w 51"/>
                    <a:gd name="T13" fmla="*/ 1 h 58"/>
                    <a:gd name="T14" fmla="*/ 0 w 51"/>
                    <a:gd name="T15" fmla="*/ 1 h 58"/>
                    <a:gd name="T16" fmla="*/ 0 w 51"/>
                    <a:gd name="T17" fmla="*/ 1 h 58"/>
                    <a:gd name="T18" fmla="*/ 0 w 51"/>
                    <a:gd name="T19" fmla="*/ 1 h 58"/>
                    <a:gd name="T20" fmla="*/ 0 w 51"/>
                    <a:gd name="T21" fmla="*/ 1 h 58"/>
                    <a:gd name="T22" fmla="*/ 0 w 51"/>
                    <a:gd name="T23" fmla="*/ 1 h 58"/>
                    <a:gd name="T24" fmla="*/ 0 w 51"/>
                    <a:gd name="T25" fmla="*/ 1 h 58"/>
                    <a:gd name="T26" fmla="*/ 0 w 51"/>
                    <a:gd name="T27" fmla="*/ 1 h 58"/>
                    <a:gd name="T28" fmla="*/ 0 w 51"/>
                    <a:gd name="T29" fmla="*/ 0 h 58"/>
                    <a:gd name="T30" fmla="*/ 0 w 51"/>
                    <a:gd name="T31" fmla="*/ 1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
                    <a:gd name="T49" fmla="*/ 0 h 58"/>
                    <a:gd name="T50" fmla="*/ 51 w 51"/>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 h="58">
                      <a:moveTo>
                        <a:pt x="39" y="1"/>
                      </a:moveTo>
                      <a:lnTo>
                        <a:pt x="45" y="4"/>
                      </a:lnTo>
                      <a:lnTo>
                        <a:pt x="48" y="14"/>
                      </a:lnTo>
                      <a:lnTo>
                        <a:pt x="51" y="30"/>
                      </a:lnTo>
                      <a:lnTo>
                        <a:pt x="48" y="42"/>
                      </a:lnTo>
                      <a:lnTo>
                        <a:pt x="39" y="50"/>
                      </a:lnTo>
                      <a:lnTo>
                        <a:pt x="24" y="56"/>
                      </a:lnTo>
                      <a:lnTo>
                        <a:pt x="12" y="58"/>
                      </a:lnTo>
                      <a:lnTo>
                        <a:pt x="0" y="58"/>
                      </a:lnTo>
                      <a:lnTo>
                        <a:pt x="12" y="51"/>
                      </a:lnTo>
                      <a:lnTo>
                        <a:pt x="22" y="45"/>
                      </a:lnTo>
                      <a:lnTo>
                        <a:pt x="31" y="35"/>
                      </a:lnTo>
                      <a:lnTo>
                        <a:pt x="36" y="24"/>
                      </a:lnTo>
                      <a:lnTo>
                        <a:pt x="36" y="9"/>
                      </a:lnTo>
                      <a:lnTo>
                        <a:pt x="31" y="0"/>
                      </a:lnTo>
                      <a:lnTo>
                        <a:pt x="39" y="1"/>
                      </a:lnTo>
                      <a:close/>
                    </a:path>
                  </a:pathLst>
                </a:custGeom>
                <a:solidFill>
                  <a:srgbClr val="FCE6CF"/>
                </a:solidFill>
                <a:ln w="9525">
                  <a:noFill/>
                  <a:round/>
                  <a:headEnd/>
                  <a:tailEnd/>
                </a:ln>
              </p:spPr>
              <p:txBody>
                <a:bodyPr/>
                <a:lstStyle/>
                <a:p>
                  <a:endParaRPr lang="hr-HR"/>
                </a:p>
              </p:txBody>
            </p:sp>
            <p:sp>
              <p:nvSpPr>
                <p:cNvPr id="894149" name="Freeform 226"/>
                <p:cNvSpPr>
                  <a:spLocks/>
                </p:cNvSpPr>
                <p:nvPr/>
              </p:nvSpPr>
              <p:spPr bwMode="auto">
                <a:xfrm>
                  <a:off x="4050" y="2016"/>
                  <a:ext cx="25" cy="29"/>
                </a:xfrm>
                <a:custGeom>
                  <a:avLst/>
                  <a:gdLst>
                    <a:gd name="T0" fmla="*/ 0 w 51"/>
                    <a:gd name="T1" fmla="*/ 1 h 58"/>
                    <a:gd name="T2" fmla="*/ 0 w 51"/>
                    <a:gd name="T3" fmla="*/ 1 h 58"/>
                    <a:gd name="T4" fmla="*/ 0 w 51"/>
                    <a:gd name="T5" fmla="*/ 1 h 58"/>
                    <a:gd name="T6" fmla="*/ 0 w 51"/>
                    <a:gd name="T7" fmla="*/ 1 h 58"/>
                    <a:gd name="T8" fmla="*/ 0 w 51"/>
                    <a:gd name="T9" fmla="*/ 1 h 58"/>
                    <a:gd name="T10" fmla="*/ 0 w 51"/>
                    <a:gd name="T11" fmla="*/ 1 h 58"/>
                    <a:gd name="T12" fmla="*/ 0 w 51"/>
                    <a:gd name="T13" fmla="*/ 1 h 58"/>
                    <a:gd name="T14" fmla="*/ 0 w 51"/>
                    <a:gd name="T15" fmla="*/ 1 h 58"/>
                    <a:gd name="T16" fmla="*/ 0 w 51"/>
                    <a:gd name="T17" fmla="*/ 1 h 58"/>
                    <a:gd name="T18" fmla="*/ 0 w 51"/>
                    <a:gd name="T19" fmla="*/ 1 h 58"/>
                    <a:gd name="T20" fmla="*/ 0 w 51"/>
                    <a:gd name="T21" fmla="*/ 1 h 58"/>
                    <a:gd name="T22" fmla="*/ 0 w 51"/>
                    <a:gd name="T23" fmla="*/ 1 h 58"/>
                    <a:gd name="T24" fmla="*/ 0 w 51"/>
                    <a:gd name="T25" fmla="*/ 1 h 58"/>
                    <a:gd name="T26" fmla="*/ 0 w 51"/>
                    <a:gd name="T27" fmla="*/ 1 h 58"/>
                    <a:gd name="T28" fmla="*/ 0 w 51"/>
                    <a:gd name="T29" fmla="*/ 0 h 58"/>
                    <a:gd name="T30" fmla="*/ 0 w 51"/>
                    <a:gd name="T31" fmla="*/ 1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
                    <a:gd name="T49" fmla="*/ 0 h 58"/>
                    <a:gd name="T50" fmla="*/ 51 w 51"/>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 h="58">
                      <a:moveTo>
                        <a:pt x="39" y="1"/>
                      </a:moveTo>
                      <a:lnTo>
                        <a:pt x="45" y="4"/>
                      </a:lnTo>
                      <a:lnTo>
                        <a:pt x="48" y="14"/>
                      </a:lnTo>
                      <a:lnTo>
                        <a:pt x="51" y="30"/>
                      </a:lnTo>
                      <a:lnTo>
                        <a:pt x="48" y="42"/>
                      </a:lnTo>
                      <a:lnTo>
                        <a:pt x="39" y="50"/>
                      </a:lnTo>
                      <a:lnTo>
                        <a:pt x="24" y="56"/>
                      </a:lnTo>
                      <a:lnTo>
                        <a:pt x="12" y="58"/>
                      </a:lnTo>
                      <a:lnTo>
                        <a:pt x="0" y="58"/>
                      </a:lnTo>
                      <a:lnTo>
                        <a:pt x="12" y="51"/>
                      </a:lnTo>
                      <a:lnTo>
                        <a:pt x="22" y="45"/>
                      </a:lnTo>
                      <a:lnTo>
                        <a:pt x="31" y="35"/>
                      </a:lnTo>
                      <a:lnTo>
                        <a:pt x="36" y="24"/>
                      </a:lnTo>
                      <a:lnTo>
                        <a:pt x="36" y="9"/>
                      </a:lnTo>
                      <a:lnTo>
                        <a:pt x="31" y="0"/>
                      </a:lnTo>
                      <a:lnTo>
                        <a:pt x="39" y="1"/>
                      </a:lnTo>
                    </a:path>
                  </a:pathLst>
                </a:custGeom>
                <a:noFill/>
                <a:ln w="9525">
                  <a:solidFill>
                    <a:srgbClr val="000000"/>
                  </a:solidFill>
                  <a:round/>
                  <a:headEnd/>
                  <a:tailEnd/>
                </a:ln>
              </p:spPr>
              <p:txBody>
                <a:bodyPr/>
                <a:lstStyle/>
                <a:p>
                  <a:endParaRPr lang="hr-HR"/>
                </a:p>
              </p:txBody>
            </p:sp>
          </p:grpSp>
          <p:grpSp>
            <p:nvGrpSpPr>
              <p:cNvPr id="894150" name="Group 227"/>
              <p:cNvGrpSpPr>
                <a:grpSpLocks/>
              </p:cNvGrpSpPr>
              <p:nvPr/>
            </p:nvGrpSpPr>
            <p:grpSpPr bwMode="auto">
              <a:xfrm>
                <a:off x="4017" y="2044"/>
                <a:ext cx="29" cy="26"/>
                <a:chOff x="4017" y="2044"/>
                <a:chExt cx="29" cy="26"/>
              </a:xfrm>
            </p:grpSpPr>
            <p:sp>
              <p:nvSpPr>
                <p:cNvPr id="894151" name="Freeform 228"/>
                <p:cNvSpPr>
                  <a:spLocks/>
                </p:cNvSpPr>
                <p:nvPr/>
              </p:nvSpPr>
              <p:spPr bwMode="auto">
                <a:xfrm>
                  <a:off x="4017" y="2044"/>
                  <a:ext cx="29" cy="26"/>
                </a:xfrm>
                <a:custGeom>
                  <a:avLst/>
                  <a:gdLst>
                    <a:gd name="T0" fmla="*/ 0 w 59"/>
                    <a:gd name="T1" fmla="*/ 1 h 51"/>
                    <a:gd name="T2" fmla="*/ 0 w 59"/>
                    <a:gd name="T3" fmla="*/ 1 h 51"/>
                    <a:gd name="T4" fmla="*/ 0 w 59"/>
                    <a:gd name="T5" fmla="*/ 1 h 51"/>
                    <a:gd name="T6" fmla="*/ 0 w 59"/>
                    <a:gd name="T7" fmla="*/ 1 h 51"/>
                    <a:gd name="T8" fmla="*/ 0 w 59"/>
                    <a:gd name="T9" fmla="*/ 1 h 51"/>
                    <a:gd name="T10" fmla="*/ 0 w 59"/>
                    <a:gd name="T11" fmla="*/ 1 h 51"/>
                    <a:gd name="T12" fmla="*/ 0 w 59"/>
                    <a:gd name="T13" fmla="*/ 1 h 51"/>
                    <a:gd name="T14" fmla="*/ 0 w 59"/>
                    <a:gd name="T15" fmla="*/ 1 h 51"/>
                    <a:gd name="T16" fmla="*/ 0 w 59"/>
                    <a:gd name="T17" fmla="*/ 0 h 51"/>
                    <a:gd name="T18" fmla="*/ 0 w 59"/>
                    <a:gd name="T19" fmla="*/ 1 h 51"/>
                    <a:gd name="T20" fmla="*/ 0 w 59"/>
                    <a:gd name="T21" fmla="*/ 1 h 51"/>
                    <a:gd name="T22" fmla="*/ 0 w 59"/>
                    <a:gd name="T23" fmla="*/ 1 h 51"/>
                    <a:gd name="T24" fmla="*/ 0 w 59"/>
                    <a:gd name="T25" fmla="*/ 1 h 51"/>
                    <a:gd name="T26" fmla="*/ 0 w 59"/>
                    <a:gd name="T27" fmla="*/ 1 h 51"/>
                    <a:gd name="T28" fmla="*/ 0 w 59"/>
                    <a:gd name="T29" fmla="*/ 1 h 51"/>
                    <a:gd name="T30" fmla="*/ 0 w 59"/>
                    <a:gd name="T31" fmla="*/ 1 h 51"/>
                    <a:gd name="T32" fmla="*/ 0 w 59"/>
                    <a:gd name="T33" fmla="*/ 1 h 51"/>
                    <a:gd name="T34" fmla="*/ 0 w 59"/>
                    <a:gd name="T35" fmla="*/ 1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51"/>
                    <a:gd name="T56" fmla="*/ 59 w 59"/>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51">
                      <a:moveTo>
                        <a:pt x="14" y="50"/>
                      </a:moveTo>
                      <a:lnTo>
                        <a:pt x="0" y="47"/>
                      </a:lnTo>
                      <a:lnTo>
                        <a:pt x="12" y="45"/>
                      </a:lnTo>
                      <a:lnTo>
                        <a:pt x="24" y="42"/>
                      </a:lnTo>
                      <a:lnTo>
                        <a:pt x="38" y="35"/>
                      </a:lnTo>
                      <a:lnTo>
                        <a:pt x="45" y="25"/>
                      </a:lnTo>
                      <a:lnTo>
                        <a:pt x="47" y="14"/>
                      </a:lnTo>
                      <a:lnTo>
                        <a:pt x="44" y="6"/>
                      </a:lnTo>
                      <a:lnTo>
                        <a:pt x="41" y="0"/>
                      </a:lnTo>
                      <a:lnTo>
                        <a:pt x="53" y="3"/>
                      </a:lnTo>
                      <a:lnTo>
                        <a:pt x="57" y="13"/>
                      </a:lnTo>
                      <a:lnTo>
                        <a:pt x="59" y="22"/>
                      </a:lnTo>
                      <a:lnTo>
                        <a:pt x="57" y="35"/>
                      </a:lnTo>
                      <a:lnTo>
                        <a:pt x="51" y="45"/>
                      </a:lnTo>
                      <a:lnTo>
                        <a:pt x="39" y="48"/>
                      </a:lnTo>
                      <a:lnTo>
                        <a:pt x="26" y="51"/>
                      </a:lnTo>
                      <a:lnTo>
                        <a:pt x="18" y="51"/>
                      </a:lnTo>
                      <a:lnTo>
                        <a:pt x="14" y="50"/>
                      </a:lnTo>
                      <a:close/>
                    </a:path>
                  </a:pathLst>
                </a:custGeom>
                <a:solidFill>
                  <a:srgbClr val="FCE6CF"/>
                </a:solidFill>
                <a:ln w="9525">
                  <a:noFill/>
                  <a:round/>
                  <a:headEnd/>
                  <a:tailEnd/>
                </a:ln>
              </p:spPr>
              <p:txBody>
                <a:bodyPr/>
                <a:lstStyle/>
                <a:p>
                  <a:endParaRPr lang="hr-HR"/>
                </a:p>
              </p:txBody>
            </p:sp>
            <p:sp>
              <p:nvSpPr>
                <p:cNvPr id="894152" name="Freeform 229"/>
                <p:cNvSpPr>
                  <a:spLocks/>
                </p:cNvSpPr>
                <p:nvPr/>
              </p:nvSpPr>
              <p:spPr bwMode="auto">
                <a:xfrm>
                  <a:off x="4017" y="2044"/>
                  <a:ext cx="29" cy="26"/>
                </a:xfrm>
                <a:custGeom>
                  <a:avLst/>
                  <a:gdLst>
                    <a:gd name="T0" fmla="*/ 0 w 59"/>
                    <a:gd name="T1" fmla="*/ 1 h 51"/>
                    <a:gd name="T2" fmla="*/ 0 w 59"/>
                    <a:gd name="T3" fmla="*/ 1 h 51"/>
                    <a:gd name="T4" fmla="*/ 0 w 59"/>
                    <a:gd name="T5" fmla="*/ 1 h 51"/>
                    <a:gd name="T6" fmla="*/ 0 w 59"/>
                    <a:gd name="T7" fmla="*/ 1 h 51"/>
                    <a:gd name="T8" fmla="*/ 0 w 59"/>
                    <a:gd name="T9" fmla="*/ 1 h 51"/>
                    <a:gd name="T10" fmla="*/ 0 w 59"/>
                    <a:gd name="T11" fmla="*/ 1 h 51"/>
                    <a:gd name="T12" fmla="*/ 0 w 59"/>
                    <a:gd name="T13" fmla="*/ 1 h 51"/>
                    <a:gd name="T14" fmla="*/ 0 w 59"/>
                    <a:gd name="T15" fmla="*/ 1 h 51"/>
                    <a:gd name="T16" fmla="*/ 0 w 59"/>
                    <a:gd name="T17" fmla="*/ 0 h 51"/>
                    <a:gd name="T18" fmla="*/ 0 w 59"/>
                    <a:gd name="T19" fmla="*/ 1 h 51"/>
                    <a:gd name="T20" fmla="*/ 0 w 59"/>
                    <a:gd name="T21" fmla="*/ 1 h 51"/>
                    <a:gd name="T22" fmla="*/ 0 w 59"/>
                    <a:gd name="T23" fmla="*/ 1 h 51"/>
                    <a:gd name="T24" fmla="*/ 0 w 59"/>
                    <a:gd name="T25" fmla="*/ 1 h 51"/>
                    <a:gd name="T26" fmla="*/ 0 w 59"/>
                    <a:gd name="T27" fmla="*/ 1 h 51"/>
                    <a:gd name="T28" fmla="*/ 0 w 59"/>
                    <a:gd name="T29" fmla="*/ 1 h 51"/>
                    <a:gd name="T30" fmla="*/ 0 w 59"/>
                    <a:gd name="T31" fmla="*/ 1 h 51"/>
                    <a:gd name="T32" fmla="*/ 0 w 59"/>
                    <a:gd name="T33" fmla="*/ 1 h 51"/>
                    <a:gd name="T34" fmla="*/ 0 w 59"/>
                    <a:gd name="T35" fmla="*/ 1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51"/>
                    <a:gd name="T56" fmla="*/ 59 w 59"/>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51">
                      <a:moveTo>
                        <a:pt x="14" y="50"/>
                      </a:moveTo>
                      <a:lnTo>
                        <a:pt x="0" y="47"/>
                      </a:lnTo>
                      <a:lnTo>
                        <a:pt x="12" y="45"/>
                      </a:lnTo>
                      <a:lnTo>
                        <a:pt x="24" y="42"/>
                      </a:lnTo>
                      <a:lnTo>
                        <a:pt x="38" y="35"/>
                      </a:lnTo>
                      <a:lnTo>
                        <a:pt x="45" y="25"/>
                      </a:lnTo>
                      <a:lnTo>
                        <a:pt x="47" y="14"/>
                      </a:lnTo>
                      <a:lnTo>
                        <a:pt x="44" y="6"/>
                      </a:lnTo>
                      <a:lnTo>
                        <a:pt x="41" y="0"/>
                      </a:lnTo>
                      <a:lnTo>
                        <a:pt x="53" y="3"/>
                      </a:lnTo>
                      <a:lnTo>
                        <a:pt x="57" y="13"/>
                      </a:lnTo>
                      <a:lnTo>
                        <a:pt x="59" y="22"/>
                      </a:lnTo>
                      <a:lnTo>
                        <a:pt x="57" y="35"/>
                      </a:lnTo>
                      <a:lnTo>
                        <a:pt x="51" y="45"/>
                      </a:lnTo>
                      <a:lnTo>
                        <a:pt x="39" y="48"/>
                      </a:lnTo>
                      <a:lnTo>
                        <a:pt x="26" y="51"/>
                      </a:lnTo>
                      <a:lnTo>
                        <a:pt x="18" y="51"/>
                      </a:lnTo>
                      <a:lnTo>
                        <a:pt x="14" y="50"/>
                      </a:lnTo>
                    </a:path>
                  </a:pathLst>
                </a:custGeom>
                <a:noFill/>
                <a:ln w="9525">
                  <a:solidFill>
                    <a:srgbClr val="000000"/>
                  </a:solidFill>
                  <a:round/>
                  <a:headEnd/>
                  <a:tailEnd/>
                </a:ln>
              </p:spPr>
              <p:txBody>
                <a:bodyPr/>
                <a:lstStyle/>
                <a:p>
                  <a:endParaRPr lang="hr-HR"/>
                </a:p>
              </p:txBody>
            </p:sp>
          </p:grpSp>
          <p:grpSp>
            <p:nvGrpSpPr>
              <p:cNvPr id="894153" name="Group 230"/>
              <p:cNvGrpSpPr>
                <a:grpSpLocks/>
              </p:cNvGrpSpPr>
              <p:nvPr/>
            </p:nvGrpSpPr>
            <p:grpSpPr bwMode="auto">
              <a:xfrm>
                <a:off x="3887" y="1859"/>
                <a:ext cx="113" cy="33"/>
                <a:chOff x="3887" y="1859"/>
                <a:chExt cx="113" cy="33"/>
              </a:xfrm>
            </p:grpSpPr>
            <p:sp>
              <p:nvSpPr>
                <p:cNvPr id="894154" name="Freeform 231"/>
                <p:cNvSpPr>
                  <a:spLocks/>
                </p:cNvSpPr>
                <p:nvPr/>
              </p:nvSpPr>
              <p:spPr bwMode="auto">
                <a:xfrm>
                  <a:off x="3887" y="1859"/>
                  <a:ext cx="113" cy="33"/>
                </a:xfrm>
                <a:custGeom>
                  <a:avLst/>
                  <a:gdLst>
                    <a:gd name="T0" fmla="*/ 0 w 227"/>
                    <a:gd name="T1" fmla="*/ 1 h 64"/>
                    <a:gd name="T2" fmla="*/ 0 w 227"/>
                    <a:gd name="T3" fmla="*/ 1 h 64"/>
                    <a:gd name="T4" fmla="*/ 0 w 227"/>
                    <a:gd name="T5" fmla="*/ 1 h 64"/>
                    <a:gd name="T6" fmla="*/ 0 w 227"/>
                    <a:gd name="T7" fmla="*/ 1 h 64"/>
                    <a:gd name="T8" fmla="*/ 0 w 227"/>
                    <a:gd name="T9" fmla="*/ 1 h 64"/>
                    <a:gd name="T10" fmla="*/ 0 w 227"/>
                    <a:gd name="T11" fmla="*/ 1 h 64"/>
                    <a:gd name="T12" fmla="*/ 0 w 227"/>
                    <a:gd name="T13" fmla="*/ 1 h 64"/>
                    <a:gd name="T14" fmla="*/ 0 w 227"/>
                    <a:gd name="T15" fmla="*/ 1 h 64"/>
                    <a:gd name="T16" fmla="*/ 0 w 227"/>
                    <a:gd name="T17" fmla="*/ 1 h 64"/>
                    <a:gd name="T18" fmla="*/ 0 w 227"/>
                    <a:gd name="T19" fmla="*/ 1 h 64"/>
                    <a:gd name="T20" fmla="*/ 0 w 227"/>
                    <a:gd name="T21" fmla="*/ 1 h 64"/>
                    <a:gd name="T22" fmla="*/ 0 w 227"/>
                    <a:gd name="T23" fmla="*/ 1 h 64"/>
                    <a:gd name="T24" fmla="*/ 0 w 227"/>
                    <a:gd name="T25" fmla="*/ 1 h 64"/>
                    <a:gd name="T26" fmla="*/ 0 w 227"/>
                    <a:gd name="T27" fmla="*/ 1 h 64"/>
                    <a:gd name="T28" fmla="*/ 0 w 227"/>
                    <a:gd name="T29" fmla="*/ 0 h 64"/>
                    <a:gd name="T30" fmla="*/ 0 w 227"/>
                    <a:gd name="T31" fmla="*/ 1 h 64"/>
                    <a:gd name="T32" fmla="*/ 0 w 227"/>
                    <a:gd name="T33" fmla="*/ 1 h 64"/>
                    <a:gd name="T34" fmla="*/ 0 w 227"/>
                    <a:gd name="T35" fmla="*/ 1 h 64"/>
                    <a:gd name="T36" fmla="*/ 0 w 227"/>
                    <a:gd name="T37" fmla="*/ 1 h 64"/>
                    <a:gd name="T38" fmla="*/ 0 w 227"/>
                    <a:gd name="T39" fmla="*/ 1 h 64"/>
                    <a:gd name="T40" fmla="*/ 0 w 227"/>
                    <a:gd name="T41" fmla="*/ 1 h 64"/>
                    <a:gd name="T42" fmla="*/ 0 w 227"/>
                    <a:gd name="T43" fmla="*/ 1 h 64"/>
                    <a:gd name="T44" fmla="*/ 0 w 227"/>
                    <a:gd name="T45" fmla="*/ 1 h 64"/>
                    <a:gd name="T46" fmla="*/ 0 w 227"/>
                    <a:gd name="T47" fmla="*/ 1 h 64"/>
                    <a:gd name="T48" fmla="*/ 0 w 227"/>
                    <a:gd name="T49" fmla="*/ 1 h 64"/>
                    <a:gd name="T50" fmla="*/ 0 w 227"/>
                    <a:gd name="T51" fmla="*/ 1 h 64"/>
                    <a:gd name="T52" fmla="*/ 0 w 227"/>
                    <a:gd name="T53" fmla="*/ 1 h 64"/>
                    <a:gd name="T54" fmla="*/ 0 w 227"/>
                    <a:gd name="T55" fmla="*/ 1 h 64"/>
                    <a:gd name="T56" fmla="*/ 0 w 227"/>
                    <a:gd name="T57" fmla="*/ 1 h 64"/>
                    <a:gd name="T58" fmla="*/ 0 w 227"/>
                    <a:gd name="T59" fmla="*/ 1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7"/>
                    <a:gd name="T91" fmla="*/ 0 h 64"/>
                    <a:gd name="T92" fmla="*/ 227 w 227"/>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7" h="64">
                      <a:moveTo>
                        <a:pt x="209" y="64"/>
                      </a:moveTo>
                      <a:lnTo>
                        <a:pt x="197" y="59"/>
                      </a:lnTo>
                      <a:lnTo>
                        <a:pt x="186" y="56"/>
                      </a:lnTo>
                      <a:lnTo>
                        <a:pt x="146" y="56"/>
                      </a:lnTo>
                      <a:lnTo>
                        <a:pt x="122" y="58"/>
                      </a:lnTo>
                      <a:lnTo>
                        <a:pt x="98" y="56"/>
                      </a:lnTo>
                      <a:lnTo>
                        <a:pt x="74" y="53"/>
                      </a:lnTo>
                      <a:lnTo>
                        <a:pt x="73" y="53"/>
                      </a:lnTo>
                      <a:lnTo>
                        <a:pt x="58" y="47"/>
                      </a:lnTo>
                      <a:lnTo>
                        <a:pt x="43" y="42"/>
                      </a:lnTo>
                      <a:lnTo>
                        <a:pt x="31" y="35"/>
                      </a:lnTo>
                      <a:lnTo>
                        <a:pt x="21" y="25"/>
                      </a:lnTo>
                      <a:lnTo>
                        <a:pt x="7" y="16"/>
                      </a:lnTo>
                      <a:lnTo>
                        <a:pt x="0" y="3"/>
                      </a:lnTo>
                      <a:lnTo>
                        <a:pt x="3" y="0"/>
                      </a:lnTo>
                      <a:lnTo>
                        <a:pt x="13" y="8"/>
                      </a:lnTo>
                      <a:lnTo>
                        <a:pt x="25" y="14"/>
                      </a:lnTo>
                      <a:lnTo>
                        <a:pt x="40" y="19"/>
                      </a:lnTo>
                      <a:lnTo>
                        <a:pt x="53" y="21"/>
                      </a:lnTo>
                      <a:lnTo>
                        <a:pt x="65" y="22"/>
                      </a:lnTo>
                      <a:lnTo>
                        <a:pt x="82" y="21"/>
                      </a:lnTo>
                      <a:lnTo>
                        <a:pt x="94" y="21"/>
                      </a:lnTo>
                      <a:lnTo>
                        <a:pt x="112" y="16"/>
                      </a:lnTo>
                      <a:lnTo>
                        <a:pt x="131" y="13"/>
                      </a:lnTo>
                      <a:lnTo>
                        <a:pt x="152" y="13"/>
                      </a:lnTo>
                      <a:lnTo>
                        <a:pt x="170" y="14"/>
                      </a:lnTo>
                      <a:lnTo>
                        <a:pt x="189" y="17"/>
                      </a:lnTo>
                      <a:lnTo>
                        <a:pt x="209" y="21"/>
                      </a:lnTo>
                      <a:lnTo>
                        <a:pt x="227" y="27"/>
                      </a:lnTo>
                      <a:lnTo>
                        <a:pt x="209" y="64"/>
                      </a:lnTo>
                      <a:close/>
                    </a:path>
                  </a:pathLst>
                </a:custGeom>
                <a:solidFill>
                  <a:srgbClr val="FCE6CF"/>
                </a:solidFill>
                <a:ln w="9525">
                  <a:noFill/>
                  <a:round/>
                  <a:headEnd/>
                  <a:tailEnd/>
                </a:ln>
              </p:spPr>
              <p:txBody>
                <a:bodyPr/>
                <a:lstStyle/>
                <a:p>
                  <a:endParaRPr lang="hr-HR"/>
                </a:p>
              </p:txBody>
            </p:sp>
            <p:sp>
              <p:nvSpPr>
                <p:cNvPr id="894155" name="Freeform 232"/>
                <p:cNvSpPr>
                  <a:spLocks/>
                </p:cNvSpPr>
                <p:nvPr/>
              </p:nvSpPr>
              <p:spPr bwMode="auto">
                <a:xfrm>
                  <a:off x="3887" y="1859"/>
                  <a:ext cx="113" cy="33"/>
                </a:xfrm>
                <a:custGeom>
                  <a:avLst/>
                  <a:gdLst>
                    <a:gd name="T0" fmla="*/ 0 w 227"/>
                    <a:gd name="T1" fmla="*/ 1 h 64"/>
                    <a:gd name="T2" fmla="*/ 0 w 227"/>
                    <a:gd name="T3" fmla="*/ 1 h 64"/>
                    <a:gd name="T4" fmla="*/ 0 w 227"/>
                    <a:gd name="T5" fmla="*/ 1 h 64"/>
                    <a:gd name="T6" fmla="*/ 0 w 227"/>
                    <a:gd name="T7" fmla="*/ 1 h 64"/>
                    <a:gd name="T8" fmla="*/ 0 w 227"/>
                    <a:gd name="T9" fmla="*/ 1 h 64"/>
                    <a:gd name="T10" fmla="*/ 0 w 227"/>
                    <a:gd name="T11" fmla="*/ 1 h 64"/>
                    <a:gd name="T12" fmla="*/ 0 w 227"/>
                    <a:gd name="T13" fmla="*/ 1 h 64"/>
                    <a:gd name="T14" fmla="*/ 0 w 227"/>
                    <a:gd name="T15" fmla="*/ 1 h 64"/>
                    <a:gd name="T16" fmla="*/ 0 w 227"/>
                    <a:gd name="T17" fmla="*/ 1 h 64"/>
                    <a:gd name="T18" fmla="*/ 0 w 227"/>
                    <a:gd name="T19" fmla="*/ 1 h 64"/>
                    <a:gd name="T20" fmla="*/ 0 w 227"/>
                    <a:gd name="T21" fmla="*/ 1 h 64"/>
                    <a:gd name="T22" fmla="*/ 0 w 227"/>
                    <a:gd name="T23" fmla="*/ 1 h 64"/>
                    <a:gd name="T24" fmla="*/ 0 w 227"/>
                    <a:gd name="T25" fmla="*/ 1 h 64"/>
                    <a:gd name="T26" fmla="*/ 0 w 227"/>
                    <a:gd name="T27" fmla="*/ 1 h 64"/>
                    <a:gd name="T28" fmla="*/ 0 w 227"/>
                    <a:gd name="T29" fmla="*/ 0 h 64"/>
                    <a:gd name="T30" fmla="*/ 0 w 227"/>
                    <a:gd name="T31" fmla="*/ 1 h 64"/>
                    <a:gd name="T32" fmla="*/ 0 w 227"/>
                    <a:gd name="T33" fmla="*/ 1 h 64"/>
                    <a:gd name="T34" fmla="*/ 0 w 227"/>
                    <a:gd name="T35" fmla="*/ 1 h 64"/>
                    <a:gd name="T36" fmla="*/ 0 w 227"/>
                    <a:gd name="T37" fmla="*/ 1 h 64"/>
                    <a:gd name="T38" fmla="*/ 0 w 227"/>
                    <a:gd name="T39" fmla="*/ 1 h 64"/>
                    <a:gd name="T40" fmla="*/ 0 w 227"/>
                    <a:gd name="T41" fmla="*/ 1 h 64"/>
                    <a:gd name="T42" fmla="*/ 0 w 227"/>
                    <a:gd name="T43" fmla="*/ 1 h 64"/>
                    <a:gd name="T44" fmla="*/ 0 w 227"/>
                    <a:gd name="T45" fmla="*/ 1 h 64"/>
                    <a:gd name="T46" fmla="*/ 0 w 227"/>
                    <a:gd name="T47" fmla="*/ 1 h 64"/>
                    <a:gd name="T48" fmla="*/ 0 w 227"/>
                    <a:gd name="T49" fmla="*/ 1 h 64"/>
                    <a:gd name="T50" fmla="*/ 0 w 227"/>
                    <a:gd name="T51" fmla="*/ 1 h 64"/>
                    <a:gd name="T52" fmla="*/ 0 w 227"/>
                    <a:gd name="T53" fmla="*/ 1 h 64"/>
                    <a:gd name="T54" fmla="*/ 0 w 227"/>
                    <a:gd name="T55" fmla="*/ 1 h 64"/>
                    <a:gd name="T56" fmla="*/ 0 w 227"/>
                    <a:gd name="T57" fmla="*/ 1 h 64"/>
                    <a:gd name="T58" fmla="*/ 0 w 227"/>
                    <a:gd name="T59" fmla="*/ 1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7"/>
                    <a:gd name="T91" fmla="*/ 0 h 64"/>
                    <a:gd name="T92" fmla="*/ 227 w 227"/>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7" h="64">
                      <a:moveTo>
                        <a:pt x="209" y="64"/>
                      </a:moveTo>
                      <a:lnTo>
                        <a:pt x="197" y="59"/>
                      </a:lnTo>
                      <a:lnTo>
                        <a:pt x="186" y="56"/>
                      </a:lnTo>
                      <a:lnTo>
                        <a:pt x="146" y="56"/>
                      </a:lnTo>
                      <a:lnTo>
                        <a:pt x="122" y="58"/>
                      </a:lnTo>
                      <a:lnTo>
                        <a:pt x="98" y="56"/>
                      </a:lnTo>
                      <a:lnTo>
                        <a:pt x="74" y="53"/>
                      </a:lnTo>
                      <a:lnTo>
                        <a:pt x="73" y="53"/>
                      </a:lnTo>
                      <a:lnTo>
                        <a:pt x="58" y="47"/>
                      </a:lnTo>
                      <a:lnTo>
                        <a:pt x="43" y="42"/>
                      </a:lnTo>
                      <a:lnTo>
                        <a:pt x="31" y="35"/>
                      </a:lnTo>
                      <a:lnTo>
                        <a:pt x="21" y="25"/>
                      </a:lnTo>
                      <a:lnTo>
                        <a:pt x="7" y="16"/>
                      </a:lnTo>
                      <a:lnTo>
                        <a:pt x="0" y="3"/>
                      </a:lnTo>
                      <a:lnTo>
                        <a:pt x="3" y="0"/>
                      </a:lnTo>
                      <a:lnTo>
                        <a:pt x="13" y="8"/>
                      </a:lnTo>
                      <a:lnTo>
                        <a:pt x="25" y="14"/>
                      </a:lnTo>
                      <a:lnTo>
                        <a:pt x="40" y="19"/>
                      </a:lnTo>
                      <a:lnTo>
                        <a:pt x="53" y="21"/>
                      </a:lnTo>
                      <a:lnTo>
                        <a:pt x="65" y="22"/>
                      </a:lnTo>
                      <a:lnTo>
                        <a:pt x="82" y="21"/>
                      </a:lnTo>
                      <a:lnTo>
                        <a:pt x="94" y="21"/>
                      </a:lnTo>
                      <a:lnTo>
                        <a:pt x="112" y="16"/>
                      </a:lnTo>
                      <a:lnTo>
                        <a:pt x="131" y="13"/>
                      </a:lnTo>
                      <a:lnTo>
                        <a:pt x="152" y="13"/>
                      </a:lnTo>
                      <a:lnTo>
                        <a:pt x="170" y="14"/>
                      </a:lnTo>
                      <a:lnTo>
                        <a:pt x="189" y="17"/>
                      </a:lnTo>
                      <a:lnTo>
                        <a:pt x="209" y="21"/>
                      </a:lnTo>
                      <a:lnTo>
                        <a:pt x="227" y="27"/>
                      </a:lnTo>
                      <a:lnTo>
                        <a:pt x="209" y="64"/>
                      </a:lnTo>
                    </a:path>
                  </a:pathLst>
                </a:custGeom>
                <a:noFill/>
                <a:ln w="9525">
                  <a:solidFill>
                    <a:srgbClr val="000000"/>
                  </a:solidFill>
                  <a:round/>
                  <a:headEnd/>
                  <a:tailEnd/>
                </a:ln>
              </p:spPr>
              <p:txBody>
                <a:bodyPr/>
                <a:lstStyle/>
                <a:p>
                  <a:endParaRPr lang="hr-HR"/>
                </a:p>
              </p:txBody>
            </p:sp>
          </p:grpSp>
          <p:grpSp>
            <p:nvGrpSpPr>
              <p:cNvPr id="894156" name="Group 233"/>
              <p:cNvGrpSpPr>
                <a:grpSpLocks/>
              </p:cNvGrpSpPr>
              <p:nvPr/>
            </p:nvGrpSpPr>
            <p:grpSpPr bwMode="auto">
              <a:xfrm>
                <a:off x="3991" y="1802"/>
                <a:ext cx="142" cy="154"/>
                <a:chOff x="3991" y="1802"/>
                <a:chExt cx="142" cy="154"/>
              </a:xfrm>
            </p:grpSpPr>
            <p:sp>
              <p:nvSpPr>
                <p:cNvPr id="894157" name="Freeform 234"/>
                <p:cNvSpPr>
                  <a:spLocks/>
                </p:cNvSpPr>
                <p:nvPr/>
              </p:nvSpPr>
              <p:spPr bwMode="auto">
                <a:xfrm>
                  <a:off x="3991" y="1802"/>
                  <a:ext cx="142" cy="154"/>
                </a:xfrm>
                <a:custGeom>
                  <a:avLst/>
                  <a:gdLst>
                    <a:gd name="T0" fmla="*/ 1 w 283"/>
                    <a:gd name="T1" fmla="*/ 0 h 309"/>
                    <a:gd name="T2" fmla="*/ 1 w 283"/>
                    <a:gd name="T3" fmla="*/ 0 h 309"/>
                    <a:gd name="T4" fmla="*/ 1 w 283"/>
                    <a:gd name="T5" fmla="*/ 0 h 309"/>
                    <a:gd name="T6" fmla="*/ 1 w 283"/>
                    <a:gd name="T7" fmla="*/ 0 h 309"/>
                    <a:gd name="T8" fmla="*/ 1 w 283"/>
                    <a:gd name="T9" fmla="*/ 0 h 309"/>
                    <a:gd name="T10" fmla="*/ 1 w 283"/>
                    <a:gd name="T11" fmla="*/ 0 h 309"/>
                    <a:gd name="T12" fmla="*/ 1 w 283"/>
                    <a:gd name="T13" fmla="*/ 0 h 309"/>
                    <a:gd name="T14" fmla="*/ 1 w 283"/>
                    <a:gd name="T15" fmla="*/ 0 h 309"/>
                    <a:gd name="T16" fmla="*/ 1 w 283"/>
                    <a:gd name="T17" fmla="*/ 0 h 309"/>
                    <a:gd name="T18" fmla="*/ 1 w 283"/>
                    <a:gd name="T19" fmla="*/ 0 h 309"/>
                    <a:gd name="T20" fmla="*/ 1 w 283"/>
                    <a:gd name="T21" fmla="*/ 0 h 309"/>
                    <a:gd name="T22" fmla="*/ 1 w 283"/>
                    <a:gd name="T23" fmla="*/ 0 h 309"/>
                    <a:gd name="T24" fmla="*/ 1 w 283"/>
                    <a:gd name="T25" fmla="*/ 0 h 309"/>
                    <a:gd name="T26" fmla="*/ 0 w 283"/>
                    <a:gd name="T27" fmla="*/ 0 h 309"/>
                    <a:gd name="T28" fmla="*/ 1 w 283"/>
                    <a:gd name="T29" fmla="*/ 0 h 309"/>
                    <a:gd name="T30" fmla="*/ 1 w 283"/>
                    <a:gd name="T31" fmla="*/ 0 h 3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3"/>
                    <a:gd name="T49" fmla="*/ 0 h 309"/>
                    <a:gd name="T50" fmla="*/ 283 w 283"/>
                    <a:gd name="T51" fmla="*/ 309 h 3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3" h="309">
                      <a:moveTo>
                        <a:pt x="106" y="0"/>
                      </a:moveTo>
                      <a:lnTo>
                        <a:pt x="115" y="9"/>
                      </a:lnTo>
                      <a:lnTo>
                        <a:pt x="153" y="50"/>
                      </a:lnTo>
                      <a:lnTo>
                        <a:pt x="189" y="94"/>
                      </a:lnTo>
                      <a:lnTo>
                        <a:pt x="222" y="140"/>
                      </a:lnTo>
                      <a:lnTo>
                        <a:pt x="249" y="189"/>
                      </a:lnTo>
                      <a:lnTo>
                        <a:pt x="271" y="241"/>
                      </a:lnTo>
                      <a:lnTo>
                        <a:pt x="283" y="262"/>
                      </a:lnTo>
                      <a:lnTo>
                        <a:pt x="249" y="309"/>
                      </a:lnTo>
                      <a:lnTo>
                        <a:pt x="243" y="301"/>
                      </a:lnTo>
                      <a:lnTo>
                        <a:pt x="236" y="293"/>
                      </a:lnTo>
                      <a:lnTo>
                        <a:pt x="227" y="280"/>
                      </a:lnTo>
                      <a:lnTo>
                        <a:pt x="215" y="275"/>
                      </a:lnTo>
                      <a:lnTo>
                        <a:pt x="0" y="179"/>
                      </a:lnTo>
                      <a:lnTo>
                        <a:pt x="18" y="142"/>
                      </a:lnTo>
                      <a:lnTo>
                        <a:pt x="106" y="0"/>
                      </a:lnTo>
                      <a:close/>
                    </a:path>
                  </a:pathLst>
                </a:custGeom>
                <a:solidFill>
                  <a:srgbClr val="FFC080"/>
                </a:solidFill>
                <a:ln w="9525">
                  <a:noFill/>
                  <a:round/>
                  <a:headEnd/>
                  <a:tailEnd/>
                </a:ln>
              </p:spPr>
              <p:txBody>
                <a:bodyPr/>
                <a:lstStyle/>
                <a:p>
                  <a:endParaRPr lang="hr-HR"/>
                </a:p>
              </p:txBody>
            </p:sp>
            <p:sp>
              <p:nvSpPr>
                <p:cNvPr id="894158" name="Freeform 235"/>
                <p:cNvSpPr>
                  <a:spLocks/>
                </p:cNvSpPr>
                <p:nvPr/>
              </p:nvSpPr>
              <p:spPr bwMode="auto">
                <a:xfrm>
                  <a:off x="3991" y="1802"/>
                  <a:ext cx="142" cy="154"/>
                </a:xfrm>
                <a:custGeom>
                  <a:avLst/>
                  <a:gdLst>
                    <a:gd name="T0" fmla="*/ 1 w 283"/>
                    <a:gd name="T1" fmla="*/ 0 h 309"/>
                    <a:gd name="T2" fmla="*/ 1 w 283"/>
                    <a:gd name="T3" fmla="*/ 0 h 309"/>
                    <a:gd name="T4" fmla="*/ 1 w 283"/>
                    <a:gd name="T5" fmla="*/ 0 h 309"/>
                    <a:gd name="T6" fmla="*/ 1 w 283"/>
                    <a:gd name="T7" fmla="*/ 0 h 309"/>
                    <a:gd name="T8" fmla="*/ 1 w 283"/>
                    <a:gd name="T9" fmla="*/ 0 h 309"/>
                    <a:gd name="T10" fmla="*/ 1 w 283"/>
                    <a:gd name="T11" fmla="*/ 0 h 309"/>
                    <a:gd name="T12" fmla="*/ 1 w 283"/>
                    <a:gd name="T13" fmla="*/ 0 h 309"/>
                    <a:gd name="T14" fmla="*/ 1 w 283"/>
                    <a:gd name="T15" fmla="*/ 0 h 309"/>
                    <a:gd name="T16" fmla="*/ 1 w 283"/>
                    <a:gd name="T17" fmla="*/ 0 h 309"/>
                    <a:gd name="T18" fmla="*/ 1 w 283"/>
                    <a:gd name="T19" fmla="*/ 0 h 309"/>
                    <a:gd name="T20" fmla="*/ 1 w 283"/>
                    <a:gd name="T21" fmla="*/ 0 h 309"/>
                    <a:gd name="T22" fmla="*/ 1 w 283"/>
                    <a:gd name="T23" fmla="*/ 0 h 309"/>
                    <a:gd name="T24" fmla="*/ 1 w 283"/>
                    <a:gd name="T25" fmla="*/ 0 h 309"/>
                    <a:gd name="T26" fmla="*/ 0 w 283"/>
                    <a:gd name="T27" fmla="*/ 0 h 309"/>
                    <a:gd name="T28" fmla="*/ 1 w 283"/>
                    <a:gd name="T29" fmla="*/ 0 h 309"/>
                    <a:gd name="T30" fmla="*/ 1 w 283"/>
                    <a:gd name="T31" fmla="*/ 0 h 3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3"/>
                    <a:gd name="T49" fmla="*/ 0 h 309"/>
                    <a:gd name="T50" fmla="*/ 283 w 283"/>
                    <a:gd name="T51" fmla="*/ 309 h 3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3" h="309">
                      <a:moveTo>
                        <a:pt x="106" y="0"/>
                      </a:moveTo>
                      <a:lnTo>
                        <a:pt x="115" y="9"/>
                      </a:lnTo>
                      <a:lnTo>
                        <a:pt x="153" y="50"/>
                      </a:lnTo>
                      <a:lnTo>
                        <a:pt x="189" y="94"/>
                      </a:lnTo>
                      <a:lnTo>
                        <a:pt x="222" y="140"/>
                      </a:lnTo>
                      <a:lnTo>
                        <a:pt x="249" y="189"/>
                      </a:lnTo>
                      <a:lnTo>
                        <a:pt x="271" y="241"/>
                      </a:lnTo>
                      <a:lnTo>
                        <a:pt x="283" y="262"/>
                      </a:lnTo>
                      <a:lnTo>
                        <a:pt x="249" y="309"/>
                      </a:lnTo>
                      <a:lnTo>
                        <a:pt x="243" y="301"/>
                      </a:lnTo>
                      <a:lnTo>
                        <a:pt x="236" y="293"/>
                      </a:lnTo>
                      <a:lnTo>
                        <a:pt x="227" y="280"/>
                      </a:lnTo>
                      <a:lnTo>
                        <a:pt x="215" y="275"/>
                      </a:lnTo>
                      <a:lnTo>
                        <a:pt x="0" y="179"/>
                      </a:lnTo>
                      <a:lnTo>
                        <a:pt x="18" y="142"/>
                      </a:lnTo>
                      <a:lnTo>
                        <a:pt x="106" y="0"/>
                      </a:lnTo>
                    </a:path>
                  </a:pathLst>
                </a:custGeom>
                <a:noFill/>
                <a:ln w="9525">
                  <a:solidFill>
                    <a:srgbClr val="000000"/>
                  </a:solidFill>
                  <a:round/>
                  <a:headEnd/>
                  <a:tailEnd/>
                </a:ln>
              </p:spPr>
              <p:txBody>
                <a:bodyPr/>
                <a:lstStyle/>
                <a:p>
                  <a:endParaRPr lang="hr-HR"/>
                </a:p>
              </p:txBody>
            </p:sp>
          </p:grpSp>
          <p:grpSp>
            <p:nvGrpSpPr>
              <p:cNvPr id="894159" name="Group 236"/>
              <p:cNvGrpSpPr>
                <a:grpSpLocks/>
              </p:cNvGrpSpPr>
              <p:nvPr/>
            </p:nvGrpSpPr>
            <p:grpSpPr bwMode="auto">
              <a:xfrm>
                <a:off x="3867" y="2026"/>
                <a:ext cx="159" cy="282"/>
                <a:chOff x="3867" y="2026"/>
                <a:chExt cx="159" cy="282"/>
              </a:xfrm>
            </p:grpSpPr>
            <p:sp>
              <p:nvSpPr>
                <p:cNvPr id="894160" name="Freeform 237"/>
                <p:cNvSpPr>
                  <a:spLocks/>
                </p:cNvSpPr>
                <p:nvPr/>
              </p:nvSpPr>
              <p:spPr bwMode="auto">
                <a:xfrm>
                  <a:off x="3867" y="2026"/>
                  <a:ext cx="159" cy="282"/>
                </a:xfrm>
                <a:custGeom>
                  <a:avLst/>
                  <a:gdLst>
                    <a:gd name="T0" fmla="*/ 0 w 320"/>
                    <a:gd name="T1" fmla="*/ 1 h 563"/>
                    <a:gd name="T2" fmla="*/ 0 w 320"/>
                    <a:gd name="T3" fmla="*/ 1 h 563"/>
                    <a:gd name="T4" fmla="*/ 0 w 320"/>
                    <a:gd name="T5" fmla="*/ 1 h 563"/>
                    <a:gd name="T6" fmla="*/ 0 w 320"/>
                    <a:gd name="T7" fmla="*/ 1 h 563"/>
                    <a:gd name="T8" fmla="*/ 0 w 320"/>
                    <a:gd name="T9" fmla="*/ 1 h 563"/>
                    <a:gd name="T10" fmla="*/ 0 w 320"/>
                    <a:gd name="T11" fmla="*/ 1 h 563"/>
                    <a:gd name="T12" fmla="*/ 0 w 320"/>
                    <a:gd name="T13" fmla="*/ 1 h 563"/>
                    <a:gd name="T14" fmla="*/ 0 w 320"/>
                    <a:gd name="T15" fmla="*/ 1 h 563"/>
                    <a:gd name="T16" fmla="*/ 0 w 320"/>
                    <a:gd name="T17" fmla="*/ 1 h 563"/>
                    <a:gd name="T18" fmla="*/ 0 w 320"/>
                    <a:gd name="T19" fmla="*/ 1 h 563"/>
                    <a:gd name="T20" fmla="*/ 0 w 320"/>
                    <a:gd name="T21" fmla="*/ 1 h 563"/>
                    <a:gd name="T22" fmla="*/ 0 w 320"/>
                    <a:gd name="T23" fmla="*/ 1 h 563"/>
                    <a:gd name="T24" fmla="*/ 0 w 320"/>
                    <a:gd name="T25" fmla="*/ 1 h 563"/>
                    <a:gd name="T26" fmla="*/ 0 w 320"/>
                    <a:gd name="T27" fmla="*/ 1 h 563"/>
                    <a:gd name="T28" fmla="*/ 0 w 320"/>
                    <a:gd name="T29" fmla="*/ 1 h 563"/>
                    <a:gd name="T30" fmla="*/ 0 w 320"/>
                    <a:gd name="T31" fmla="*/ 1 h 563"/>
                    <a:gd name="T32" fmla="*/ 0 w 320"/>
                    <a:gd name="T33" fmla="*/ 1 h 563"/>
                    <a:gd name="T34" fmla="*/ 0 w 320"/>
                    <a:gd name="T35" fmla="*/ 1 h 563"/>
                    <a:gd name="T36" fmla="*/ 0 w 320"/>
                    <a:gd name="T37" fmla="*/ 1 h 563"/>
                    <a:gd name="T38" fmla="*/ 0 w 320"/>
                    <a:gd name="T39" fmla="*/ 1 h 563"/>
                    <a:gd name="T40" fmla="*/ 0 w 320"/>
                    <a:gd name="T41" fmla="*/ 1 h 563"/>
                    <a:gd name="T42" fmla="*/ 0 w 320"/>
                    <a:gd name="T43" fmla="*/ 1 h 563"/>
                    <a:gd name="T44" fmla="*/ 0 w 320"/>
                    <a:gd name="T45" fmla="*/ 1 h 563"/>
                    <a:gd name="T46" fmla="*/ 0 w 320"/>
                    <a:gd name="T47" fmla="*/ 1 h 563"/>
                    <a:gd name="T48" fmla="*/ 0 w 320"/>
                    <a:gd name="T49" fmla="*/ 1 h 563"/>
                    <a:gd name="T50" fmla="*/ 0 w 320"/>
                    <a:gd name="T51" fmla="*/ 1 h 563"/>
                    <a:gd name="T52" fmla="*/ 0 w 320"/>
                    <a:gd name="T53" fmla="*/ 1 h 563"/>
                    <a:gd name="T54" fmla="*/ 0 w 320"/>
                    <a:gd name="T55" fmla="*/ 1 h 563"/>
                    <a:gd name="T56" fmla="*/ 0 w 320"/>
                    <a:gd name="T57" fmla="*/ 1 h 563"/>
                    <a:gd name="T58" fmla="*/ 0 w 320"/>
                    <a:gd name="T59" fmla="*/ 1 h 563"/>
                    <a:gd name="T60" fmla="*/ 0 w 320"/>
                    <a:gd name="T61" fmla="*/ 1 h 563"/>
                    <a:gd name="T62" fmla="*/ 0 w 320"/>
                    <a:gd name="T63" fmla="*/ 1 h 563"/>
                    <a:gd name="T64" fmla="*/ 0 w 320"/>
                    <a:gd name="T65" fmla="*/ 1 h 563"/>
                    <a:gd name="T66" fmla="*/ 0 w 320"/>
                    <a:gd name="T67" fmla="*/ 1 h 563"/>
                    <a:gd name="T68" fmla="*/ 0 w 320"/>
                    <a:gd name="T69" fmla="*/ 1 h 563"/>
                    <a:gd name="T70" fmla="*/ 0 w 320"/>
                    <a:gd name="T71" fmla="*/ 1 h 5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0"/>
                    <a:gd name="T109" fmla="*/ 0 h 563"/>
                    <a:gd name="T110" fmla="*/ 320 w 320"/>
                    <a:gd name="T111" fmla="*/ 563 h 5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0" h="563">
                      <a:moveTo>
                        <a:pt x="127" y="528"/>
                      </a:moveTo>
                      <a:lnTo>
                        <a:pt x="132" y="537"/>
                      </a:lnTo>
                      <a:lnTo>
                        <a:pt x="138" y="550"/>
                      </a:lnTo>
                      <a:lnTo>
                        <a:pt x="147" y="557"/>
                      </a:lnTo>
                      <a:lnTo>
                        <a:pt x="160" y="560"/>
                      </a:lnTo>
                      <a:lnTo>
                        <a:pt x="176" y="558"/>
                      </a:lnTo>
                      <a:lnTo>
                        <a:pt x="191" y="552"/>
                      </a:lnTo>
                      <a:lnTo>
                        <a:pt x="194" y="549"/>
                      </a:lnTo>
                      <a:lnTo>
                        <a:pt x="226" y="440"/>
                      </a:lnTo>
                      <a:lnTo>
                        <a:pt x="220" y="507"/>
                      </a:lnTo>
                      <a:lnTo>
                        <a:pt x="221" y="521"/>
                      </a:lnTo>
                      <a:lnTo>
                        <a:pt x="224" y="536"/>
                      </a:lnTo>
                      <a:lnTo>
                        <a:pt x="232" y="552"/>
                      </a:lnTo>
                      <a:lnTo>
                        <a:pt x="242" y="557"/>
                      </a:lnTo>
                      <a:lnTo>
                        <a:pt x="251" y="563"/>
                      </a:lnTo>
                      <a:lnTo>
                        <a:pt x="263" y="563"/>
                      </a:lnTo>
                      <a:lnTo>
                        <a:pt x="268" y="562"/>
                      </a:lnTo>
                      <a:lnTo>
                        <a:pt x="280" y="557"/>
                      </a:lnTo>
                      <a:lnTo>
                        <a:pt x="287" y="550"/>
                      </a:lnTo>
                      <a:lnTo>
                        <a:pt x="294" y="539"/>
                      </a:lnTo>
                      <a:lnTo>
                        <a:pt x="296" y="536"/>
                      </a:lnTo>
                      <a:lnTo>
                        <a:pt x="320" y="301"/>
                      </a:lnTo>
                      <a:lnTo>
                        <a:pt x="320" y="275"/>
                      </a:lnTo>
                      <a:lnTo>
                        <a:pt x="315" y="264"/>
                      </a:lnTo>
                      <a:lnTo>
                        <a:pt x="309" y="252"/>
                      </a:lnTo>
                      <a:lnTo>
                        <a:pt x="309" y="248"/>
                      </a:lnTo>
                      <a:lnTo>
                        <a:pt x="305" y="241"/>
                      </a:lnTo>
                      <a:lnTo>
                        <a:pt x="300" y="218"/>
                      </a:lnTo>
                      <a:lnTo>
                        <a:pt x="294" y="196"/>
                      </a:lnTo>
                      <a:lnTo>
                        <a:pt x="288" y="172"/>
                      </a:lnTo>
                      <a:lnTo>
                        <a:pt x="288" y="139"/>
                      </a:lnTo>
                      <a:lnTo>
                        <a:pt x="294" y="125"/>
                      </a:lnTo>
                      <a:lnTo>
                        <a:pt x="299" y="112"/>
                      </a:lnTo>
                      <a:lnTo>
                        <a:pt x="303" y="97"/>
                      </a:lnTo>
                      <a:lnTo>
                        <a:pt x="314" y="84"/>
                      </a:lnTo>
                      <a:lnTo>
                        <a:pt x="300" y="81"/>
                      </a:lnTo>
                      <a:lnTo>
                        <a:pt x="282" y="76"/>
                      </a:lnTo>
                      <a:lnTo>
                        <a:pt x="260" y="66"/>
                      </a:lnTo>
                      <a:lnTo>
                        <a:pt x="238" y="60"/>
                      </a:lnTo>
                      <a:lnTo>
                        <a:pt x="215" y="50"/>
                      </a:lnTo>
                      <a:lnTo>
                        <a:pt x="194" y="42"/>
                      </a:lnTo>
                      <a:lnTo>
                        <a:pt x="174" y="31"/>
                      </a:lnTo>
                      <a:lnTo>
                        <a:pt x="153" y="23"/>
                      </a:lnTo>
                      <a:lnTo>
                        <a:pt x="132" y="11"/>
                      </a:lnTo>
                      <a:lnTo>
                        <a:pt x="111" y="0"/>
                      </a:lnTo>
                      <a:lnTo>
                        <a:pt x="82" y="58"/>
                      </a:lnTo>
                      <a:lnTo>
                        <a:pt x="59" y="118"/>
                      </a:lnTo>
                      <a:lnTo>
                        <a:pt x="38" y="181"/>
                      </a:lnTo>
                      <a:lnTo>
                        <a:pt x="20" y="249"/>
                      </a:lnTo>
                      <a:lnTo>
                        <a:pt x="14" y="299"/>
                      </a:lnTo>
                      <a:lnTo>
                        <a:pt x="8" y="322"/>
                      </a:lnTo>
                      <a:lnTo>
                        <a:pt x="5" y="345"/>
                      </a:lnTo>
                      <a:lnTo>
                        <a:pt x="3" y="369"/>
                      </a:lnTo>
                      <a:lnTo>
                        <a:pt x="3" y="392"/>
                      </a:lnTo>
                      <a:lnTo>
                        <a:pt x="0" y="416"/>
                      </a:lnTo>
                      <a:lnTo>
                        <a:pt x="0" y="460"/>
                      </a:lnTo>
                      <a:lnTo>
                        <a:pt x="5" y="471"/>
                      </a:lnTo>
                      <a:lnTo>
                        <a:pt x="14" y="482"/>
                      </a:lnTo>
                      <a:lnTo>
                        <a:pt x="23" y="492"/>
                      </a:lnTo>
                      <a:lnTo>
                        <a:pt x="35" y="495"/>
                      </a:lnTo>
                      <a:lnTo>
                        <a:pt x="47" y="494"/>
                      </a:lnTo>
                      <a:lnTo>
                        <a:pt x="54" y="489"/>
                      </a:lnTo>
                      <a:lnTo>
                        <a:pt x="59" y="484"/>
                      </a:lnTo>
                      <a:lnTo>
                        <a:pt x="60" y="494"/>
                      </a:lnTo>
                      <a:lnTo>
                        <a:pt x="63" y="510"/>
                      </a:lnTo>
                      <a:lnTo>
                        <a:pt x="72" y="519"/>
                      </a:lnTo>
                      <a:lnTo>
                        <a:pt x="81" y="528"/>
                      </a:lnTo>
                      <a:lnTo>
                        <a:pt x="93" y="531"/>
                      </a:lnTo>
                      <a:lnTo>
                        <a:pt x="106" y="531"/>
                      </a:lnTo>
                      <a:lnTo>
                        <a:pt x="118" y="526"/>
                      </a:lnTo>
                      <a:lnTo>
                        <a:pt x="126" y="518"/>
                      </a:lnTo>
                      <a:lnTo>
                        <a:pt x="127" y="528"/>
                      </a:lnTo>
                      <a:close/>
                    </a:path>
                  </a:pathLst>
                </a:custGeom>
                <a:solidFill>
                  <a:srgbClr val="FFC080"/>
                </a:solidFill>
                <a:ln w="9525">
                  <a:noFill/>
                  <a:round/>
                  <a:headEnd/>
                  <a:tailEnd/>
                </a:ln>
              </p:spPr>
              <p:txBody>
                <a:bodyPr/>
                <a:lstStyle/>
                <a:p>
                  <a:endParaRPr lang="hr-HR"/>
                </a:p>
              </p:txBody>
            </p:sp>
            <p:sp>
              <p:nvSpPr>
                <p:cNvPr id="894161" name="Freeform 238"/>
                <p:cNvSpPr>
                  <a:spLocks/>
                </p:cNvSpPr>
                <p:nvPr/>
              </p:nvSpPr>
              <p:spPr bwMode="auto">
                <a:xfrm>
                  <a:off x="3867" y="2026"/>
                  <a:ext cx="159" cy="282"/>
                </a:xfrm>
                <a:custGeom>
                  <a:avLst/>
                  <a:gdLst>
                    <a:gd name="T0" fmla="*/ 0 w 320"/>
                    <a:gd name="T1" fmla="*/ 1 h 563"/>
                    <a:gd name="T2" fmla="*/ 0 w 320"/>
                    <a:gd name="T3" fmla="*/ 1 h 563"/>
                    <a:gd name="T4" fmla="*/ 0 w 320"/>
                    <a:gd name="T5" fmla="*/ 1 h 563"/>
                    <a:gd name="T6" fmla="*/ 0 w 320"/>
                    <a:gd name="T7" fmla="*/ 1 h 563"/>
                    <a:gd name="T8" fmla="*/ 0 w 320"/>
                    <a:gd name="T9" fmla="*/ 1 h 563"/>
                    <a:gd name="T10" fmla="*/ 0 w 320"/>
                    <a:gd name="T11" fmla="*/ 1 h 563"/>
                    <a:gd name="T12" fmla="*/ 0 w 320"/>
                    <a:gd name="T13" fmla="*/ 1 h 563"/>
                    <a:gd name="T14" fmla="*/ 0 w 320"/>
                    <a:gd name="T15" fmla="*/ 1 h 563"/>
                    <a:gd name="T16" fmla="*/ 0 w 320"/>
                    <a:gd name="T17" fmla="*/ 1 h 563"/>
                    <a:gd name="T18" fmla="*/ 0 w 320"/>
                    <a:gd name="T19" fmla="*/ 1 h 563"/>
                    <a:gd name="T20" fmla="*/ 0 w 320"/>
                    <a:gd name="T21" fmla="*/ 1 h 563"/>
                    <a:gd name="T22" fmla="*/ 0 w 320"/>
                    <a:gd name="T23" fmla="*/ 1 h 563"/>
                    <a:gd name="T24" fmla="*/ 0 w 320"/>
                    <a:gd name="T25" fmla="*/ 1 h 563"/>
                    <a:gd name="T26" fmla="*/ 0 w 320"/>
                    <a:gd name="T27" fmla="*/ 1 h 563"/>
                    <a:gd name="T28" fmla="*/ 0 w 320"/>
                    <a:gd name="T29" fmla="*/ 1 h 563"/>
                    <a:gd name="T30" fmla="*/ 0 w 320"/>
                    <a:gd name="T31" fmla="*/ 1 h 563"/>
                    <a:gd name="T32" fmla="*/ 0 w 320"/>
                    <a:gd name="T33" fmla="*/ 1 h 563"/>
                    <a:gd name="T34" fmla="*/ 0 w 320"/>
                    <a:gd name="T35" fmla="*/ 1 h 563"/>
                    <a:gd name="T36" fmla="*/ 0 w 320"/>
                    <a:gd name="T37" fmla="*/ 1 h 563"/>
                    <a:gd name="T38" fmla="*/ 0 w 320"/>
                    <a:gd name="T39" fmla="*/ 1 h 563"/>
                    <a:gd name="T40" fmla="*/ 0 w 320"/>
                    <a:gd name="T41" fmla="*/ 1 h 563"/>
                    <a:gd name="T42" fmla="*/ 0 w 320"/>
                    <a:gd name="T43" fmla="*/ 1 h 563"/>
                    <a:gd name="T44" fmla="*/ 0 w 320"/>
                    <a:gd name="T45" fmla="*/ 1 h 563"/>
                    <a:gd name="T46" fmla="*/ 0 w 320"/>
                    <a:gd name="T47" fmla="*/ 1 h 563"/>
                    <a:gd name="T48" fmla="*/ 0 w 320"/>
                    <a:gd name="T49" fmla="*/ 1 h 563"/>
                    <a:gd name="T50" fmla="*/ 0 w 320"/>
                    <a:gd name="T51" fmla="*/ 1 h 563"/>
                    <a:gd name="T52" fmla="*/ 0 w 320"/>
                    <a:gd name="T53" fmla="*/ 1 h 563"/>
                    <a:gd name="T54" fmla="*/ 0 w 320"/>
                    <a:gd name="T55" fmla="*/ 1 h 563"/>
                    <a:gd name="T56" fmla="*/ 0 w 320"/>
                    <a:gd name="T57" fmla="*/ 1 h 563"/>
                    <a:gd name="T58" fmla="*/ 0 w 320"/>
                    <a:gd name="T59" fmla="*/ 1 h 563"/>
                    <a:gd name="T60" fmla="*/ 0 w 320"/>
                    <a:gd name="T61" fmla="*/ 1 h 563"/>
                    <a:gd name="T62" fmla="*/ 0 w 320"/>
                    <a:gd name="T63" fmla="*/ 1 h 563"/>
                    <a:gd name="T64" fmla="*/ 0 w 320"/>
                    <a:gd name="T65" fmla="*/ 1 h 563"/>
                    <a:gd name="T66" fmla="*/ 0 w 320"/>
                    <a:gd name="T67" fmla="*/ 1 h 563"/>
                    <a:gd name="T68" fmla="*/ 0 w 320"/>
                    <a:gd name="T69" fmla="*/ 1 h 563"/>
                    <a:gd name="T70" fmla="*/ 0 w 320"/>
                    <a:gd name="T71" fmla="*/ 1 h 5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0"/>
                    <a:gd name="T109" fmla="*/ 0 h 563"/>
                    <a:gd name="T110" fmla="*/ 320 w 320"/>
                    <a:gd name="T111" fmla="*/ 563 h 5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0" h="563">
                      <a:moveTo>
                        <a:pt x="127" y="528"/>
                      </a:moveTo>
                      <a:lnTo>
                        <a:pt x="132" y="537"/>
                      </a:lnTo>
                      <a:lnTo>
                        <a:pt x="138" y="550"/>
                      </a:lnTo>
                      <a:lnTo>
                        <a:pt x="147" y="557"/>
                      </a:lnTo>
                      <a:lnTo>
                        <a:pt x="160" y="560"/>
                      </a:lnTo>
                      <a:lnTo>
                        <a:pt x="176" y="558"/>
                      </a:lnTo>
                      <a:lnTo>
                        <a:pt x="191" y="552"/>
                      </a:lnTo>
                      <a:lnTo>
                        <a:pt x="194" y="549"/>
                      </a:lnTo>
                      <a:lnTo>
                        <a:pt x="226" y="440"/>
                      </a:lnTo>
                      <a:lnTo>
                        <a:pt x="220" y="507"/>
                      </a:lnTo>
                      <a:lnTo>
                        <a:pt x="221" y="521"/>
                      </a:lnTo>
                      <a:lnTo>
                        <a:pt x="224" y="536"/>
                      </a:lnTo>
                      <a:lnTo>
                        <a:pt x="232" y="552"/>
                      </a:lnTo>
                      <a:lnTo>
                        <a:pt x="242" y="557"/>
                      </a:lnTo>
                      <a:lnTo>
                        <a:pt x="251" y="563"/>
                      </a:lnTo>
                      <a:lnTo>
                        <a:pt x="263" y="563"/>
                      </a:lnTo>
                      <a:lnTo>
                        <a:pt x="268" y="562"/>
                      </a:lnTo>
                      <a:lnTo>
                        <a:pt x="280" y="557"/>
                      </a:lnTo>
                      <a:lnTo>
                        <a:pt x="287" y="550"/>
                      </a:lnTo>
                      <a:lnTo>
                        <a:pt x="294" y="539"/>
                      </a:lnTo>
                      <a:lnTo>
                        <a:pt x="296" y="536"/>
                      </a:lnTo>
                      <a:lnTo>
                        <a:pt x="320" y="301"/>
                      </a:lnTo>
                      <a:lnTo>
                        <a:pt x="320" y="275"/>
                      </a:lnTo>
                      <a:lnTo>
                        <a:pt x="315" y="264"/>
                      </a:lnTo>
                      <a:lnTo>
                        <a:pt x="309" y="252"/>
                      </a:lnTo>
                      <a:lnTo>
                        <a:pt x="309" y="248"/>
                      </a:lnTo>
                      <a:lnTo>
                        <a:pt x="305" y="241"/>
                      </a:lnTo>
                      <a:lnTo>
                        <a:pt x="300" y="218"/>
                      </a:lnTo>
                      <a:lnTo>
                        <a:pt x="294" y="196"/>
                      </a:lnTo>
                      <a:lnTo>
                        <a:pt x="288" y="172"/>
                      </a:lnTo>
                      <a:lnTo>
                        <a:pt x="288" y="139"/>
                      </a:lnTo>
                      <a:lnTo>
                        <a:pt x="294" y="125"/>
                      </a:lnTo>
                      <a:lnTo>
                        <a:pt x="299" y="112"/>
                      </a:lnTo>
                      <a:lnTo>
                        <a:pt x="303" y="97"/>
                      </a:lnTo>
                      <a:lnTo>
                        <a:pt x="314" y="84"/>
                      </a:lnTo>
                      <a:lnTo>
                        <a:pt x="300" y="81"/>
                      </a:lnTo>
                      <a:lnTo>
                        <a:pt x="282" y="76"/>
                      </a:lnTo>
                      <a:lnTo>
                        <a:pt x="260" y="66"/>
                      </a:lnTo>
                      <a:lnTo>
                        <a:pt x="238" y="60"/>
                      </a:lnTo>
                      <a:lnTo>
                        <a:pt x="215" y="50"/>
                      </a:lnTo>
                      <a:lnTo>
                        <a:pt x="194" y="42"/>
                      </a:lnTo>
                      <a:lnTo>
                        <a:pt x="174" y="31"/>
                      </a:lnTo>
                      <a:lnTo>
                        <a:pt x="153" y="23"/>
                      </a:lnTo>
                      <a:lnTo>
                        <a:pt x="132" y="11"/>
                      </a:lnTo>
                      <a:lnTo>
                        <a:pt x="111" y="0"/>
                      </a:lnTo>
                      <a:lnTo>
                        <a:pt x="82" y="58"/>
                      </a:lnTo>
                      <a:lnTo>
                        <a:pt x="59" y="118"/>
                      </a:lnTo>
                      <a:lnTo>
                        <a:pt x="38" y="181"/>
                      </a:lnTo>
                      <a:lnTo>
                        <a:pt x="20" y="249"/>
                      </a:lnTo>
                      <a:lnTo>
                        <a:pt x="14" y="299"/>
                      </a:lnTo>
                      <a:lnTo>
                        <a:pt x="8" y="322"/>
                      </a:lnTo>
                      <a:lnTo>
                        <a:pt x="5" y="345"/>
                      </a:lnTo>
                      <a:lnTo>
                        <a:pt x="3" y="369"/>
                      </a:lnTo>
                      <a:lnTo>
                        <a:pt x="3" y="392"/>
                      </a:lnTo>
                      <a:lnTo>
                        <a:pt x="0" y="416"/>
                      </a:lnTo>
                      <a:lnTo>
                        <a:pt x="0" y="460"/>
                      </a:lnTo>
                      <a:lnTo>
                        <a:pt x="5" y="471"/>
                      </a:lnTo>
                      <a:lnTo>
                        <a:pt x="14" y="482"/>
                      </a:lnTo>
                      <a:lnTo>
                        <a:pt x="23" y="492"/>
                      </a:lnTo>
                      <a:lnTo>
                        <a:pt x="35" y="495"/>
                      </a:lnTo>
                      <a:lnTo>
                        <a:pt x="47" y="494"/>
                      </a:lnTo>
                      <a:lnTo>
                        <a:pt x="54" y="489"/>
                      </a:lnTo>
                      <a:lnTo>
                        <a:pt x="59" y="484"/>
                      </a:lnTo>
                      <a:lnTo>
                        <a:pt x="60" y="494"/>
                      </a:lnTo>
                      <a:lnTo>
                        <a:pt x="63" y="510"/>
                      </a:lnTo>
                      <a:lnTo>
                        <a:pt x="72" y="519"/>
                      </a:lnTo>
                      <a:lnTo>
                        <a:pt x="81" y="528"/>
                      </a:lnTo>
                      <a:lnTo>
                        <a:pt x="93" y="531"/>
                      </a:lnTo>
                      <a:lnTo>
                        <a:pt x="106" y="531"/>
                      </a:lnTo>
                      <a:lnTo>
                        <a:pt x="118" y="526"/>
                      </a:lnTo>
                      <a:lnTo>
                        <a:pt x="126" y="518"/>
                      </a:lnTo>
                      <a:lnTo>
                        <a:pt x="127" y="528"/>
                      </a:lnTo>
                    </a:path>
                  </a:pathLst>
                </a:custGeom>
                <a:noFill/>
                <a:ln w="9525">
                  <a:solidFill>
                    <a:srgbClr val="000000"/>
                  </a:solidFill>
                  <a:round/>
                  <a:headEnd/>
                  <a:tailEnd/>
                </a:ln>
              </p:spPr>
              <p:txBody>
                <a:bodyPr/>
                <a:lstStyle/>
                <a:p>
                  <a:endParaRPr lang="hr-HR"/>
                </a:p>
              </p:txBody>
            </p:sp>
          </p:grpSp>
          <p:sp>
            <p:nvSpPr>
              <p:cNvPr id="894162" name="Line 239"/>
              <p:cNvSpPr>
                <a:spLocks noChangeShapeType="1"/>
              </p:cNvSpPr>
              <p:nvPr/>
            </p:nvSpPr>
            <p:spPr bwMode="auto">
              <a:xfrm flipV="1">
                <a:off x="3932" y="2233"/>
                <a:ext cx="1" cy="55"/>
              </a:xfrm>
              <a:prstGeom prst="line">
                <a:avLst/>
              </a:prstGeom>
              <a:noFill/>
              <a:ln w="9525">
                <a:solidFill>
                  <a:srgbClr val="000000"/>
                </a:solidFill>
                <a:round/>
                <a:headEnd/>
                <a:tailEnd/>
              </a:ln>
            </p:spPr>
            <p:txBody>
              <a:bodyPr/>
              <a:lstStyle/>
              <a:p>
                <a:endParaRPr lang="hr-HR"/>
              </a:p>
            </p:txBody>
          </p:sp>
          <p:sp>
            <p:nvSpPr>
              <p:cNvPr id="894163" name="Line 240"/>
              <p:cNvSpPr>
                <a:spLocks noChangeShapeType="1"/>
              </p:cNvSpPr>
              <p:nvPr/>
            </p:nvSpPr>
            <p:spPr bwMode="auto">
              <a:xfrm flipV="1">
                <a:off x="3896" y="2223"/>
                <a:ext cx="4" cy="48"/>
              </a:xfrm>
              <a:prstGeom prst="line">
                <a:avLst/>
              </a:prstGeom>
              <a:noFill/>
              <a:ln w="9525">
                <a:solidFill>
                  <a:srgbClr val="000000"/>
                </a:solidFill>
                <a:round/>
                <a:headEnd/>
                <a:tailEnd/>
              </a:ln>
            </p:spPr>
            <p:txBody>
              <a:bodyPr/>
              <a:lstStyle/>
              <a:p>
                <a:endParaRPr lang="hr-HR"/>
              </a:p>
            </p:txBody>
          </p:sp>
          <p:grpSp>
            <p:nvGrpSpPr>
              <p:cNvPr id="894164" name="Group 241"/>
              <p:cNvGrpSpPr>
                <a:grpSpLocks/>
              </p:cNvGrpSpPr>
              <p:nvPr/>
            </p:nvGrpSpPr>
            <p:grpSpPr bwMode="auto">
              <a:xfrm>
                <a:off x="3971" y="2278"/>
                <a:ext cx="43" cy="43"/>
                <a:chOff x="3971" y="2278"/>
                <a:chExt cx="43" cy="43"/>
              </a:xfrm>
            </p:grpSpPr>
            <p:sp>
              <p:nvSpPr>
                <p:cNvPr id="894165" name="Freeform 242"/>
                <p:cNvSpPr>
                  <a:spLocks/>
                </p:cNvSpPr>
                <p:nvPr/>
              </p:nvSpPr>
              <p:spPr bwMode="auto">
                <a:xfrm>
                  <a:off x="3971" y="2278"/>
                  <a:ext cx="43" cy="43"/>
                </a:xfrm>
                <a:custGeom>
                  <a:avLst/>
                  <a:gdLst>
                    <a:gd name="T0" fmla="*/ 1 w 85"/>
                    <a:gd name="T1" fmla="*/ 1 h 84"/>
                    <a:gd name="T2" fmla="*/ 1 w 85"/>
                    <a:gd name="T3" fmla="*/ 1 h 84"/>
                    <a:gd name="T4" fmla="*/ 1 w 85"/>
                    <a:gd name="T5" fmla="*/ 1 h 84"/>
                    <a:gd name="T6" fmla="*/ 1 w 85"/>
                    <a:gd name="T7" fmla="*/ 1 h 84"/>
                    <a:gd name="T8" fmla="*/ 1 w 85"/>
                    <a:gd name="T9" fmla="*/ 1 h 84"/>
                    <a:gd name="T10" fmla="*/ 1 w 85"/>
                    <a:gd name="T11" fmla="*/ 1 h 84"/>
                    <a:gd name="T12" fmla="*/ 1 w 85"/>
                    <a:gd name="T13" fmla="*/ 1 h 84"/>
                    <a:gd name="T14" fmla="*/ 1 w 85"/>
                    <a:gd name="T15" fmla="*/ 1 h 84"/>
                    <a:gd name="T16" fmla="*/ 1 w 85"/>
                    <a:gd name="T17" fmla="*/ 1 h 84"/>
                    <a:gd name="T18" fmla="*/ 1 w 85"/>
                    <a:gd name="T19" fmla="*/ 1 h 84"/>
                    <a:gd name="T20" fmla="*/ 1 w 85"/>
                    <a:gd name="T21" fmla="*/ 1 h 84"/>
                    <a:gd name="T22" fmla="*/ 1 w 85"/>
                    <a:gd name="T23" fmla="*/ 1 h 84"/>
                    <a:gd name="T24" fmla="*/ 1 w 85"/>
                    <a:gd name="T25" fmla="*/ 1 h 84"/>
                    <a:gd name="T26" fmla="*/ 1 w 85"/>
                    <a:gd name="T27" fmla="*/ 1 h 84"/>
                    <a:gd name="T28" fmla="*/ 1 w 85"/>
                    <a:gd name="T29" fmla="*/ 1 h 84"/>
                    <a:gd name="T30" fmla="*/ 1 w 85"/>
                    <a:gd name="T31" fmla="*/ 1 h 84"/>
                    <a:gd name="T32" fmla="*/ 1 w 85"/>
                    <a:gd name="T33" fmla="*/ 1 h 84"/>
                    <a:gd name="T34" fmla="*/ 1 w 85"/>
                    <a:gd name="T35" fmla="*/ 1 h 84"/>
                    <a:gd name="T36" fmla="*/ 1 w 85"/>
                    <a:gd name="T37" fmla="*/ 1 h 84"/>
                    <a:gd name="T38" fmla="*/ 1 w 85"/>
                    <a:gd name="T39" fmla="*/ 1 h 84"/>
                    <a:gd name="T40" fmla="*/ 1 w 85"/>
                    <a:gd name="T41" fmla="*/ 1 h 84"/>
                    <a:gd name="T42" fmla="*/ 1 w 85"/>
                    <a:gd name="T43" fmla="*/ 1 h 84"/>
                    <a:gd name="T44" fmla="*/ 1 w 85"/>
                    <a:gd name="T45" fmla="*/ 1 h 84"/>
                    <a:gd name="T46" fmla="*/ 0 w 85"/>
                    <a:gd name="T47" fmla="*/ 1 h 84"/>
                    <a:gd name="T48" fmla="*/ 1 w 85"/>
                    <a:gd name="T49" fmla="*/ 0 h 84"/>
                    <a:gd name="T50" fmla="*/ 1 w 85"/>
                    <a:gd name="T51" fmla="*/ 1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84"/>
                    <a:gd name="T80" fmla="*/ 85 w 85"/>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84">
                      <a:moveTo>
                        <a:pt x="9" y="14"/>
                      </a:moveTo>
                      <a:lnTo>
                        <a:pt x="14" y="29"/>
                      </a:lnTo>
                      <a:lnTo>
                        <a:pt x="23" y="45"/>
                      </a:lnTo>
                      <a:lnTo>
                        <a:pt x="30" y="52"/>
                      </a:lnTo>
                      <a:lnTo>
                        <a:pt x="42" y="57"/>
                      </a:lnTo>
                      <a:lnTo>
                        <a:pt x="53" y="57"/>
                      </a:lnTo>
                      <a:lnTo>
                        <a:pt x="57" y="57"/>
                      </a:lnTo>
                      <a:lnTo>
                        <a:pt x="69" y="52"/>
                      </a:lnTo>
                      <a:lnTo>
                        <a:pt x="78" y="44"/>
                      </a:lnTo>
                      <a:lnTo>
                        <a:pt x="84" y="32"/>
                      </a:lnTo>
                      <a:lnTo>
                        <a:pt x="85" y="27"/>
                      </a:lnTo>
                      <a:lnTo>
                        <a:pt x="82" y="42"/>
                      </a:lnTo>
                      <a:lnTo>
                        <a:pt x="75" y="57"/>
                      </a:lnTo>
                      <a:lnTo>
                        <a:pt x="68" y="66"/>
                      </a:lnTo>
                      <a:lnTo>
                        <a:pt x="63" y="73"/>
                      </a:lnTo>
                      <a:lnTo>
                        <a:pt x="57" y="78"/>
                      </a:lnTo>
                      <a:lnTo>
                        <a:pt x="48" y="82"/>
                      </a:lnTo>
                      <a:lnTo>
                        <a:pt x="35" y="84"/>
                      </a:lnTo>
                      <a:lnTo>
                        <a:pt x="26" y="84"/>
                      </a:lnTo>
                      <a:lnTo>
                        <a:pt x="18" y="82"/>
                      </a:lnTo>
                      <a:lnTo>
                        <a:pt x="9" y="76"/>
                      </a:lnTo>
                      <a:lnTo>
                        <a:pt x="5" y="66"/>
                      </a:lnTo>
                      <a:lnTo>
                        <a:pt x="2" y="60"/>
                      </a:lnTo>
                      <a:lnTo>
                        <a:pt x="0" y="50"/>
                      </a:lnTo>
                      <a:lnTo>
                        <a:pt x="8" y="0"/>
                      </a:lnTo>
                      <a:lnTo>
                        <a:pt x="9" y="14"/>
                      </a:lnTo>
                      <a:close/>
                    </a:path>
                  </a:pathLst>
                </a:custGeom>
                <a:solidFill>
                  <a:srgbClr val="FFC080"/>
                </a:solidFill>
                <a:ln w="9525">
                  <a:noFill/>
                  <a:round/>
                  <a:headEnd/>
                  <a:tailEnd/>
                </a:ln>
              </p:spPr>
              <p:txBody>
                <a:bodyPr/>
                <a:lstStyle/>
                <a:p>
                  <a:endParaRPr lang="hr-HR"/>
                </a:p>
              </p:txBody>
            </p:sp>
            <p:sp>
              <p:nvSpPr>
                <p:cNvPr id="894166" name="Freeform 243"/>
                <p:cNvSpPr>
                  <a:spLocks/>
                </p:cNvSpPr>
                <p:nvPr/>
              </p:nvSpPr>
              <p:spPr bwMode="auto">
                <a:xfrm>
                  <a:off x="3971" y="2278"/>
                  <a:ext cx="43" cy="43"/>
                </a:xfrm>
                <a:custGeom>
                  <a:avLst/>
                  <a:gdLst>
                    <a:gd name="T0" fmla="*/ 1 w 85"/>
                    <a:gd name="T1" fmla="*/ 1 h 84"/>
                    <a:gd name="T2" fmla="*/ 1 w 85"/>
                    <a:gd name="T3" fmla="*/ 1 h 84"/>
                    <a:gd name="T4" fmla="*/ 1 w 85"/>
                    <a:gd name="T5" fmla="*/ 1 h 84"/>
                    <a:gd name="T6" fmla="*/ 1 w 85"/>
                    <a:gd name="T7" fmla="*/ 1 h 84"/>
                    <a:gd name="T8" fmla="*/ 1 w 85"/>
                    <a:gd name="T9" fmla="*/ 1 h 84"/>
                    <a:gd name="T10" fmla="*/ 1 w 85"/>
                    <a:gd name="T11" fmla="*/ 1 h 84"/>
                    <a:gd name="T12" fmla="*/ 1 w 85"/>
                    <a:gd name="T13" fmla="*/ 1 h 84"/>
                    <a:gd name="T14" fmla="*/ 1 w 85"/>
                    <a:gd name="T15" fmla="*/ 1 h 84"/>
                    <a:gd name="T16" fmla="*/ 1 w 85"/>
                    <a:gd name="T17" fmla="*/ 1 h 84"/>
                    <a:gd name="T18" fmla="*/ 1 w 85"/>
                    <a:gd name="T19" fmla="*/ 1 h 84"/>
                    <a:gd name="T20" fmla="*/ 1 w 85"/>
                    <a:gd name="T21" fmla="*/ 1 h 84"/>
                    <a:gd name="T22" fmla="*/ 1 w 85"/>
                    <a:gd name="T23" fmla="*/ 1 h 84"/>
                    <a:gd name="T24" fmla="*/ 1 w 85"/>
                    <a:gd name="T25" fmla="*/ 1 h 84"/>
                    <a:gd name="T26" fmla="*/ 1 w 85"/>
                    <a:gd name="T27" fmla="*/ 1 h 84"/>
                    <a:gd name="T28" fmla="*/ 1 w 85"/>
                    <a:gd name="T29" fmla="*/ 1 h 84"/>
                    <a:gd name="T30" fmla="*/ 1 w 85"/>
                    <a:gd name="T31" fmla="*/ 1 h 84"/>
                    <a:gd name="T32" fmla="*/ 1 w 85"/>
                    <a:gd name="T33" fmla="*/ 1 h 84"/>
                    <a:gd name="T34" fmla="*/ 1 w 85"/>
                    <a:gd name="T35" fmla="*/ 1 h 84"/>
                    <a:gd name="T36" fmla="*/ 1 w 85"/>
                    <a:gd name="T37" fmla="*/ 1 h 84"/>
                    <a:gd name="T38" fmla="*/ 1 w 85"/>
                    <a:gd name="T39" fmla="*/ 1 h 84"/>
                    <a:gd name="T40" fmla="*/ 1 w 85"/>
                    <a:gd name="T41" fmla="*/ 1 h 84"/>
                    <a:gd name="T42" fmla="*/ 1 w 85"/>
                    <a:gd name="T43" fmla="*/ 1 h 84"/>
                    <a:gd name="T44" fmla="*/ 1 w 85"/>
                    <a:gd name="T45" fmla="*/ 1 h 84"/>
                    <a:gd name="T46" fmla="*/ 0 w 85"/>
                    <a:gd name="T47" fmla="*/ 1 h 84"/>
                    <a:gd name="T48" fmla="*/ 1 w 85"/>
                    <a:gd name="T49" fmla="*/ 0 h 84"/>
                    <a:gd name="T50" fmla="*/ 1 w 85"/>
                    <a:gd name="T51" fmla="*/ 1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84"/>
                    <a:gd name="T80" fmla="*/ 85 w 85"/>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84">
                      <a:moveTo>
                        <a:pt x="9" y="14"/>
                      </a:moveTo>
                      <a:lnTo>
                        <a:pt x="14" y="29"/>
                      </a:lnTo>
                      <a:lnTo>
                        <a:pt x="23" y="45"/>
                      </a:lnTo>
                      <a:lnTo>
                        <a:pt x="30" y="52"/>
                      </a:lnTo>
                      <a:lnTo>
                        <a:pt x="42" y="57"/>
                      </a:lnTo>
                      <a:lnTo>
                        <a:pt x="53" y="57"/>
                      </a:lnTo>
                      <a:lnTo>
                        <a:pt x="57" y="57"/>
                      </a:lnTo>
                      <a:lnTo>
                        <a:pt x="69" y="52"/>
                      </a:lnTo>
                      <a:lnTo>
                        <a:pt x="78" y="44"/>
                      </a:lnTo>
                      <a:lnTo>
                        <a:pt x="84" y="32"/>
                      </a:lnTo>
                      <a:lnTo>
                        <a:pt x="85" y="27"/>
                      </a:lnTo>
                      <a:lnTo>
                        <a:pt x="82" y="42"/>
                      </a:lnTo>
                      <a:lnTo>
                        <a:pt x="75" y="57"/>
                      </a:lnTo>
                      <a:lnTo>
                        <a:pt x="68" y="66"/>
                      </a:lnTo>
                      <a:lnTo>
                        <a:pt x="63" y="73"/>
                      </a:lnTo>
                      <a:lnTo>
                        <a:pt x="57" y="78"/>
                      </a:lnTo>
                      <a:lnTo>
                        <a:pt x="48" y="82"/>
                      </a:lnTo>
                      <a:lnTo>
                        <a:pt x="35" y="84"/>
                      </a:lnTo>
                      <a:lnTo>
                        <a:pt x="26" y="84"/>
                      </a:lnTo>
                      <a:lnTo>
                        <a:pt x="18" y="82"/>
                      </a:lnTo>
                      <a:lnTo>
                        <a:pt x="9" y="76"/>
                      </a:lnTo>
                      <a:lnTo>
                        <a:pt x="5" y="66"/>
                      </a:lnTo>
                      <a:lnTo>
                        <a:pt x="2" y="60"/>
                      </a:lnTo>
                      <a:lnTo>
                        <a:pt x="0" y="50"/>
                      </a:lnTo>
                      <a:lnTo>
                        <a:pt x="8" y="0"/>
                      </a:lnTo>
                      <a:lnTo>
                        <a:pt x="9" y="14"/>
                      </a:lnTo>
                    </a:path>
                  </a:pathLst>
                </a:custGeom>
                <a:noFill/>
                <a:ln w="9525">
                  <a:solidFill>
                    <a:srgbClr val="000000"/>
                  </a:solidFill>
                  <a:round/>
                  <a:headEnd/>
                  <a:tailEnd/>
                </a:ln>
              </p:spPr>
              <p:txBody>
                <a:bodyPr/>
                <a:lstStyle/>
                <a:p>
                  <a:endParaRPr lang="hr-HR"/>
                </a:p>
              </p:txBody>
            </p:sp>
          </p:grpSp>
          <p:grpSp>
            <p:nvGrpSpPr>
              <p:cNvPr id="894167" name="Group 244"/>
              <p:cNvGrpSpPr>
                <a:grpSpLocks/>
              </p:cNvGrpSpPr>
              <p:nvPr/>
            </p:nvGrpSpPr>
            <p:grpSpPr bwMode="auto">
              <a:xfrm>
                <a:off x="3964" y="2246"/>
                <a:ext cx="15" cy="58"/>
                <a:chOff x="3964" y="2246"/>
                <a:chExt cx="15" cy="58"/>
              </a:xfrm>
            </p:grpSpPr>
            <p:sp>
              <p:nvSpPr>
                <p:cNvPr id="894168" name="Freeform 245"/>
                <p:cNvSpPr>
                  <a:spLocks/>
                </p:cNvSpPr>
                <p:nvPr/>
              </p:nvSpPr>
              <p:spPr bwMode="auto">
                <a:xfrm>
                  <a:off x="3964" y="2246"/>
                  <a:ext cx="15" cy="58"/>
                </a:xfrm>
                <a:custGeom>
                  <a:avLst/>
                  <a:gdLst>
                    <a:gd name="T0" fmla="*/ 0 w 32"/>
                    <a:gd name="T1" fmla="*/ 1 h 115"/>
                    <a:gd name="T2" fmla="*/ 0 w 32"/>
                    <a:gd name="T3" fmla="*/ 0 h 115"/>
                    <a:gd name="T4" fmla="*/ 0 w 32"/>
                    <a:gd name="T5" fmla="*/ 1 h 115"/>
                    <a:gd name="T6" fmla="*/ 0 w 32"/>
                    <a:gd name="T7" fmla="*/ 1 h 115"/>
                    <a:gd name="T8" fmla="*/ 0 w 32"/>
                    <a:gd name="T9" fmla="*/ 1 h 115"/>
                    <a:gd name="T10" fmla="*/ 0 60000 65536"/>
                    <a:gd name="T11" fmla="*/ 0 60000 65536"/>
                    <a:gd name="T12" fmla="*/ 0 60000 65536"/>
                    <a:gd name="T13" fmla="*/ 0 60000 65536"/>
                    <a:gd name="T14" fmla="*/ 0 60000 65536"/>
                    <a:gd name="T15" fmla="*/ 0 w 32"/>
                    <a:gd name="T16" fmla="*/ 0 h 115"/>
                    <a:gd name="T17" fmla="*/ 32 w 32"/>
                    <a:gd name="T18" fmla="*/ 115 h 115"/>
                  </a:gdLst>
                  <a:ahLst/>
                  <a:cxnLst>
                    <a:cxn ang="T10">
                      <a:pos x="T0" y="T1"/>
                    </a:cxn>
                    <a:cxn ang="T11">
                      <a:pos x="T2" y="T3"/>
                    </a:cxn>
                    <a:cxn ang="T12">
                      <a:pos x="T4" y="T5"/>
                    </a:cxn>
                    <a:cxn ang="T13">
                      <a:pos x="T6" y="T7"/>
                    </a:cxn>
                    <a:cxn ang="T14">
                      <a:pos x="T8" y="T9"/>
                    </a:cxn>
                  </a:cxnLst>
                  <a:rect l="T15" t="T16" r="T17" b="T18"/>
                  <a:pathLst>
                    <a:path w="32" h="115">
                      <a:moveTo>
                        <a:pt x="0" y="109"/>
                      </a:moveTo>
                      <a:lnTo>
                        <a:pt x="32" y="0"/>
                      </a:lnTo>
                      <a:lnTo>
                        <a:pt x="24" y="67"/>
                      </a:lnTo>
                      <a:lnTo>
                        <a:pt x="17" y="115"/>
                      </a:lnTo>
                      <a:lnTo>
                        <a:pt x="0" y="109"/>
                      </a:lnTo>
                      <a:close/>
                    </a:path>
                  </a:pathLst>
                </a:custGeom>
                <a:solidFill>
                  <a:srgbClr val="FFBF78"/>
                </a:solidFill>
                <a:ln w="9525">
                  <a:noFill/>
                  <a:round/>
                  <a:headEnd/>
                  <a:tailEnd/>
                </a:ln>
              </p:spPr>
              <p:txBody>
                <a:bodyPr/>
                <a:lstStyle/>
                <a:p>
                  <a:endParaRPr lang="hr-HR"/>
                </a:p>
              </p:txBody>
            </p:sp>
            <p:sp>
              <p:nvSpPr>
                <p:cNvPr id="894169" name="Freeform 246"/>
                <p:cNvSpPr>
                  <a:spLocks/>
                </p:cNvSpPr>
                <p:nvPr/>
              </p:nvSpPr>
              <p:spPr bwMode="auto">
                <a:xfrm>
                  <a:off x="3964" y="2246"/>
                  <a:ext cx="15" cy="58"/>
                </a:xfrm>
                <a:custGeom>
                  <a:avLst/>
                  <a:gdLst>
                    <a:gd name="T0" fmla="*/ 0 w 32"/>
                    <a:gd name="T1" fmla="*/ 1 h 115"/>
                    <a:gd name="T2" fmla="*/ 0 w 32"/>
                    <a:gd name="T3" fmla="*/ 0 h 115"/>
                    <a:gd name="T4" fmla="*/ 0 w 32"/>
                    <a:gd name="T5" fmla="*/ 1 h 115"/>
                    <a:gd name="T6" fmla="*/ 0 w 32"/>
                    <a:gd name="T7" fmla="*/ 1 h 115"/>
                    <a:gd name="T8" fmla="*/ 0 w 32"/>
                    <a:gd name="T9" fmla="*/ 1 h 115"/>
                    <a:gd name="T10" fmla="*/ 0 60000 65536"/>
                    <a:gd name="T11" fmla="*/ 0 60000 65536"/>
                    <a:gd name="T12" fmla="*/ 0 60000 65536"/>
                    <a:gd name="T13" fmla="*/ 0 60000 65536"/>
                    <a:gd name="T14" fmla="*/ 0 60000 65536"/>
                    <a:gd name="T15" fmla="*/ 0 w 32"/>
                    <a:gd name="T16" fmla="*/ 0 h 115"/>
                    <a:gd name="T17" fmla="*/ 32 w 32"/>
                    <a:gd name="T18" fmla="*/ 115 h 115"/>
                  </a:gdLst>
                  <a:ahLst/>
                  <a:cxnLst>
                    <a:cxn ang="T10">
                      <a:pos x="T0" y="T1"/>
                    </a:cxn>
                    <a:cxn ang="T11">
                      <a:pos x="T2" y="T3"/>
                    </a:cxn>
                    <a:cxn ang="T12">
                      <a:pos x="T4" y="T5"/>
                    </a:cxn>
                    <a:cxn ang="T13">
                      <a:pos x="T6" y="T7"/>
                    </a:cxn>
                    <a:cxn ang="T14">
                      <a:pos x="T8" y="T9"/>
                    </a:cxn>
                  </a:cxnLst>
                  <a:rect l="T15" t="T16" r="T17" b="T18"/>
                  <a:pathLst>
                    <a:path w="32" h="115">
                      <a:moveTo>
                        <a:pt x="0" y="109"/>
                      </a:moveTo>
                      <a:lnTo>
                        <a:pt x="32" y="0"/>
                      </a:lnTo>
                      <a:lnTo>
                        <a:pt x="24" y="67"/>
                      </a:lnTo>
                      <a:lnTo>
                        <a:pt x="17" y="115"/>
                      </a:lnTo>
                      <a:lnTo>
                        <a:pt x="0" y="109"/>
                      </a:lnTo>
                    </a:path>
                  </a:pathLst>
                </a:custGeom>
                <a:noFill/>
                <a:ln w="9525">
                  <a:solidFill>
                    <a:srgbClr val="000000"/>
                  </a:solidFill>
                  <a:round/>
                  <a:headEnd/>
                  <a:tailEnd/>
                </a:ln>
              </p:spPr>
              <p:txBody>
                <a:bodyPr/>
                <a:lstStyle/>
                <a:p>
                  <a:endParaRPr lang="hr-HR"/>
                </a:p>
              </p:txBody>
            </p:sp>
          </p:grpSp>
          <p:grpSp>
            <p:nvGrpSpPr>
              <p:cNvPr id="894170" name="Group 247"/>
              <p:cNvGrpSpPr>
                <a:grpSpLocks/>
              </p:cNvGrpSpPr>
              <p:nvPr/>
            </p:nvGrpSpPr>
            <p:grpSpPr bwMode="auto">
              <a:xfrm>
                <a:off x="3928" y="2289"/>
                <a:ext cx="36" cy="27"/>
                <a:chOff x="3928" y="2289"/>
                <a:chExt cx="36" cy="27"/>
              </a:xfrm>
            </p:grpSpPr>
            <p:sp>
              <p:nvSpPr>
                <p:cNvPr id="894171" name="Freeform 248"/>
                <p:cNvSpPr>
                  <a:spLocks/>
                </p:cNvSpPr>
                <p:nvPr/>
              </p:nvSpPr>
              <p:spPr bwMode="auto">
                <a:xfrm>
                  <a:off x="3928" y="2289"/>
                  <a:ext cx="36" cy="27"/>
                </a:xfrm>
                <a:custGeom>
                  <a:avLst/>
                  <a:gdLst>
                    <a:gd name="T0" fmla="*/ 1 w 71"/>
                    <a:gd name="T1" fmla="*/ 1 h 53"/>
                    <a:gd name="T2" fmla="*/ 1 w 71"/>
                    <a:gd name="T3" fmla="*/ 1 h 53"/>
                    <a:gd name="T4" fmla="*/ 1 w 71"/>
                    <a:gd name="T5" fmla="*/ 1 h 53"/>
                    <a:gd name="T6" fmla="*/ 1 w 71"/>
                    <a:gd name="T7" fmla="*/ 1 h 53"/>
                    <a:gd name="T8" fmla="*/ 1 w 71"/>
                    <a:gd name="T9" fmla="*/ 1 h 53"/>
                    <a:gd name="T10" fmla="*/ 1 w 71"/>
                    <a:gd name="T11" fmla="*/ 1 h 53"/>
                    <a:gd name="T12" fmla="*/ 1 w 71"/>
                    <a:gd name="T13" fmla="*/ 1 h 53"/>
                    <a:gd name="T14" fmla="*/ 1 w 71"/>
                    <a:gd name="T15" fmla="*/ 0 h 53"/>
                    <a:gd name="T16" fmla="*/ 0 w 71"/>
                    <a:gd name="T17" fmla="*/ 1 h 53"/>
                    <a:gd name="T18" fmla="*/ 0 w 71"/>
                    <a:gd name="T19" fmla="*/ 1 h 53"/>
                    <a:gd name="T20" fmla="*/ 1 w 71"/>
                    <a:gd name="T21" fmla="*/ 1 h 53"/>
                    <a:gd name="T22" fmla="*/ 1 w 71"/>
                    <a:gd name="T23" fmla="*/ 1 h 53"/>
                    <a:gd name="T24" fmla="*/ 1 w 71"/>
                    <a:gd name="T25" fmla="*/ 1 h 53"/>
                    <a:gd name="T26" fmla="*/ 1 w 71"/>
                    <a:gd name="T27" fmla="*/ 1 h 53"/>
                    <a:gd name="T28" fmla="*/ 1 w 71"/>
                    <a:gd name="T29" fmla="*/ 1 h 53"/>
                    <a:gd name="T30" fmla="*/ 1 w 71"/>
                    <a:gd name="T31" fmla="*/ 1 h 53"/>
                    <a:gd name="T32" fmla="*/ 1 w 71"/>
                    <a:gd name="T33" fmla="*/ 1 h 53"/>
                    <a:gd name="T34" fmla="*/ 1 w 71"/>
                    <a:gd name="T35" fmla="*/ 1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3"/>
                    <a:gd name="T56" fmla="*/ 71 w 71"/>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3">
                      <a:moveTo>
                        <a:pt x="71" y="21"/>
                      </a:moveTo>
                      <a:lnTo>
                        <a:pt x="68" y="24"/>
                      </a:lnTo>
                      <a:lnTo>
                        <a:pt x="53" y="32"/>
                      </a:lnTo>
                      <a:lnTo>
                        <a:pt x="37" y="34"/>
                      </a:lnTo>
                      <a:lnTo>
                        <a:pt x="22" y="31"/>
                      </a:lnTo>
                      <a:lnTo>
                        <a:pt x="15" y="23"/>
                      </a:lnTo>
                      <a:lnTo>
                        <a:pt x="7" y="10"/>
                      </a:lnTo>
                      <a:lnTo>
                        <a:pt x="3" y="0"/>
                      </a:lnTo>
                      <a:lnTo>
                        <a:pt x="0" y="8"/>
                      </a:lnTo>
                      <a:lnTo>
                        <a:pt x="0" y="23"/>
                      </a:lnTo>
                      <a:lnTo>
                        <a:pt x="4" y="37"/>
                      </a:lnTo>
                      <a:lnTo>
                        <a:pt x="13" y="45"/>
                      </a:lnTo>
                      <a:lnTo>
                        <a:pt x="25" y="53"/>
                      </a:lnTo>
                      <a:lnTo>
                        <a:pt x="39" y="53"/>
                      </a:lnTo>
                      <a:lnTo>
                        <a:pt x="53" y="50"/>
                      </a:lnTo>
                      <a:lnTo>
                        <a:pt x="61" y="39"/>
                      </a:lnTo>
                      <a:lnTo>
                        <a:pt x="68" y="29"/>
                      </a:lnTo>
                      <a:lnTo>
                        <a:pt x="71" y="21"/>
                      </a:lnTo>
                      <a:close/>
                    </a:path>
                  </a:pathLst>
                </a:custGeom>
                <a:solidFill>
                  <a:srgbClr val="FFC080"/>
                </a:solidFill>
                <a:ln w="9525">
                  <a:noFill/>
                  <a:round/>
                  <a:headEnd/>
                  <a:tailEnd/>
                </a:ln>
              </p:spPr>
              <p:txBody>
                <a:bodyPr/>
                <a:lstStyle/>
                <a:p>
                  <a:endParaRPr lang="hr-HR"/>
                </a:p>
              </p:txBody>
            </p:sp>
            <p:sp>
              <p:nvSpPr>
                <p:cNvPr id="894172" name="Freeform 249"/>
                <p:cNvSpPr>
                  <a:spLocks/>
                </p:cNvSpPr>
                <p:nvPr/>
              </p:nvSpPr>
              <p:spPr bwMode="auto">
                <a:xfrm>
                  <a:off x="3928" y="2289"/>
                  <a:ext cx="36" cy="27"/>
                </a:xfrm>
                <a:custGeom>
                  <a:avLst/>
                  <a:gdLst>
                    <a:gd name="T0" fmla="*/ 1 w 71"/>
                    <a:gd name="T1" fmla="*/ 1 h 53"/>
                    <a:gd name="T2" fmla="*/ 1 w 71"/>
                    <a:gd name="T3" fmla="*/ 1 h 53"/>
                    <a:gd name="T4" fmla="*/ 1 w 71"/>
                    <a:gd name="T5" fmla="*/ 1 h 53"/>
                    <a:gd name="T6" fmla="*/ 1 w 71"/>
                    <a:gd name="T7" fmla="*/ 1 h 53"/>
                    <a:gd name="T8" fmla="*/ 1 w 71"/>
                    <a:gd name="T9" fmla="*/ 1 h 53"/>
                    <a:gd name="T10" fmla="*/ 1 w 71"/>
                    <a:gd name="T11" fmla="*/ 1 h 53"/>
                    <a:gd name="T12" fmla="*/ 1 w 71"/>
                    <a:gd name="T13" fmla="*/ 1 h 53"/>
                    <a:gd name="T14" fmla="*/ 1 w 71"/>
                    <a:gd name="T15" fmla="*/ 0 h 53"/>
                    <a:gd name="T16" fmla="*/ 0 w 71"/>
                    <a:gd name="T17" fmla="*/ 1 h 53"/>
                    <a:gd name="T18" fmla="*/ 0 w 71"/>
                    <a:gd name="T19" fmla="*/ 1 h 53"/>
                    <a:gd name="T20" fmla="*/ 1 w 71"/>
                    <a:gd name="T21" fmla="*/ 1 h 53"/>
                    <a:gd name="T22" fmla="*/ 1 w 71"/>
                    <a:gd name="T23" fmla="*/ 1 h 53"/>
                    <a:gd name="T24" fmla="*/ 1 w 71"/>
                    <a:gd name="T25" fmla="*/ 1 h 53"/>
                    <a:gd name="T26" fmla="*/ 1 w 71"/>
                    <a:gd name="T27" fmla="*/ 1 h 53"/>
                    <a:gd name="T28" fmla="*/ 1 w 71"/>
                    <a:gd name="T29" fmla="*/ 1 h 53"/>
                    <a:gd name="T30" fmla="*/ 1 w 71"/>
                    <a:gd name="T31" fmla="*/ 1 h 53"/>
                    <a:gd name="T32" fmla="*/ 1 w 71"/>
                    <a:gd name="T33" fmla="*/ 1 h 53"/>
                    <a:gd name="T34" fmla="*/ 1 w 71"/>
                    <a:gd name="T35" fmla="*/ 1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3"/>
                    <a:gd name="T56" fmla="*/ 71 w 71"/>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3">
                      <a:moveTo>
                        <a:pt x="71" y="21"/>
                      </a:moveTo>
                      <a:lnTo>
                        <a:pt x="68" y="24"/>
                      </a:lnTo>
                      <a:lnTo>
                        <a:pt x="53" y="32"/>
                      </a:lnTo>
                      <a:lnTo>
                        <a:pt x="37" y="34"/>
                      </a:lnTo>
                      <a:lnTo>
                        <a:pt x="22" y="31"/>
                      </a:lnTo>
                      <a:lnTo>
                        <a:pt x="15" y="23"/>
                      </a:lnTo>
                      <a:lnTo>
                        <a:pt x="7" y="10"/>
                      </a:lnTo>
                      <a:lnTo>
                        <a:pt x="3" y="0"/>
                      </a:lnTo>
                      <a:lnTo>
                        <a:pt x="0" y="8"/>
                      </a:lnTo>
                      <a:lnTo>
                        <a:pt x="0" y="23"/>
                      </a:lnTo>
                      <a:lnTo>
                        <a:pt x="4" y="37"/>
                      </a:lnTo>
                      <a:lnTo>
                        <a:pt x="13" y="45"/>
                      </a:lnTo>
                      <a:lnTo>
                        <a:pt x="25" y="53"/>
                      </a:lnTo>
                      <a:lnTo>
                        <a:pt x="39" y="53"/>
                      </a:lnTo>
                      <a:lnTo>
                        <a:pt x="53" y="50"/>
                      </a:lnTo>
                      <a:lnTo>
                        <a:pt x="61" y="39"/>
                      </a:lnTo>
                      <a:lnTo>
                        <a:pt x="68" y="29"/>
                      </a:lnTo>
                      <a:lnTo>
                        <a:pt x="71" y="21"/>
                      </a:lnTo>
                    </a:path>
                  </a:pathLst>
                </a:custGeom>
                <a:noFill/>
                <a:ln w="9525">
                  <a:solidFill>
                    <a:srgbClr val="000000"/>
                  </a:solidFill>
                  <a:round/>
                  <a:headEnd/>
                  <a:tailEnd/>
                </a:ln>
              </p:spPr>
              <p:txBody>
                <a:bodyPr/>
                <a:lstStyle/>
                <a:p>
                  <a:endParaRPr lang="hr-HR"/>
                </a:p>
              </p:txBody>
            </p:sp>
          </p:grpSp>
          <p:grpSp>
            <p:nvGrpSpPr>
              <p:cNvPr id="894173" name="Group 250"/>
              <p:cNvGrpSpPr>
                <a:grpSpLocks/>
              </p:cNvGrpSpPr>
              <p:nvPr/>
            </p:nvGrpSpPr>
            <p:grpSpPr bwMode="auto">
              <a:xfrm>
                <a:off x="3897" y="2281"/>
                <a:ext cx="33" cy="19"/>
                <a:chOff x="3897" y="2281"/>
                <a:chExt cx="33" cy="19"/>
              </a:xfrm>
            </p:grpSpPr>
            <p:sp>
              <p:nvSpPr>
                <p:cNvPr id="894174" name="Freeform 251"/>
                <p:cNvSpPr>
                  <a:spLocks/>
                </p:cNvSpPr>
                <p:nvPr/>
              </p:nvSpPr>
              <p:spPr bwMode="auto">
                <a:xfrm>
                  <a:off x="3897" y="2281"/>
                  <a:ext cx="33" cy="19"/>
                </a:xfrm>
                <a:custGeom>
                  <a:avLst/>
                  <a:gdLst>
                    <a:gd name="T0" fmla="*/ 1 w 65"/>
                    <a:gd name="T1" fmla="*/ 0 h 39"/>
                    <a:gd name="T2" fmla="*/ 1 w 65"/>
                    <a:gd name="T3" fmla="*/ 0 h 39"/>
                    <a:gd name="T4" fmla="*/ 1 w 65"/>
                    <a:gd name="T5" fmla="*/ 0 h 39"/>
                    <a:gd name="T6" fmla="*/ 1 w 65"/>
                    <a:gd name="T7" fmla="*/ 0 h 39"/>
                    <a:gd name="T8" fmla="*/ 1 w 65"/>
                    <a:gd name="T9" fmla="*/ 0 h 39"/>
                    <a:gd name="T10" fmla="*/ 1 w 65"/>
                    <a:gd name="T11" fmla="*/ 0 h 39"/>
                    <a:gd name="T12" fmla="*/ 1 w 65"/>
                    <a:gd name="T13" fmla="*/ 0 h 39"/>
                    <a:gd name="T14" fmla="*/ 0 w 65"/>
                    <a:gd name="T15" fmla="*/ 0 h 39"/>
                    <a:gd name="T16" fmla="*/ 1 w 65"/>
                    <a:gd name="T17" fmla="*/ 0 h 39"/>
                    <a:gd name="T18" fmla="*/ 1 w 65"/>
                    <a:gd name="T19" fmla="*/ 0 h 39"/>
                    <a:gd name="T20" fmla="*/ 1 w 65"/>
                    <a:gd name="T21" fmla="*/ 0 h 39"/>
                    <a:gd name="T22" fmla="*/ 1 w 65"/>
                    <a:gd name="T23" fmla="*/ 0 h 39"/>
                    <a:gd name="T24" fmla="*/ 1 w 65"/>
                    <a:gd name="T25" fmla="*/ 0 h 39"/>
                    <a:gd name="T26" fmla="*/ 1 w 65"/>
                    <a:gd name="T27" fmla="*/ 0 h 39"/>
                    <a:gd name="T28" fmla="*/ 1 w 65"/>
                    <a:gd name="T29" fmla="*/ 0 h 39"/>
                    <a:gd name="T30" fmla="*/ 1 w 65"/>
                    <a:gd name="T31" fmla="*/ 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39"/>
                    <a:gd name="T50" fmla="*/ 65 w 65"/>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39">
                      <a:moveTo>
                        <a:pt x="61" y="24"/>
                      </a:moveTo>
                      <a:lnTo>
                        <a:pt x="55" y="32"/>
                      </a:lnTo>
                      <a:lnTo>
                        <a:pt x="47" y="37"/>
                      </a:lnTo>
                      <a:lnTo>
                        <a:pt x="31" y="39"/>
                      </a:lnTo>
                      <a:lnTo>
                        <a:pt x="14" y="30"/>
                      </a:lnTo>
                      <a:lnTo>
                        <a:pt x="6" y="22"/>
                      </a:lnTo>
                      <a:lnTo>
                        <a:pt x="3" y="11"/>
                      </a:lnTo>
                      <a:lnTo>
                        <a:pt x="0" y="0"/>
                      </a:lnTo>
                      <a:lnTo>
                        <a:pt x="7" y="9"/>
                      </a:lnTo>
                      <a:lnTo>
                        <a:pt x="17" y="18"/>
                      </a:lnTo>
                      <a:lnTo>
                        <a:pt x="31" y="21"/>
                      </a:lnTo>
                      <a:lnTo>
                        <a:pt x="44" y="21"/>
                      </a:lnTo>
                      <a:lnTo>
                        <a:pt x="56" y="16"/>
                      </a:lnTo>
                      <a:lnTo>
                        <a:pt x="64" y="8"/>
                      </a:lnTo>
                      <a:lnTo>
                        <a:pt x="65" y="18"/>
                      </a:lnTo>
                      <a:lnTo>
                        <a:pt x="61" y="24"/>
                      </a:lnTo>
                      <a:close/>
                    </a:path>
                  </a:pathLst>
                </a:custGeom>
                <a:solidFill>
                  <a:srgbClr val="FFC080"/>
                </a:solidFill>
                <a:ln w="9525">
                  <a:noFill/>
                  <a:round/>
                  <a:headEnd/>
                  <a:tailEnd/>
                </a:ln>
              </p:spPr>
              <p:txBody>
                <a:bodyPr/>
                <a:lstStyle/>
                <a:p>
                  <a:endParaRPr lang="hr-HR"/>
                </a:p>
              </p:txBody>
            </p:sp>
            <p:sp>
              <p:nvSpPr>
                <p:cNvPr id="894175" name="Freeform 252"/>
                <p:cNvSpPr>
                  <a:spLocks/>
                </p:cNvSpPr>
                <p:nvPr/>
              </p:nvSpPr>
              <p:spPr bwMode="auto">
                <a:xfrm>
                  <a:off x="3897" y="2281"/>
                  <a:ext cx="33" cy="19"/>
                </a:xfrm>
                <a:custGeom>
                  <a:avLst/>
                  <a:gdLst>
                    <a:gd name="T0" fmla="*/ 1 w 65"/>
                    <a:gd name="T1" fmla="*/ 0 h 39"/>
                    <a:gd name="T2" fmla="*/ 1 w 65"/>
                    <a:gd name="T3" fmla="*/ 0 h 39"/>
                    <a:gd name="T4" fmla="*/ 1 w 65"/>
                    <a:gd name="T5" fmla="*/ 0 h 39"/>
                    <a:gd name="T6" fmla="*/ 1 w 65"/>
                    <a:gd name="T7" fmla="*/ 0 h 39"/>
                    <a:gd name="T8" fmla="*/ 1 w 65"/>
                    <a:gd name="T9" fmla="*/ 0 h 39"/>
                    <a:gd name="T10" fmla="*/ 1 w 65"/>
                    <a:gd name="T11" fmla="*/ 0 h 39"/>
                    <a:gd name="T12" fmla="*/ 1 w 65"/>
                    <a:gd name="T13" fmla="*/ 0 h 39"/>
                    <a:gd name="T14" fmla="*/ 0 w 65"/>
                    <a:gd name="T15" fmla="*/ 0 h 39"/>
                    <a:gd name="T16" fmla="*/ 1 w 65"/>
                    <a:gd name="T17" fmla="*/ 0 h 39"/>
                    <a:gd name="T18" fmla="*/ 1 w 65"/>
                    <a:gd name="T19" fmla="*/ 0 h 39"/>
                    <a:gd name="T20" fmla="*/ 1 w 65"/>
                    <a:gd name="T21" fmla="*/ 0 h 39"/>
                    <a:gd name="T22" fmla="*/ 1 w 65"/>
                    <a:gd name="T23" fmla="*/ 0 h 39"/>
                    <a:gd name="T24" fmla="*/ 1 w 65"/>
                    <a:gd name="T25" fmla="*/ 0 h 39"/>
                    <a:gd name="T26" fmla="*/ 1 w 65"/>
                    <a:gd name="T27" fmla="*/ 0 h 39"/>
                    <a:gd name="T28" fmla="*/ 1 w 65"/>
                    <a:gd name="T29" fmla="*/ 0 h 39"/>
                    <a:gd name="T30" fmla="*/ 1 w 65"/>
                    <a:gd name="T31" fmla="*/ 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39"/>
                    <a:gd name="T50" fmla="*/ 65 w 65"/>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39">
                      <a:moveTo>
                        <a:pt x="61" y="24"/>
                      </a:moveTo>
                      <a:lnTo>
                        <a:pt x="55" y="32"/>
                      </a:lnTo>
                      <a:lnTo>
                        <a:pt x="47" y="37"/>
                      </a:lnTo>
                      <a:lnTo>
                        <a:pt x="31" y="39"/>
                      </a:lnTo>
                      <a:lnTo>
                        <a:pt x="14" y="30"/>
                      </a:lnTo>
                      <a:lnTo>
                        <a:pt x="6" y="22"/>
                      </a:lnTo>
                      <a:lnTo>
                        <a:pt x="3" y="11"/>
                      </a:lnTo>
                      <a:lnTo>
                        <a:pt x="0" y="0"/>
                      </a:lnTo>
                      <a:lnTo>
                        <a:pt x="7" y="9"/>
                      </a:lnTo>
                      <a:lnTo>
                        <a:pt x="17" y="18"/>
                      </a:lnTo>
                      <a:lnTo>
                        <a:pt x="31" y="21"/>
                      </a:lnTo>
                      <a:lnTo>
                        <a:pt x="44" y="21"/>
                      </a:lnTo>
                      <a:lnTo>
                        <a:pt x="56" y="16"/>
                      </a:lnTo>
                      <a:lnTo>
                        <a:pt x="64" y="8"/>
                      </a:lnTo>
                      <a:lnTo>
                        <a:pt x="65" y="18"/>
                      </a:lnTo>
                      <a:lnTo>
                        <a:pt x="61" y="24"/>
                      </a:lnTo>
                    </a:path>
                  </a:pathLst>
                </a:custGeom>
                <a:noFill/>
                <a:ln w="9525">
                  <a:solidFill>
                    <a:srgbClr val="000000"/>
                  </a:solidFill>
                  <a:round/>
                  <a:headEnd/>
                  <a:tailEnd/>
                </a:ln>
              </p:spPr>
              <p:txBody>
                <a:bodyPr/>
                <a:lstStyle/>
                <a:p>
                  <a:endParaRPr lang="hr-HR"/>
                </a:p>
              </p:txBody>
            </p:sp>
          </p:grpSp>
          <p:grpSp>
            <p:nvGrpSpPr>
              <p:cNvPr id="894176" name="Group 253"/>
              <p:cNvGrpSpPr>
                <a:grpSpLocks/>
              </p:cNvGrpSpPr>
              <p:nvPr/>
            </p:nvGrpSpPr>
            <p:grpSpPr bwMode="auto">
              <a:xfrm>
                <a:off x="3867" y="2256"/>
                <a:ext cx="30" cy="25"/>
                <a:chOff x="3867" y="2256"/>
                <a:chExt cx="30" cy="25"/>
              </a:xfrm>
            </p:grpSpPr>
            <p:sp>
              <p:nvSpPr>
                <p:cNvPr id="894177" name="Freeform 254"/>
                <p:cNvSpPr>
                  <a:spLocks/>
                </p:cNvSpPr>
                <p:nvPr/>
              </p:nvSpPr>
              <p:spPr bwMode="auto">
                <a:xfrm>
                  <a:off x="3867" y="2256"/>
                  <a:ext cx="30" cy="25"/>
                </a:xfrm>
                <a:custGeom>
                  <a:avLst/>
                  <a:gdLst>
                    <a:gd name="T0" fmla="*/ 0 w 60"/>
                    <a:gd name="T1" fmla="*/ 0 h 50"/>
                    <a:gd name="T2" fmla="*/ 1 w 60"/>
                    <a:gd name="T3" fmla="*/ 1 h 50"/>
                    <a:gd name="T4" fmla="*/ 1 w 60"/>
                    <a:gd name="T5" fmla="*/ 1 h 50"/>
                    <a:gd name="T6" fmla="*/ 1 w 60"/>
                    <a:gd name="T7" fmla="*/ 1 h 50"/>
                    <a:gd name="T8" fmla="*/ 1 w 60"/>
                    <a:gd name="T9" fmla="*/ 1 h 50"/>
                    <a:gd name="T10" fmla="*/ 1 w 60"/>
                    <a:gd name="T11" fmla="*/ 1 h 50"/>
                    <a:gd name="T12" fmla="*/ 1 w 60"/>
                    <a:gd name="T13" fmla="*/ 1 h 50"/>
                    <a:gd name="T14" fmla="*/ 1 w 60"/>
                    <a:gd name="T15" fmla="*/ 1 h 50"/>
                    <a:gd name="T16" fmla="*/ 1 w 60"/>
                    <a:gd name="T17" fmla="*/ 1 h 50"/>
                    <a:gd name="T18" fmla="*/ 1 w 60"/>
                    <a:gd name="T19" fmla="*/ 1 h 50"/>
                    <a:gd name="T20" fmla="*/ 1 w 60"/>
                    <a:gd name="T21" fmla="*/ 1 h 50"/>
                    <a:gd name="T22" fmla="*/ 1 w 60"/>
                    <a:gd name="T23" fmla="*/ 1 h 50"/>
                    <a:gd name="T24" fmla="*/ 1 w 60"/>
                    <a:gd name="T25" fmla="*/ 1 h 50"/>
                    <a:gd name="T26" fmla="*/ 1 w 60"/>
                    <a:gd name="T27" fmla="*/ 1 h 50"/>
                    <a:gd name="T28" fmla="*/ 1 w 60"/>
                    <a:gd name="T29" fmla="*/ 1 h 50"/>
                    <a:gd name="T30" fmla="*/ 0 w 60"/>
                    <a:gd name="T31" fmla="*/ 1 h 50"/>
                    <a:gd name="T32" fmla="*/ 0 w 60"/>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50"/>
                    <a:gd name="T53" fmla="*/ 60 w 60"/>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50">
                      <a:moveTo>
                        <a:pt x="0" y="0"/>
                      </a:moveTo>
                      <a:lnTo>
                        <a:pt x="5" y="11"/>
                      </a:lnTo>
                      <a:lnTo>
                        <a:pt x="14" y="22"/>
                      </a:lnTo>
                      <a:lnTo>
                        <a:pt x="23" y="32"/>
                      </a:lnTo>
                      <a:lnTo>
                        <a:pt x="35" y="35"/>
                      </a:lnTo>
                      <a:lnTo>
                        <a:pt x="47" y="34"/>
                      </a:lnTo>
                      <a:lnTo>
                        <a:pt x="54" y="29"/>
                      </a:lnTo>
                      <a:lnTo>
                        <a:pt x="59" y="24"/>
                      </a:lnTo>
                      <a:lnTo>
                        <a:pt x="60" y="34"/>
                      </a:lnTo>
                      <a:lnTo>
                        <a:pt x="53" y="42"/>
                      </a:lnTo>
                      <a:lnTo>
                        <a:pt x="42" y="48"/>
                      </a:lnTo>
                      <a:lnTo>
                        <a:pt x="29" y="50"/>
                      </a:lnTo>
                      <a:lnTo>
                        <a:pt x="18" y="47"/>
                      </a:lnTo>
                      <a:lnTo>
                        <a:pt x="12" y="38"/>
                      </a:lnTo>
                      <a:lnTo>
                        <a:pt x="3" y="25"/>
                      </a:lnTo>
                      <a:lnTo>
                        <a:pt x="0" y="14"/>
                      </a:lnTo>
                      <a:lnTo>
                        <a:pt x="0" y="0"/>
                      </a:lnTo>
                      <a:close/>
                    </a:path>
                  </a:pathLst>
                </a:custGeom>
                <a:solidFill>
                  <a:srgbClr val="FFC080"/>
                </a:solidFill>
                <a:ln w="9525">
                  <a:noFill/>
                  <a:round/>
                  <a:headEnd/>
                  <a:tailEnd/>
                </a:ln>
              </p:spPr>
              <p:txBody>
                <a:bodyPr/>
                <a:lstStyle/>
                <a:p>
                  <a:endParaRPr lang="hr-HR"/>
                </a:p>
              </p:txBody>
            </p:sp>
            <p:sp>
              <p:nvSpPr>
                <p:cNvPr id="894178" name="Freeform 255"/>
                <p:cNvSpPr>
                  <a:spLocks/>
                </p:cNvSpPr>
                <p:nvPr/>
              </p:nvSpPr>
              <p:spPr bwMode="auto">
                <a:xfrm>
                  <a:off x="3867" y="2256"/>
                  <a:ext cx="30" cy="25"/>
                </a:xfrm>
                <a:custGeom>
                  <a:avLst/>
                  <a:gdLst>
                    <a:gd name="T0" fmla="*/ 0 w 60"/>
                    <a:gd name="T1" fmla="*/ 0 h 50"/>
                    <a:gd name="T2" fmla="*/ 1 w 60"/>
                    <a:gd name="T3" fmla="*/ 1 h 50"/>
                    <a:gd name="T4" fmla="*/ 1 w 60"/>
                    <a:gd name="T5" fmla="*/ 1 h 50"/>
                    <a:gd name="T6" fmla="*/ 1 w 60"/>
                    <a:gd name="T7" fmla="*/ 1 h 50"/>
                    <a:gd name="T8" fmla="*/ 1 w 60"/>
                    <a:gd name="T9" fmla="*/ 1 h 50"/>
                    <a:gd name="T10" fmla="*/ 1 w 60"/>
                    <a:gd name="T11" fmla="*/ 1 h 50"/>
                    <a:gd name="T12" fmla="*/ 1 w 60"/>
                    <a:gd name="T13" fmla="*/ 1 h 50"/>
                    <a:gd name="T14" fmla="*/ 1 w 60"/>
                    <a:gd name="T15" fmla="*/ 1 h 50"/>
                    <a:gd name="T16" fmla="*/ 1 w 60"/>
                    <a:gd name="T17" fmla="*/ 1 h 50"/>
                    <a:gd name="T18" fmla="*/ 1 w 60"/>
                    <a:gd name="T19" fmla="*/ 1 h 50"/>
                    <a:gd name="T20" fmla="*/ 1 w 60"/>
                    <a:gd name="T21" fmla="*/ 1 h 50"/>
                    <a:gd name="T22" fmla="*/ 1 w 60"/>
                    <a:gd name="T23" fmla="*/ 1 h 50"/>
                    <a:gd name="T24" fmla="*/ 1 w 60"/>
                    <a:gd name="T25" fmla="*/ 1 h 50"/>
                    <a:gd name="T26" fmla="*/ 1 w 60"/>
                    <a:gd name="T27" fmla="*/ 1 h 50"/>
                    <a:gd name="T28" fmla="*/ 1 w 60"/>
                    <a:gd name="T29" fmla="*/ 1 h 50"/>
                    <a:gd name="T30" fmla="*/ 0 w 60"/>
                    <a:gd name="T31" fmla="*/ 1 h 50"/>
                    <a:gd name="T32" fmla="*/ 0 w 60"/>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50"/>
                    <a:gd name="T53" fmla="*/ 60 w 60"/>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50">
                      <a:moveTo>
                        <a:pt x="0" y="0"/>
                      </a:moveTo>
                      <a:lnTo>
                        <a:pt x="5" y="11"/>
                      </a:lnTo>
                      <a:lnTo>
                        <a:pt x="14" y="22"/>
                      </a:lnTo>
                      <a:lnTo>
                        <a:pt x="23" y="32"/>
                      </a:lnTo>
                      <a:lnTo>
                        <a:pt x="35" y="35"/>
                      </a:lnTo>
                      <a:lnTo>
                        <a:pt x="47" y="34"/>
                      </a:lnTo>
                      <a:lnTo>
                        <a:pt x="54" y="29"/>
                      </a:lnTo>
                      <a:lnTo>
                        <a:pt x="59" y="24"/>
                      </a:lnTo>
                      <a:lnTo>
                        <a:pt x="60" y="34"/>
                      </a:lnTo>
                      <a:lnTo>
                        <a:pt x="53" y="42"/>
                      </a:lnTo>
                      <a:lnTo>
                        <a:pt x="42" y="48"/>
                      </a:lnTo>
                      <a:lnTo>
                        <a:pt x="29" y="50"/>
                      </a:lnTo>
                      <a:lnTo>
                        <a:pt x="18" y="47"/>
                      </a:lnTo>
                      <a:lnTo>
                        <a:pt x="12" y="38"/>
                      </a:lnTo>
                      <a:lnTo>
                        <a:pt x="3" y="25"/>
                      </a:lnTo>
                      <a:lnTo>
                        <a:pt x="0" y="14"/>
                      </a:lnTo>
                      <a:lnTo>
                        <a:pt x="0" y="0"/>
                      </a:lnTo>
                    </a:path>
                  </a:pathLst>
                </a:custGeom>
                <a:noFill/>
                <a:ln w="9525">
                  <a:solidFill>
                    <a:srgbClr val="000000"/>
                  </a:solidFill>
                  <a:round/>
                  <a:headEnd/>
                  <a:tailEnd/>
                </a:ln>
              </p:spPr>
              <p:txBody>
                <a:bodyPr/>
                <a:lstStyle/>
                <a:p>
                  <a:endParaRPr lang="hr-HR"/>
                </a:p>
              </p:txBody>
            </p:sp>
          </p:grpSp>
          <p:grpSp>
            <p:nvGrpSpPr>
              <p:cNvPr id="894179" name="Group 256"/>
              <p:cNvGrpSpPr>
                <a:grpSpLocks/>
              </p:cNvGrpSpPr>
              <p:nvPr/>
            </p:nvGrpSpPr>
            <p:grpSpPr bwMode="auto">
              <a:xfrm>
                <a:off x="4011" y="2069"/>
                <a:ext cx="35" cy="111"/>
                <a:chOff x="4011" y="2069"/>
                <a:chExt cx="35" cy="111"/>
              </a:xfrm>
            </p:grpSpPr>
            <p:sp>
              <p:nvSpPr>
                <p:cNvPr id="894180" name="Freeform 257"/>
                <p:cNvSpPr>
                  <a:spLocks/>
                </p:cNvSpPr>
                <p:nvPr/>
              </p:nvSpPr>
              <p:spPr bwMode="auto">
                <a:xfrm>
                  <a:off x="4011" y="2069"/>
                  <a:ext cx="35" cy="111"/>
                </a:xfrm>
                <a:custGeom>
                  <a:avLst/>
                  <a:gdLst>
                    <a:gd name="T0" fmla="*/ 0 w 71"/>
                    <a:gd name="T1" fmla="*/ 1 h 221"/>
                    <a:gd name="T2" fmla="*/ 0 w 71"/>
                    <a:gd name="T3" fmla="*/ 1 h 221"/>
                    <a:gd name="T4" fmla="*/ 0 w 71"/>
                    <a:gd name="T5" fmla="*/ 1 h 221"/>
                    <a:gd name="T6" fmla="*/ 0 w 71"/>
                    <a:gd name="T7" fmla="*/ 1 h 221"/>
                    <a:gd name="T8" fmla="*/ 0 w 71"/>
                    <a:gd name="T9" fmla="*/ 1 h 221"/>
                    <a:gd name="T10" fmla="*/ 0 w 71"/>
                    <a:gd name="T11" fmla="*/ 1 h 221"/>
                    <a:gd name="T12" fmla="*/ 0 w 71"/>
                    <a:gd name="T13" fmla="*/ 1 h 221"/>
                    <a:gd name="T14" fmla="*/ 0 w 71"/>
                    <a:gd name="T15" fmla="*/ 1 h 221"/>
                    <a:gd name="T16" fmla="*/ 0 w 71"/>
                    <a:gd name="T17" fmla="*/ 1 h 221"/>
                    <a:gd name="T18" fmla="*/ 0 w 71"/>
                    <a:gd name="T19" fmla="*/ 1 h 221"/>
                    <a:gd name="T20" fmla="*/ 0 w 71"/>
                    <a:gd name="T21" fmla="*/ 1 h 221"/>
                    <a:gd name="T22" fmla="*/ 0 w 71"/>
                    <a:gd name="T23" fmla="*/ 1 h 221"/>
                    <a:gd name="T24" fmla="*/ 0 w 71"/>
                    <a:gd name="T25" fmla="*/ 1 h 221"/>
                    <a:gd name="T26" fmla="*/ 0 w 71"/>
                    <a:gd name="T27" fmla="*/ 1 h 221"/>
                    <a:gd name="T28" fmla="*/ 0 w 71"/>
                    <a:gd name="T29" fmla="*/ 1 h 221"/>
                    <a:gd name="T30" fmla="*/ 0 w 71"/>
                    <a:gd name="T31" fmla="*/ 0 h 221"/>
                    <a:gd name="T32" fmla="*/ 0 w 71"/>
                    <a:gd name="T33" fmla="*/ 1 h 221"/>
                    <a:gd name="T34" fmla="*/ 0 w 71"/>
                    <a:gd name="T35" fmla="*/ 1 h 221"/>
                    <a:gd name="T36" fmla="*/ 0 w 71"/>
                    <a:gd name="T37" fmla="*/ 1 h 221"/>
                    <a:gd name="T38" fmla="*/ 0 w 71"/>
                    <a:gd name="T39" fmla="*/ 1 h 221"/>
                    <a:gd name="T40" fmla="*/ 0 w 71"/>
                    <a:gd name="T41" fmla="*/ 1 h 221"/>
                    <a:gd name="T42" fmla="*/ 0 w 71"/>
                    <a:gd name="T43" fmla="*/ 1 h 221"/>
                    <a:gd name="T44" fmla="*/ 0 w 71"/>
                    <a:gd name="T45" fmla="*/ 1 h 221"/>
                    <a:gd name="T46" fmla="*/ 0 w 71"/>
                    <a:gd name="T47" fmla="*/ 1 h 221"/>
                    <a:gd name="T48" fmla="*/ 0 w 71"/>
                    <a:gd name="T49" fmla="*/ 1 h 221"/>
                    <a:gd name="T50" fmla="*/ 0 w 71"/>
                    <a:gd name="T51" fmla="*/ 1 h 221"/>
                    <a:gd name="T52" fmla="*/ 0 w 71"/>
                    <a:gd name="T53" fmla="*/ 1 h 221"/>
                    <a:gd name="T54" fmla="*/ 0 w 71"/>
                    <a:gd name="T55" fmla="*/ 1 h 221"/>
                    <a:gd name="T56" fmla="*/ 0 w 71"/>
                    <a:gd name="T57" fmla="*/ 1 h 2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221"/>
                    <a:gd name="T89" fmla="*/ 71 w 71"/>
                    <a:gd name="T90" fmla="*/ 221 h 2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221">
                      <a:moveTo>
                        <a:pt x="32" y="215"/>
                      </a:moveTo>
                      <a:lnTo>
                        <a:pt x="71" y="221"/>
                      </a:lnTo>
                      <a:lnTo>
                        <a:pt x="71" y="184"/>
                      </a:lnTo>
                      <a:lnTo>
                        <a:pt x="69" y="165"/>
                      </a:lnTo>
                      <a:lnTo>
                        <a:pt x="65" y="145"/>
                      </a:lnTo>
                      <a:lnTo>
                        <a:pt x="56" y="128"/>
                      </a:lnTo>
                      <a:lnTo>
                        <a:pt x="50" y="110"/>
                      </a:lnTo>
                      <a:lnTo>
                        <a:pt x="38" y="94"/>
                      </a:lnTo>
                      <a:lnTo>
                        <a:pt x="33" y="84"/>
                      </a:lnTo>
                      <a:lnTo>
                        <a:pt x="29" y="69"/>
                      </a:lnTo>
                      <a:lnTo>
                        <a:pt x="24" y="55"/>
                      </a:lnTo>
                      <a:lnTo>
                        <a:pt x="23" y="42"/>
                      </a:lnTo>
                      <a:lnTo>
                        <a:pt x="23" y="29"/>
                      </a:lnTo>
                      <a:lnTo>
                        <a:pt x="26" y="14"/>
                      </a:lnTo>
                      <a:lnTo>
                        <a:pt x="30" y="1"/>
                      </a:lnTo>
                      <a:lnTo>
                        <a:pt x="24" y="0"/>
                      </a:lnTo>
                      <a:lnTo>
                        <a:pt x="15" y="13"/>
                      </a:lnTo>
                      <a:lnTo>
                        <a:pt x="11" y="27"/>
                      </a:lnTo>
                      <a:lnTo>
                        <a:pt x="5" y="39"/>
                      </a:lnTo>
                      <a:lnTo>
                        <a:pt x="0" y="53"/>
                      </a:lnTo>
                      <a:lnTo>
                        <a:pt x="0" y="87"/>
                      </a:lnTo>
                      <a:lnTo>
                        <a:pt x="5" y="110"/>
                      </a:lnTo>
                      <a:lnTo>
                        <a:pt x="12" y="132"/>
                      </a:lnTo>
                      <a:lnTo>
                        <a:pt x="17" y="155"/>
                      </a:lnTo>
                      <a:lnTo>
                        <a:pt x="21" y="162"/>
                      </a:lnTo>
                      <a:lnTo>
                        <a:pt x="21" y="166"/>
                      </a:lnTo>
                      <a:lnTo>
                        <a:pt x="26" y="178"/>
                      </a:lnTo>
                      <a:lnTo>
                        <a:pt x="32" y="189"/>
                      </a:lnTo>
                      <a:lnTo>
                        <a:pt x="32" y="215"/>
                      </a:lnTo>
                      <a:close/>
                    </a:path>
                  </a:pathLst>
                </a:custGeom>
                <a:solidFill>
                  <a:srgbClr val="FFC080"/>
                </a:solidFill>
                <a:ln w="9525">
                  <a:noFill/>
                  <a:round/>
                  <a:headEnd/>
                  <a:tailEnd/>
                </a:ln>
              </p:spPr>
              <p:txBody>
                <a:bodyPr/>
                <a:lstStyle/>
                <a:p>
                  <a:endParaRPr lang="hr-HR"/>
                </a:p>
              </p:txBody>
            </p:sp>
            <p:sp>
              <p:nvSpPr>
                <p:cNvPr id="894181" name="Freeform 258"/>
                <p:cNvSpPr>
                  <a:spLocks/>
                </p:cNvSpPr>
                <p:nvPr/>
              </p:nvSpPr>
              <p:spPr bwMode="auto">
                <a:xfrm>
                  <a:off x="4011" y="2069"/>
                  <a:ext cx="35" cy="111"/>
                </a:xfrm>
                <a:custGeom>
                  <a:avLst/>
                  <a:gdLst>
                    <a:gd name="T0" fmla="*/ 0 w 71"/>
                    <a:gd name="T1" fmla="*/ 1 h 221"/>
                    <a:gd name="T2" fmla="*/ 0 w 71"/>
                    <a:gd name="T3" fmla="*/ 1 h 221"/>
                    <a:gd name="T4" fmla="*/ 0 w 71"/>
                    <a:gd name="T5" fmla="*/ 1 h 221"/>
                    <a:gd name="T6" fmla="*/ 0 w 71"/>
                    <a:gd name="T7" fmla="*/ 1 h 221"/>
                    <a:gd name="T8" fmla="*/ 0 w 71"/>
                    <a:gd name="T9" fmla="*/ 1 h 221"/>
                    <a:gd name="T10" fmla="*/ 0 w 71"/>
                    <a:gd name="T11" fmla="*/ 1 h 221"/>
                    <a:gd name="T12" fmla="*/ 0 w 71"/>
                    <a:gd name="T13" fmla="*/ 1 h 221"/>
                    <a:gd name="T14" fmla="*/ 0 w 71"/>
                    <a:gd name="T15" fmla="*/ 1 h 221"/>
                    <a:gd name="T16" fmla="*/ 0 w 71"/>
                    <a:gd name="T17" fmla="*/ 1 h 221"/>
                    <a:gd name="T18" fmla="*/ 0 w 71"/>
                    <a:gd name="T19" fmla="*/ 1 h 221"/>
                    <a:gd name="T20" fmla="*/ 0 w 71"/>
                    <a:gd name="T21" fmla="*/ 1 h 221"/>
                    <a:gd name="T22" fmla="*/ 0 w 71"/>
                    <a:gd name="T23" fmla="*/ 1 h 221"/>
                    <a:gd name="T24" fmla="*/ 0 w 71"/>
                    <a:gd name="T25" fmla="*/ 1 h 221"/>
                    <a:gd name="T26" fmla="*/ 0 w 71"/>
                    <a:gd name="T27" fmla="*/ 1 h 221"/>
                    <a:gd name="T28" fmla="*/ 0 w 71"/>
                    <a:gd name="T29" fmla="*/ 1 h 221"/>
                    <a:gd name="T30" fmla="*/ 0 w 71"/>
                    <a:gd name="T31" fmla="*/ 0 h 221"/>
                    <a:gd name="T32" fmla="*/ 0 w 71"/>
                    <a:gd name="T33" fmla="*/ 1 h 221"/>
                    <a:gd name="T34" fmla="*/ 0 w 71"/>
                    <a:gd name="T35" fmla="*/ 1 h 221"/>
                    <a:gd name="T36" fmla="*/ 0 w 71"/>
                    <a:gd name="T37" fmla="*/ 1 h 221"/>
                    <a:gd name="T38" fmla="*/ 0 w 71"/>
                    <a:gd name="T39" fmla="*/ 1 h 221"/>
                    <a:gd name="T40" fmla="*/ 0 w 71"/>
                    <a:gd name="T41" fmla="*/ 1 h 221"/>
                    <a:gd name="T42" fmla="*/ 0 w 71"/>
                    <a:gd name="T43" fmla="*/ 1 h 221"/>
                    <a:gd name="T44" fmla="*/ 0 w 71"/>
                    <a:gd name="T45" fmla="*/ 1 h 221"/>
                    <a:gd name="T46" fmla="*/ 0 w 71"/>
                    <a:gd name="T47" fmla="*/ 1 h 221"/>
                    <a:gd name="T48" fmla="*/ 0 w 71"/>
                    <a:gd name="T49" fmla="*/ 1 h 221"/>
                    <a:gd name="T50" fmla="*/ 0 w 71"/>
                    <a:gd name="T51" fmla="*/ 1 h 221"/>
                    <a:gd name="T52" fmla="*/ 0 w 71"/>
                    <a:gd name="T53" fmla="*/ 1 h 221"/>
                    <a:gd name="T54" fmla="*/ 0 w 71"/>
                    <a:gd name="T55" fmla="*/ 1 h 221"/>
                    <a:gd name="T56" fmla="*/ 0 w 71"/>
                    <a:gd name="T57" fmla="*/ 1 h 2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221"/>
                    <a:gd name="T89" fmla="*/ 71 w 71"/>
                    <a:gd name="T90" fmla="*/ 221 h 2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221">
                      <a:moveTo>
                        <a:pt x="32" y="215"/>
                      </a:moveTo>
                      <a:lnTo>
                        <a:pt x="71" y="221"/>
                      </a:lnTo>
                      <a:lnTo>
                        <a:pt x="71" y="184"/>
                      </a:lnTo>
                      <a:lnTo>
                        <a:pt x="69" y="165"/>
                      </a:lnTo>
                      <a:lnTo>
                        <a:pt x="65" y="145"/>
                      </a:lnTo>
                      <a:lnTo>
                        <a:pt x="56" y="128"/>
                      </a:lnTo>
                      <a:lnTo>
                        <a:pt x="50" y="110"/>
                      </a:lnTo>
                      <a:lnTo>
                        <a:pt x="38" y="94"/>
                      </a:lnTo>
                      <a:lnTo>
                        <a:pt x="33" y="84"/>
                      </a:lnTo>
                      <a:lnTo>
                        <a:pt x="29" y="69"/>
                      </a:lnTo>
                      <a:lnTo>
                        <a:pt x="24" y="55"/>
                      </a:lnTo>
                      <a:lnTo>
                        <a:pt x="23" y="42"/>
                      </a:lnTo>
                      <a:lnTo>
                        <a:pt x="23" y="29"/>
                      </a:lnTo>
                      <a:lnTo>
                        <a:pt x="26" y="14"/>
                      </a:lnTo>
                      <a:lnTo>
                        <a:pt x="30" y="1"/>
                      </a:lnTo>
                      <a:lnTo>
                        <a:pt x="24" y="0"/>
                      </a:lnTo>
                      <a:lnTo>
                        <a:pt x="15" y="13"/>
                      </a:lnTo>
                      <a:lnTo>
                        <a:pt x="11" y="27"/>
                      </a:lnTo>
                      <a:lnTo>
                        <a:pt x="5" y="39"/>
                      </a:lnTo>
                      <a:lnTo>
                        <a:pt x="0" y="53"/>
                      </a:lnTo>
                      <a:lnTo>
                        <a:pt x="0" y="87"/>
                      </a:lnTo>
                      <a:lnTo>
                        <a:pt x="5" y="110"/>
                      </a:lnTo>
                      <a:lnTo>
                        <a:pt x="12" y="132"/>
                      </a:lnTo>
                      <a:lnTo>
                        <a:pt x="17" y="155"/>
                      </a:lnTo>
                      <a:lnTo>
                        <a:pt x="21" y="162"/>
                      </a:lnTo>
                      <a:lnTo>
                        <a:pt x="21" y="166"/>
                      </a:lnTo>
                      <a:lnTo>
                        <a:pt x="26" y="178"/>
                      </a:lnTo>
                      <a:lnTo>
                        <a:pt x="32" y="189"/>
                      </a:lnTo>
                      <a:lnTo>
                        <a:pt x="32" y="215"/>
                      </a:lnTo>
                    </a:path>
                  </a:pathLst>
                </a:custGeom>
                <a:noFill/>
                <a:ln w="9525">
                  <a:solidFill>
                    <a:srgbClr val="000000"/>
                  </a:solidFill>
                  <a:round/>
                  <a:headEnd/>
                  <a:tailEnd/>
                </a:ln>
              </p:spPr>
              <p:txBody>
                <a:bodyPr/>
                <a:lstStyle/>
                <a:p>
                  <a:endParaRPr lang="hr-HR"/>
                </a:p>
              </p:txBody>
            </p:sp>
          </p:grpSp>
          <p:grpSp>
            <p:nvGrpSpPr>
              <p:cNvPr id="894182" name="Group 259"/>
              <p:cNvGrpSpPr>
                <a:grpSpLocks/>
              </p:cNvGrpSpPr>
              <p:nvPr/>
            </p:nvGrpSpPr>
            <p:grpSpPr bwMode="auto">
              <a:xfrm>
                <a:off x="4003" y="2176"/>
                <a:ext cx="122" cy="148"/>
                <a:chOff x="4003" y="2176"/>
                <a:chExt cx="122" cy="148"/>
              </a:xfrm>
            </p:grpSpPr>
            <p:sp>
              <p:nvSpPr>
                <p:cNvPr id="894183" name="Freeform 260"/>
                <p:cNvSpPr>
                  <a:spLocks/>
                </p:cNvSpPr>
                <p:nvPr/>
              </p:nvSpPr>
              <p:spPr bwMode="auto">
                <a:xfrm>
                  <a:off x="4003" y="2176"/>
                  <a:ext cx="122" cy="148"/>
                </a:xfrm>
                <a:custGeom>
                  <a:avLst/>
                  <a:gdLst>
                    <a:gd name="T0" fmla="*/ 0 w 245"/>
                    <a:gd name="T1" fmla="*/ 1 h 295"/>
                    <a:gd name="T2" fmla="*/ 0 w 245"/>
                    <a:gd name="T3" fmla="*/ 1 h 295"/>
                    <a:gd name="T4" fmla="*/ 0 w 245"/>
                    <a:gd name="T5" fmla="*/ 0 h 295"/>
                    <a:gd name="T6" fmla="*/ 0 w 245"/>
                    <a:gd name="T7" fmla="*/ 1 h 295"/>
                    <a:gd name="T8" fmla="*/ 0 w 245"/>
                    <a:gd name="T9" fmla="*/ 1 h 295"/>
                    <a:gd name="T10" fmla="*/ 0 w 245"/>
                    <a:gd name="T11" fmla="*/ 1 h 295"/>
                    <a:gd name="T12" fmla="*/ 0 w 245"/>
                    <a:gd name="T13" fmla="*/ 1 h 295"/>
                    <a:gd name="T14" fmla="*/ 0 w 245"/>
                    <a:gd name="T15" fmla="*/ 1 h 295"/>
                    <a:gd name="T16" fmla="*/ 0 w 245"/>
                    <a:gd name="T17" fmla="*/ 1 h 295"/>
                    <a:gd name="T18" fmla="*/ 0 w 245"/>
                    <a:gd name="T19" fmla="*/ 1 h 295"/>
                    <a:gd name="T20" fmla="*/ 0 w 245"/>
                    <a:gd name="T21" fmla="*/ 1 h 295"/>
                    <a:gd name="T22" fmla="*/ 0 w 245"/>
                    <a:gd name="T23" fmla="*/ 1 h 295"/>
                    <a:gd name="T24" fmla="*/ 0 w 245"/>
                    <a:gd name="T25" fmla="*/ 1 h 295"/>
                    <a:gd name="T26" fmla="*/ 0 w 245"/>
                    <a:gd name="T27" fmla="*/ 1 h 295"/>
                    <a:gd name="T28" fmla="*/ 0 w 245"/>
                    <a:gd name="T29" fmla="*/ 1 h 295"/>
                    <a:gd name="T30" fmla="*/ 0 w 245"/>
                    <a:gd name="T31" fmla="*/ 1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
                    <a:gd name="T49" fmla="*/ 0 h 295"/>
                    <a:gd name="T50" fmla="*/ 245 w 245"/>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 h="295">
                      <a:moveTo>
                        <a:pt x="245" y="47"/>
                      </a:moveTo>
                      <a:lnTo>
                        <a:pt x="87" y="6"/>
                      </a:lnTo>
                      <a:lnTo>
                        <a:pt x="46" y="0"/>
                      </a:lnTo>
                      <a:lnTo>
                        <a:pt x="22" y="231"/>
                      </a:lnTo>
                      <a:lnTo>
                        <a:pt x="19" y="246"/>
                      </a:lnTo>
                      <a:lnTo>
                        <a:pt x="13" y="261"/>
                      </a:lnTo>
                      <a:lnTo>
                        <a:pt x="5" y="269"/>
                      </a:lnTo>
                      <a:lnTo>
                        <a:pt x="0" y="275"/>
                      </a:lnTo>
                      <a:lnTo>
                        <a:pt x="54" y="295"/>
                      </a:lnTo>
                      <a:lnTo>
                        <a:pt x="75" y="277"/>
                      </a:lnTo>
                      <a:lnTo>
                        <a:pt x="115" y="239"/>
                      </a:lnTo>
                      <a:lnTo>
                        <a:pt x="152" y="197"/>
                      </a:lnTo>
                      <a:lnTo>
                        <a:pt x="185" y="154"/>
                      </a:lnTo>
                      <a:lnTo>
                        <a:pt x="214" y="107"/>
                      </a:lnTo>
                      <a:lnTo>
                        <a:pt x="240" y="55"/>
                      </a:lnTo>
                      <a:lnTo>
                        <a:pt x="245" y="47"/>
                      </a:lnTo>
                      <a:close/>
                    </a:path>
                  </a:pathLst>
                </a:custGeom>
                <a:solidFill>
                  <a:srgbClr val="FCE6CF"/>
                </a:solidFill>
                <a:ln w="9525">
                  <a:noFill/>
                  <a:round/>
                  <a:headEnd/>
                  <a:tailEnd/>
                </a:ln>
              </p:spPr>
              <p:txBody>
                <a:bodyPr/>
                <a:lstStyle/>
                <a:p>
                  <a:endParaRPr lang="hr-HR"/>
                </a:p>
              </p:txBody>
            </p:sp>
            <p:sp>
              <p:nvSpPr>
                <p:cNvPr id="894184" name="Freeform 261"/>
                <p:cNvSpPr>
                  <a:spLocks/>
                </p:cNvSpPr>
                <p:nvPr/>
              </p:nvSpPr>
              <p:spPr bwMode="auto">
                <a:xfrm>
                  <a:off x="4003" y="2176"/>
                  <a:ext cx="122" cy="148"/>
                </a:xfrm>
                <a:custGeom>
                  <a:avLst/>
                  <a:gdLst>
                    <a:gd name="T0" fmla="*/ 0 w 245"/>
                    <a:gd name="T1" fmla="*/ 1 h 295"/>
                    <a:gd name="T2" fmla="*/ 0 w 245"/>
                    <a:gd name="T3" fmla="*/ 1 h 295"/>
                    <a:gd name="T4" fmla="*/ 0 w 245"/>
                    <a:gd name="T5" fmla="*/ 0 h 295"/>
                    <a:gd name="T6" fmla="*/ 0 w 245"/>
                    <a:gd name="T7" fmla="*/ 1 h 295"/>
                    <a:gd name="T8" fmla="*/ 0 w 245"/>
                    <a:gd name="T9" fmla="*/ 1 h 295"/>
                    <a:gd name="T10" fmla="*/ 0 w 245"/>
                    <a:gd name="T11" fmla="*/ 1 h 295"/>
                    <a:gd name="T12" fmla="*/ 0 w 245"/>
                    <a:gd name="T13" fmla="*/ 1 h 295"/>
                    <a:gd name="T14" fmla="*/ 0 w 245"/>
                    <a:gd name="T15" fmla="*/ 1 h 295"/>
                    <a:gd name="T16" fmla="*/ 0 w 245"/>
                    <a:gd name="T17" fmla="*/ 1 h 295"/>
                    <a:gd name="T18" fmla="*/ 0 w 245"/>
                    <a:gd name="T19" fmla="*/ 1 h 295"/>
                    <a:gd name="T20" fmla="*/ 0 w 245"/>
                    <a:gd name="T21" fmla="*/ 1 h 295"/>
                    <a:gd name="T22" fmla="*/ 0 w 245"/>
                    <a:gd name="T23" fmla="*/ 1 h 295"/>
                    <a:gd name="T24" fmla="*/ 0 w 245"/>
                    <a:gd name="T25" fmla="*/ 1 h 295"/>
                    <a:gd name="T26" fmla="*/ 0 w 245"/>
                    <a:gd name="T27" fmla="*/ 1 h 295"/>
                    <a:gd name="T28" fmla="*/ 0 w 245"/>
                    <a:gd name="T29" fmla="*/ 1 h 295"/>
                    <a:gd name="T30" fmla="*/ 0 w 245"/>
                    <a:gd name="T31" fmla="*/ 1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
                    <a:gd name="T49" fmla="*/ 0 h 295"/>
                    <a:gd name="T50" fmla="*/ 245 w 245"/>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 h="295">
                      <a:moveTo>
                        <a:pt x="245" y="47"/>
                      </a:moveTo>
                      <a:lnTo>
                        <a:pt x="87" y="6"/>
                      </a:lnTo>
                      <a:lnTo>
                        <a:pt x="46" y="0"/>
                      </a:lnTo>
                      <a:lnTo>
                        <a:pt x="22" y="231"/>
                      </a:lnTo>
                      <a:lnTo>
                        <a:pt x="19" y="246"/>
                      </a:lnTo>
                      <a:lnTo>
                        <a:pt x="13" y="261"/>
                      </a:lnTo>
                      <a:lnTo>
                        <a:pt x="5" y="269"/>
                      </a:lnTo>
                      <a:lnTo>
                        <a:pt x="0" y="275"/>
                      </a:lnTo>
                      <a:lnTo>
                        <a:pt x="54" y="295"/>
                      </a:lnTo>
                      <a:lnTo>
                        <a:pt x="75" y="277"/>
                      </a:lnTo>
                      <a:lnTo>
                        <a:pt x="115" y="239"/>
                      </a:lnTo>
                      <a:lnTo>
                        <a:pt x="152" y="197"/>
                      </a:lnTo>
                      <a:lnTo>
                        <a:pt x="185" y="154"/>
                      </a:lnTo>
                      <a:lnTo>
                        <a:pt x="214" y="107"/>
                      </a:lnTo>
                      <a:lnTo>
                        <a:pt x="240" y="55"/>
                      </a:lnTo>
                      <a:lnTo>
                        <a:pt x="245" y="47"/>
                      </a:lnTo>
                    </a:path>
                  </a:pathLst>
                </a:custGeom>
                <a:noFill/>
                <a:ln w="9525">
                  <a:solidFill>
                    <a:srgbClr val="000000"/>
                  </a:solidFill>
                  <a:round/>
                  <a:headEnd/>
                  <a:tailEnd/>
                </a:ln>
              </p:spPr>
              <p:txBody>
                <a:bodyPr/>
                <a:lstStyle/>
                <a:p>
                  <a:endParaRPr lang="hr-HR"/>
                </a:p>
              </p:txBody>
            </p:sp>
          </p:grpSp>
          <p:grpSp>
            <p:nvGrpSpPr>
              <p:cNvPr id="894185" name="Group 262"/>
              <p:cNvGrpSpPr>
                <a:grpSpLocks/>
              </p:cNvGrpSpPr>
              <p:nvPr/>
            </p:nvGrpSpPr>
            <p:grpSpPr bwMode="auto">
              <a:xfrm>
                <a:off x="3617" y="2144"/>
                <a:ext cx="259" cy="178"/>
                <a:chOff x="3617" y="2144"/>
                <a:chExt cx="259" cy="178"/>
              </a:xfrm>
            </p:grpSpPr>
            <p:sp>
              <p:nvSpPr>
                <p:cNvPr id="894186" name="Freeform 263"/>
                <p:cNvSpPr>
                  <a:spLocks/>
                </p:cNvSpPr>
                <p:nvPr/>
              </p:nvSpPr>
              <p:spPr bwMode="auto">
                <a:xfrm>
                  <a:off x="3617" y="2144"/>
                  <a:ext cx="259" cy="178"/>
                </a:xfrm>
                <a:custGeom>
                  <a:avLst/>
                  <a:gdLst>
                    <a:gd name="T0" fmla="*/ 1 w 518"/>
                    <a:gd name="T1" fmla="*/ 1 h 356"/>
                    <a:gd name="T2" fmla="*/ 1 w 518"/>
                    <a:gd name="T3" fmla="*/ 1 h 356"/>
                    <a:gd name="T4" fmla="*/ 1 w 518"/>
                    <a:gd name="T5" fmla="*/ 1 h 356"/>
                    <a:gd name="T6" fmla="*/ 1 w 518"/>
                    <a:gd name="T7" fmla="*/ 1 h 356"/>
                    <a:gd name="T8" fmla="*/ 1 w 518"/>
                    <a:gd name="T9" fmla="*/ 1 h 356"/>
                    <a:gd name="T10" fmla="*/ 1 w 518"/>
                    <a:gd name="T11" fmla="*/ 1 h 356"/>
                    <a:gd name="T12" fmla="*/ 1 w 518"/>
                    <a:gd name="T13" fmla="*/ 1 h 356"/>
                    <a:gd name="T14" fmla="*/ 1 w 518"/>
                    <a:gd name="T15" fmla="*/ 1 h 356"/>
                    <a:gd name="T16" fmla="*/ 1 w 518"/>
                    <a:gd name="T17" fmla="*/ 1 h 356"/>
                    <a:gd name="T18" fmla="*/ 1 w 518"/>
                    <a:gd name="T19" fmla="*/ 1 h 356"/>
                    <a:gd name="T20" fmla="*/ 1 w 518"/>
                    <a:gd name="T21" fmla="*/ 1 h 356"/>
                    <a:gd name="T22" fmla="*/ 1 w 518"/>
                    <a:gd name="T23" fmla="*/ 1 h 356"/>
                    <a:gd name="T24" fmla="*/ 1 w 518"/>
                    <a:gd name="T25" fmla="*/ 0 h 356"/>
                    <a:gd name="T26" fmla="*/ 1 w 518"/>
                    <a:gd name="T27" fmla="*/ 1 h 356"/>
                    <a:gd name="T28" fmla="*/ 1 w 518"/>
                    <a:gd name="T29" fmla="*/ 1 h 356"/>
                    <a:gd name="T30" fmla="*/ 1 w 518"/>
                    <a:gd name="T31" fmla="*/ 1 h 356"/>
                    <a:gd name="T32" fmla="*/ 1 w 518"/>
                    <a:gd name="T33" fmla="*/ 1 h 356"/>
                    <a:gd name="T34" fmla="*/ 1 w 518"/>
                    <a:gd name="T35" fmla="*/ 1 h 356"/>
                    <a:gd name="T36" fmla="*/ 1 w 518"/>
                    <a:gd name="T37" fmla="*/ 1 h 356"/>
                    <a:gd name="T38" fmla="*/ 1 w 518"/>
                    <a:gd name="T39" fmla="*/ 1 h 356"/>
                    <a:gd name="T40" fmla="*/ 1 w 518"/>
                    <a:gd name="T41" fmla="*/ 1 h 356"/>
                    <a:gd name="T42" fmla="*/ 1 w 518"/>
                    <a:gd name="T43" fmla="*/ 1 h 356"/>
                    <a:gd name="T44" fmla="*/ 1 w 518"/>
                    <a:gd name="T45" fmla="*/ 1 h 356"/>
                    <a:gd name="T46" fmla="*/ 1 w 518"/>
                    <a:gd name="T47" fmla="*/ 1 h 356"/>
                    <a:gd name="T48" fmla="*/ 1 w 518"/>
                    <a:gd name="T49" fmla="*/ 1 h 356"/>
                    <a:gd name="T50" fmla="*/ 1 w 518"/>
                    <a:gd name="T51" fmla="*/ 1 h 356"/>
                    <a:gd name="T52" fmla="*/ 1 w 518"/>
                    <a:gd name="T53" fmla="*/ 1 h 356"/>
                    <a:gd name="T54" fmla="*/ 1 w 518"/>
                    <a:gd name="T55" fmla="*/ 1 h 356"/>
                    <a:gd name="T56" fmla="*/ 1 w 518"/>
                    <a:gd name="T57" fmla="*/ 1 h 356"/>
                    <a:gd name="T58" fmla="*/ 1 w 518"/>
                    <a:gd name="T59" fmla="*/ 1 h 356"/>
                    <a:gd name="T60" fmla="*/ 1 w 518"/>
                    <a:gd name="T61" fmla="*/ 1 h 356"/>
                    <a:gd name="T62" fmla="*/ 1 w 518"/>
                    <a:gd name="T63" fmla="*/ 1 h 356"/>
                    <a:gd name="T64" fmla="*/ 1 w 518"/>
                    <a:gd name="T65" fmla="*/ 1 h 356"/>
                    <a:gd name="T66" fmla="*/ 0 w 518"/>
                    <a:gd name="T67" fmla="*/ 1 h 356"/>
                    <a:gd name="T68" fmla="*/ 1 w 518"/>
                    <a:gd name="T69" fmla="*/ 1 h 356"/>
                    <a:gd name="T70" fmla="*/ 1 w 518"/>
                    <a:gd name="T71" fmla="*/ 1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356"/>
                    <a:gd name="T110" fmla="*/ 518 w 518"/>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356">
                      <a:moveTo>
                        <a:pt x="27" y="190"/>
                      </a:moveTo>
                      <a:lnTo>
                        <a:pt x="19" y="185"/>
                      </a:lnTo>
                      <a:lnTo>
                        <a:pt x="12" y="175"/>
                      </a:lnTo>
                      <a:lnTo>
                        <a:pt x="6" y="160"/>
                      </a:lnTo>
                      <a:lnTo>
                        <a:pt x="6" y="149"/>
                      </a:lnTo>
                      <a:lnTo>
                        <a:pt x="10" y="138"/>
                      </a:lnTo>
                      <a:lnTo>
                        <a:pt x="18" y="125"/>
                      </a:lnTo>
                      <a:lnTo>
                        <a:pt x="31" y="118"/>
                      </a:lnTo>
                      <a:lnTo>
                        <a:pt x="38" y="115"/>
                      </a:lnTo>
                      <a:lnTo>
                        <a:pt x="34" y="112"/>
                      </a:lnTo>
                      <a:lnTo>
                        <a:pt x="27" y="105"/>
                      </a:lnTo>
                      <a:lnTo>
                        <a:pt x="22" y="96"/>
                      </a:lnTo>
                      <a:lnTo>
                        <a:pt x="21" y="81"/>
                      </a:lnTo>
                      <a:lnTo>
                        <a:pt x="30" y="68"/>
                      </a:lnTo>
                      <a:lnTo>
                        <a:pt x="37" y="60"/>
                      </a:lnTo>
                      <a:lnTo>
                        <a:pt x="44" y="52"/>
                      </a:lnTo>
                      <a:lnTo>
                        <a:pt x="64" y="46"/>
                      </a:lnTo>
                      <a:lnTo>
                        <a:pt x="85" y="39"/>
                      </a:lnTo>
                      <a:lnTo>
                        <a:pt x="110" y="31"/>
                      </a:lnTo>
                      <a:lnTo>
                        <a:pt x="133" y="28"/>
                      </a:lnTo>
                      <a:lnTo>
                        <a:pt x="153" y="21"/>
                      </a:lnTo>
                      <a:lnTo>
                        <a:pt x="177" y="16"/>
                      </a:lnTo>
                      <a:lnTo>
                        <a:pt x="200" y="12"/>
                      </a:lnTo>
                      <a:lnTo>
                        <a:pt x="225" y="10"/>
                      </a:lnTo>
                      <a:lnTo>
                        <a:pt x="248" y="8"/>
                      </a:lnTo>
                      <a:lnTo>
                        <a:pt x="322" y="0"/>
                      </a:lnTo>
                      <a:lnTo>
                        <a:pt x="386" y="0"/>
                      </a:lnTo>
                      <a:lnTo>
                        <a:pt x="454" y="5"/>
                      </a:lnTo>
                      <a:lnTo>
                        <a:pt x="518" y="13"/>
                      </a:lnTo>
                      <a:lnTo>
                        <a:pt x="512" y="63"/>
                      </a:lnTo>
                      <a:lnTo>
                        <a:pt x="506" y="86"/>
                      </a:lnTo>
                      <a:lnTo>
                        <a:pt x="503" y="109"/>
                      </a:lnTo>
                      <a:lnTo>
                        <a:pt x="501" y="133"/>
                      </a:lnTo>
                      <a:lnTo>
                        <a:pt x="501" y="156"/>
                      </a:lnTo>
                      <a:lnTo>
                        <a:pt x="498" y="178"/>
                      </a:lnTo>
                      <a:lnTo>
                        <a:pt x="498" y="233"/>
                      </a:lnTo>
                      <a:lnTo>
                        <a:pt x="482" y="230"/>
                      </a:lnTo>
                      <a:lnTo>
                        <a:pt x="468" y="227"/>
                      </a:lnTo>
                      <a:lnTo>
                        <a:pt x="454" y="227"/>
                      </a:lnTo>
                      <a:lnTo>
                        <a:pt x="439" y="228"/>
                      </a:lnTo>
                      <a:lnTo>
                        <a:pt x="424" y="232"/>
                      </a:lnTo>
                      <a:lnTo>
                        <a:pt x="407" y="238"/>
                      </a:lnTo>
                      <a:lnTo>
                        <a:pt x="386" y="249"/>
                      </a:lnTo>
                      <a:lnTo>
                        <a:pt x="367" y="259"/>
                      </a:lnTo>
                      <a:lnTo>
                        <a:pt x="348" y="275"/>
                      </a:lnTo>
                      <a:lnTo>
                        <a:pt x="342" y="279"/>
                      </a:lnTo>
                      <a:lnTo>
                        <a:pt x="328" y="292"/>
                      </a:lnTo>
                      <a:lnTo>
                        <a:pt x="321" y="296"/>
                      </a:lnTo>
                      <a:lnTo>
                        <a:pt x="307" y="301"/>
                      </a:lnTo>
                      <a:lnTo>
                        <a:pt x="295" y="304"/>
                      </a:lnTo>
                      <a:lnTo>
                        <a:pt x="64" y="356"/>
                      </a:lnTo>
                      <a:lnTo>
                        <a:pt x="59" y="356"/>
                      </a:lnTo>
                      <a:lnTo>
                        <a:pt x="49" y="353"/>
                      </a:lnTo>
                      <a:lnTo>
                        <a:pt x="38" y="347"/>
                      </a:lnTo>
                      <a:lnTo>
                        <a:pt x="31" y="338"/>
                      </a:lnTo>
                      <a:lnTo>
                        <a:pt x="30" y="335"/>
                      </a:lnTo>
                      <a:lnTo>
                        <a:pt x="25" y="324"/>
                      </a:lnTo>
                      <a:lnTo>
                        <a:pt x="25" y="313"/>
                      </a:lnTo>
                      <a:lnTo>
                        <a:pt x="31" y="303"/>
                      </a:lnTo>
                      <a:lnTo>
                        <a:pt x="40" y="290"/>
                      </a:lnTo>
                      <a:lnTo>
                        <a:pt x="55" y="279"/>
                      </a:lnTo>
                      <a:lnTo>
                        <a:pt x="70" y="275"/>
                      </a:lnTo>
                      <a:lnTo>
                        <a:pt x="133" y="259"/>
                      </a:lnTo>
                      <a:lnTo>
                        <a:pt x="21" y="264"/>
                      </a:lnTo>
                      <a:lnTo>
                        <a:pt x="13" y="258"/>
                      </a:lnTo>
                      <a:lnTo>
                        <a:pt x="6" y="249"/>
                      </a:lnTo>
                      <a:lnTo>
                        <a:pt x="1" y="238"/>
                      </a:lnTo>
                      <a:lnTo>
                        <a:pt x="0" y="220"/>
                      </a:lnTo>
                      <a:lnTo>
                        <a:pt x="3" y="207"/>
                      </a:lnTo>
                      <a:lnTo>
                        <a:pt x="12" y="199"/>
                      </a:lnTo>
                      <a:lnTo>
                        <a:pt x="21" y="193"/>
                      </a:lnTo>
                      <a:lnTo>
                        <a:pt x="27" y="190"/>
                      </a:lnTo>
                      <a:close/>
                    </a:path>
                  </a:pathLst>
                </a:custGeom>
                <a:solidFill>
                  <a:srgbClr val="FCE6CF"/>
                </a:solidFill>
                <a:ln w="9525">
                  <a:noFill/>
                  <a:round/>
                  <a:headEnd/>
                  <a:tailEnd/>
                </a:ln>
              </p:spPr>
              <p:txBody>
                <a:bodyPr/>
                <a:lstStyle/>
                <a:p>
                  <a:endParaRPr lang="hr-HR"/>
                </a:p>
              </p:txBody>
            </p:sp>
            <p:sp>
              <p:nvSpPr>
                <p:cNvPr id="894187" name="Freeform 264"/>
                <p:cNvSpPr>
                  <a:spLocks/>
                </p:cNvSpPr>
                <p:nvPr/>
              </p:nvSpPr>
              <p:spPr bwMode="auto">
                <a:xfrm>
                  <a:off x="3617" y="2144"/>
                  <a:ext cx="259" cy="178"/>
                </a:xfrm>
                <a:custGeom>
                  <a:avLst/>
                  <a:gdLst>
                    <a:gd name="T0" fmla="*/ 1 w 518"/>
                    <a:gd name="T1" fmla="*/ 1 h 356"/>
                    <a:gd name="T2" fmla="*/ 1 w 518"/>
                    <a:gd name="T3" fmla="*/ 1 h 356"/>
                    <a:gd name="T4" fmla="*/ 1 w 518"/>
                    <a:gd name="T5" fmla="*/ 1 h 356"/>
                    <a:gd name="T6" fmla="*/ 1 w 518"/>
                    <a:gd name="T7" fmla="*/ 1 h 356"/>
                    <a:gd name="T8" fmla="*/ 1 w 518"/>
                    <a:gd name="T9" fmla="*/ 1 h 356"/>
                    <a:gd name="T10" fmla="*/ 1 w 518"/>
                    <a:gd name="T11" fmla="*/ 1 h 356"/>
                    <a:gd name="T12" fmla="*/ 1 w 518"/>
                    <a:gd name="T13" fmla="*/ 1 h 356"/>
                    <a:gd name="T14" fmla="*/ 1 w 518"/>
                    <a:gd name="T15" fmla="*/ 1 h 356"/>
                    <a:gd name="T16" fmla="*/ 1 w 518"/>
                    <a:gd name="T17" fmla="*/ 1 h 356"/>
                    <a:gd name="T18" fmla="*/ 1 w 518"/>
                    <a:gd name="T19" fmla="*/ 1 h 356"/>
                    <a:gd name="T20" fmla="*/ 1 w 518"/>
                    <a:gd name="T21" fmla="*/ 1 h 356"/>
                    <a:gd name="T22" fmla="*/ 1 w 518"/>
                    <a:gd name="T23" fmla="*/ 1 h 356"/>
                    <a:gd name="T24" fmla="*/ 1 w 518"/>
                    <a:gd name="T25" fmla="*/ 0 h 356"/>
                    <a:gd name="T26" fmla="*/ 1 w 518"/>
                    <a:gd name="T27" fmla="*/ 1 h 356"/>
                    <a:gd name="T28" fmla="*/ 1 w 518"/>
                    <a:gd name="T29" fmla="*/ 1 h 356"/>
                    <a:gd name="T30" fmla="*/ 1 w 518"/>
                    <a:gd name="T31" fmla="*/ 1 h 356"/>
                    <a:gd name="T32" fmla="*/ 1 w 518"/>
                    <a:gd name="T33" fmla="*/ 1 h 356"/>
                    <a:gd name="T34" fmla="*/ 1 w 518"/>
                    <a:gd name="T35" fmla="*/ 1 h 356"/>
                    <a:gd name="T36" fmla="*/ 1 w 518"/>
                    <a:gd name="T37" fmla="*/ 1 h 356"/>
                    <a:gd name="T38" fmla="*/ 1 w 518"/>
                    <a:gd name="T39" fmla="*/ 1 h 356"/>
                    <a:gd name="T40" fmla="*/ 1 w 518"/>
                    <a:gd name="T41" fmla="*/ 1 h 356"/>
                    <a:gd name="T42" fmla="*/ 1 w 518"/>
                    <a:gd name="T43" fmla="*/ 1 h 356"/>
                    <a:gd name="T44" fmla="*/ 1 w 518"/>
                    <a:gd name="T45" fmla="*/ 1 h 356"/>
                    <a:gd name="T46" fmla="*/ 1 w 518"/>
                    <a:gd name="T47" fmla="*/ 1 h 356"/>
                    <a:gd name="T48" fmla="*/ 1 w 518"/>
                    <a:gd name="T49" fmla="*/ 1 h 356"/>
                    <a:gd name="T50" fmla="*/ 1 w 518"/>
                    <a:gd name="T51" fmla="*/ 1 h 356"/>
                    <a:gd name="T52" fmla="*/ 1 w 518"/>
                    <a:gd name="T53" fmla="*/ 1 h 356"/>
                    <a:gd name="T54" fmla="*/ 1 w 518"/>
                    <a:gd name="T55" fmla="*/ 1 h 356"/>
                    <a:gd name="T56" fmla="*/ 1 w 518"/>
                    <a:gd name="T57" fmla="*/ 1 h 356"/>
                    <a:gd name="T58" fmla="*/ 1 w 518"/>
                    <a:gd name="T59" fmla="*/ 1 h 356"/>
                    <a:gd name="T60" fmla="*/ 1 w 518"/>
                    <a:gd name="T61" fmla="*/ 1 h 356"/>
                    <a:gd name="T62" fmla="*/ 1 w 518"/>
                    <a:gd name="T63" fmla="*/ 1 h 356"/>
                    <a:gd name="T64" fmla="*/ 1 w 518"/>
                    <a:gd name="T65" fmla="*/ 1 h 356"/>
                    <a:gd name="T66" fmla="*/ 0 w 518"/>
                    <a:gd name="T67" fmla="*/ 1 h 356"/>
                    <a:gd name="T68" fmla="*/ 1 w 518"/>
                    <a:gd name="T69" fmla="*/ 1 h 356"/>
                    <a:gd name="T70" fmla="*/ 1 w 518"/>
                    <a:gd name="T71" fmla="*/ 1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356"/>
                    <a:gd name="T110" fmla="*/ 518 w 518"/>
                    <a:gd name="T111" fmla="*/ 356 h 3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356">
                      <a:moveTo>
                        <a:pt x="27" y="190"/>
                      </a:moveTo>
                      <a:lnTo>
                        <a:pt x="19" y="185"/>
                      </a:lnTo>
                      <a:lnTo>
                        <a:pt x="12" y="175"/>
                      </a:lnTo>
                      <a:lnTo>
                        <a:pt x="6" y="160"/>
                      </a:lnTo>
                      <a:lnTo>
                        <a:pt x="6" y="149"/>
                      </a:lnTo>
                      <a:lnTo>
                        <a:pt x="10" y="138"/>
                      </a:lnTo>
                      <a:lnTo>
                        <a:pt x="18" y="125"/>
                      </a:lnTo>
                      <a:lnTo>
                        <a:pt x="31" y="118"/>
                      </a:lnTo>
                      <a:lnTo>
                        <a:pt x="38" y="115"/>
                      </a:lnTo>
                      <a:lnTo>
                        <a:pt x="34" y="112"/>
                      </a:lnTo>
                      <a:lnTo>
                        <a:pt x="27" y="105"/>
                      </a:lnTo>
                      <a:lnTo>
                        <a:pt x="22" y="96"/>
                      </a:lnTo>
                      <a:lnTo>
                        <a:pt x="21" y="81"/>
                      </a:lnTo>
                      <a:lnTo>
                        <a:pt x="30" y="68"/>
                      </a:lnTo>
                      <a:lnTo>
                        <a:pt x="37" y="60"/>
                      </a:lnTo>
                      <a:lnTo>
                        <a:pt x="44" y="52"/>
                      </a:lnTo>
                      <a:lnTo>
                        <a:pt x="64" y="46"/>
                      </a:lnTo>
                      <a:lnTo>
                        <a:pt x="85" y="39"/>
                      </a:lnTo>
                      <a:lnTo>
                        <a:pt x="110" y="31"/>
                      </a:lnTo>
                      <a:lnTo>
                        <a:pt x="133" y="28"/>
                      </a:lnTo>
                      <a:lnTo>
                        <a:pt x="153" y="21"/>
                      </a:lnTo>
                      <a:lnTo>
                        <a:pt x="177" y="16"/>
                      </a:lnTo>
                      <a:lnTo>
                        <a:pt x="200" y="12"/>
                      </a:lnTo>
                      <a:lnTo>
                        <a:pt x="225" y="10"/>
                      </a:lnTo>
                      <a:lnTo>
                        <a:pt x="248" y="8"/>
                      </a:lnTo>
                      <a:lnTo>
                        <a:pt x="322" y="0"/>
                      </a:lnTo>
                      <a:lnTo>
                        <a:pt x="386" y="0"/>
                      </a:lnTo>
                      <a:lnTo>
                        <a:pt x="454" y="5"/>
                      </a:lnTo>
                      <a:lnTo>
                        <a:pt x="518" y="13"/>
                      </a:lnTo>
                      <a:lnTo>
                        <a:pt x="512" y="63"/>
                      </a:lnTo>
                      <a:lnTo>
                        <a:pt x="506" y="86"/>
                      </a:lnTo>
                      <a:lnTo>
                        <a:pt x="503" y="109"/>
                      </a:lnTo>
                      <a:lnTo>
                        <a:pt x="501" y="133"/>
                      </a:lnTo>
                      <a:lnTo>
                        <a:pt x="501" y="156"/>
                      </a:lnTo>
                      <a:lnTo>
                        <a:pt x="498" y="178"/>
                      </a:lnTo>
                      <a:lnTo>
                        <a:pt x="498" y="233"/>
                      </a:lnTo>
                      <a:lnTo>
                        <a:pt x="482" y="230"/>
                      </a:lnTo>
                      <a:lnTo>
                        <a:pt x="468" y="227"/>
                      </a:lnTo>
                      <a:lnTo>
                        <a:pt x="454" y="227"/>
                      </a:lnTo>
                      <a:lnTo>
                        <a:pt x="439" y="228"/>
                      </a:lnTo>
                      <a:lnTo>
                        <a:pt x="424" y="232"/>
                      </a:lnTo>
                      <a:lnTo>
                        <a:pt x="407" y="238"/>
                      </a:lnTo>
                      <a:lnTo>
                        <a:pt x="386" y="249"/>
                      </a:lnTo>
                      <a:lnTo>
                        <a:pt x="367" y="259"/>
                      </a:lnTo>
                      <a:lnTo>
                        <a:pt x="348" y="275"/>
                      </a:lnTo>
                      <a:lnTo>
                        <a:pt x="342" y="279"/>
                      </a:lnTo>
                      <a:lnTo>
                        <a:pt x="328" y="292"/>
                      </a:lnTo>
                      <a:lnTo>
                        <a:pt x="321" y="296"/>
                      </a:lnTo>
                      <a:lnTo>
                        <a:pt x="307" y="301"/>
                      </a:lnTo>
                      <a:lnTo>
                        <a:pt x="295" y="304"/>
                      </a:lnTo>
                      <a:lnTo>
                        <a:pt x="64" y="356"/>
                      </a:lnTo>
                      <a:lnTo>
                        <a:pt x="59" y="356"/>
                      </a:lnTo>
                      <a:lnTo>
                        <a:pt x="49" y="353"/>
                      </a:lnTo>
                      <a:lnTo>
                        <a:pt x="38" y="347"/>
                      </a:lnTo>
                      <a:lnTo>
                        <a:pt x="31" y="338"/>
                      </a:lnTo>
                      <a:lnTo>
                        <a:pt x="30" y="335"/>
                      </a:lnTo>
                      <a:lnTo>
                        <a:pt x="25" y="324"/>
                      </a:lnTo>
                      <a:lnTo>
                        <a:pt x="25" y="313"/>
                      </a:lnTo>
                      <a:lnTo>
                        <a:pt x="31" y="303"/>
                      </a:lnTo>
                      <a:lnTo>
                        <a:pt x="40" y="290"/>
                      </a:lnTo>
                      <a:lnTo>
                        <a:pt x="55" y="279"/>
                      </a:lnTo>
                      <a:lnTo>
                        <a:pt x="70" y="275"/>
                      </a:lnTo>
                      <a:lnTo>
                        <a:pt x="133" y="259"/>
                      </a:lnTo>
                      <a:lnTo>
                        <a:pt x="21" y="264"/>
                      </a:lnTo>
                      <a:lnTo>
                        <a:pt x="13" y="258"/>
                      </a:lnTo>
                      <a:lnTo>
                        <a:pt x="6" y="249"/>
                      </a:lnTo>
                      <a:lnTo>
                        <a:pt x="1" y="238"/>
                      </a:lnTo>
                      <a:lnTo>
                        <a:pt x="0" y="220"/>
                      </a:lnTo>
                      <a:lnTo>
                        <a:pt x="3" y="207"/>
                      </a:lnTo>
                      <a:lnTo>
                        <a:pt x="12" y="199"/>
                      </a:lnTo>
                      <a:lnTo>
                        <a:pt x="21" y="193"/>
                      </a:lnTo>
                      <a:lnTo>
                        <a:pt x="27" y="190"/>
                      </a:lnTo>
                    </a:path>
                  </a:pathLst>
                </a:custGeom>
                <a:noFill/>
                <a:ln w="9525">
                  <a:solidFill>
                    <a:srgbClr val="000000"/>
                  </a:solidFill>
                  <a:round/>
                  <a:headEnd/>
                  <a:tailEnd/>
                </a:ln>
              </p:spPr>
              <p:txBody>
                <a:bodyPr/>
                <a:lstStyle/>
                <a:p>
                  <a:endParaRPr lang="hr-HR"/>
                </a:p>
              </p:txBody>
            </p:sp>
          </p:grpSp>
          <p:sp>
            <p:nvSpPr>
              <p:cNvPr id="894188" name="Line 265"/>
              <p:cNvSpPr>
                <a:spLocks noChangeShapeType="1"/>
              </p:cNvSpPr>
              <p:nvPr/>
            </p:nvSpPr>
            <p:spPr bwMode="auto">
              <a:xfrm flipV="1">
                <a:off x="3635" y="2227"/>
                <a:ext cx="41" cy="15"/>
              </a:xfrm>
              <a:prstGeom prst="line">
                <a:avLst/>
              </a:prstGeom>
              <a:noFill/>
              <a:ln w="9525">
                <a:solidFill>
                  <a:srgbClr val="000000"/>
                </a:solidFill>
                <a:round/>
                <a:headEnd/>
                <a:tailEnd/>
              </a:ln>
            </p:spPr>
            <p:txBody>
              <a:bodyPr/>
              <a:lstStyle/>
              <a:p>
                <a:endParaRPr lang="hr-HR"/>
              </a:p>
            </p:txBody>
          </p:sp>
          <p:sp>
            <p:nvSpPr>
              <p:cNvPr id="894189" name="Line 266"/>
              <p:cNvSpPr>
                <a:spLocks noChangeShapeType="1"/>
              </p:cNvSpPr>
              <p:nvPr/>
            </p:nvSpPr>
            <p:spPr bwMode="auto">
              <a:xfrm flipV="1">
                <a:off x="3640" y="2190"/>
                <a:ext cx="35" cy="15"/>
              </a:xfrm>
              <a:prstGeom prst="line">
                <a:avLst/>
              </a:prstGeom>
              <a:noFill/>
              <a:ln w="9525">
                <a:solidFill>
                  <a:srgbClr val="000000"/>
                </a:solidFill>
                <a:round/>
                <a:headEnd/>
                <a:tailEnd/>
              </a:ln>
            </p:spPr>
            <p:txBody>
              <a:bodyPr/>
              <a:lstStyle/>
              <a:p>
                <a:endParaRPr lang="hr-HR"/>
              </a:p>
            </p:txBody>
          </p:sp>
          <p:grpSp>
            <p:nvGrpSpPr>
              <p:cNvPr id="894190" name="Group 267"/>
              <p:cNvGrpSpPr>
                <a:grpSpLocks/>
              </p:cNvGrpSpPr>
              <p:nvPr/>
            </p:nvGrpSpPr>
            <p:grpSpPr bwMode="auto">
              <a:xfrm>
                <a:off x="3615" y="2282"/>
                <a:ext cx="37" cy="40"/>
                <a:chOff x="3615" y="2282"/>
                <a:chExt cx="37" cy="40"/>
              </a:xfrm>
            </p:grpSpPr>
            <p:sp>
              <p:nvSpPr>
                <p:cNvPr id="894191" name="Freeform 268"/>
                <p:cNvSpPr>
                  <a:spLocks/>
                </p:cNvSpPr>
                <p:nvPr/>
              </p:nvSpPr>
              <p:spPr bwMode="auto">
                <a:xfrm>
                  <a:off x="3615" y="2282"/>
                  <a:ext cx="37" cy="40"/>
                </a:xfrm>
                <a:custGeom>
                  <a:avLst/>
                  <a:gdLst>
                    <a:gd name="T0" fmla="*/ 0 w 75"/>
                    <a:gd name="T1" fmla="*/ 0 h 81"/>
                    <a:gd name="T2" fmla="*/ 0 w 75"/>
                    <a:gd name="T3" fmla="*/ 0 h 81"/>
                    <a:gd name="T4" fmla="*/ 0 w 75"/>
                    <a:gd name="T5" fmla="*/ 0 h 81"/>
                    <a:gd name="T6" fmla="*/ 0 w 75"/>
                    <a:gd name="T7" fmla="*/ 0 h 81"/>
                    <a:gd name="T8" fmla="*/ 0 w 75"/>
                    <a:gd name="T9" fmla="*/ 0 h 81"/>
                    <a:gd name="T10" fmla="*/ 0 w 75"/>
                    <a:gd name="T11" fmla="*/ 0 h 81"/>
                    <a:gd name="T12" fmla="*/ 0 w 75"/>
                    <a:gd name="T13" fmla="*/ 0 h 81"/>
                    <a:gd name="T14" fmla="*/ 0 w 75"/>
                    <a:gd name="T15" fmla="*/ 0 h 81"/>
                    <a:gd name="T16" fmla="*/ 0 w 75"/>
                    <a:gd name="T17" fmla="*/ 0 h 81"/>
                    <a:gd name="T18" fmla="*/ 0 w 75"/>
                    <a:gd name="T19" fmla="*/ 0 h 81"/>
                    <a:gd name="T20" fmla="*/ 0 w 75"/>
                    <a:gd name="T21" fmla="*/ 0 h 81"/>
                    <a:gd name="T22" fmla="*/ 0 w 75"/>
                    <a:gd name="T23" fmla="*/ 0 h 81"/>
                    <a:gd name="T24" fmla="*/ 0 w 75"/>
                    <a:gd name="T25" fmla="*/ 0 h 81"/>
                    <a:gd name="T26" fmla="*/ 0 w 75"/>
                    <a:gd name="T27" fmla="*/ 0 h 81"/>
                    <a:gd name="T28" fmla="*/ 0 w 75"/>
                    <a:gd name="T29" fmla="*/ 0 h 81"/>
                    <a:gd name="T30" fmla="*/ 0 w 75"/>
                    <a:gd name="T31" fmla="*/ 0 h 81"/>
                    <a:gd name="T32" fmla="*/ 0 w 75"/>
                    <a:gd name="T33" fmla="*/ 0 h 81"/>
                    <a:gd name="T34" fmla="*/ 0 w 75"/>
                    <a:gd name="T35" fmla="*/ 0 h 81"/>
                    <a:gd name="T36" fmla="*/ 0 w 75"/>
                    <a:gd name="T37" fmla="*/ 0 h 81"/>
                    <a:gd name="T38" fmla="*/ 0 w 75"/>
                    <a:gd name="T39" fmla="*/ 0 h 81"/>
                    <a:gd name="T40" fmla="*/ 0 w 75"/>
                    <a:gd name="T41" fmla="*/ 0 h 81"/>
                    <a:gd name="T42" fmla="*/ 0 w 75"/>
                    <a:gd name="T43" fmla="*/ 0 h 81"/>
                    <a:gd name="T44" fmla="*/ 0 w 75"/>
                    <a:gd name="T45" fmla="*/ 0 h 81"/>
                    <a:gd name="T46" fmla="*/ 0 w 75"/>
                    <a:gd name="T47" fmla="*/ 0 h 81"/>
                    <a:gd name="T48" fmla="*/ 0 w 75"/>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81"/>
                    <a:gd name="T77" fmla="*/ 75 w 75"/>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81">
                      <a:moveTo>
                        <a:pt x="75" y="0"/>
                      </a:moveTo>
                      <a:lnTo>
                        <a:pt x="24" y="7"/>
                      </a:lnTo>
                      <a:lnTo>
                        <a:pt x="17" y="12"/>
                      </a:lnTo>
                      <a:lnTo>
                        <a:pt x="6" y="23"/>
                      </a:lnTo>
                      <a:lnTo>
                        <a:pt x="2" y="34"/>
                      </a:lnTo>
                      <a:lnTo>
                        <a:pt x="0" y="41"/>
                      </a:lnTo>
                      <a:lnTo>
                        <a:pt x="2" y="51"/>
                      </a:lnTo>
                      <a:lnTo>
                        <a:pt x="6" y="60"/>
                      </a:lnTo>
                      <a:lnTo>
                        <a:pt x="14" y="67"/>
                      </a:lnTo>
                      <a:lnTo>
                        <a:pt x="24" y="73"/>
                      </a:lnTo>
                      <a:lnTo>
                        <a:pt x="30" y="76"/>
                      </a:lnTo>
                      <a:lnTo>
                        <a:pt x="42" y="78"/>
                      </a:lnTo>
                      <a:lnTo>
                        <a:pt x="57" y="81"/>
                      </a:lnTo>
                      <a:lnTo>
                        <a:pt x="70" y="81"/>
                      </a:lnTo>
                      <a:lnTo>
                        <a:pt x="64" y="81"/>
                      </a:lnTo>
                      <a:lnTo>
                        <a:pt x="54" y="78"/>
                      </a:lnTo>
                      <a:lnTo>
                        <a:pt x="43" y="72"/>
                      </a:lnTo>
                      <a:lnTo>
                        <a:pt x="36" y="63"/>
                      </a:lnTo>
                      <a:lnTo>
                        <a:pt x="35" y="60"/>
                      </a:lnTo>
                      <a:lnTo>
                        <a:pt x="32" y="49"/>
                      </a:lnTo>
                      <a:lnTo>
                        <a:pt x="32" y="38"/>
                      </a:lnTo>
                      <a:lnTo>
                        <a:pt x="36" y="28"/>
                      </a:lnTo>
                      <a:lnTo>
                        <a:pt x="45" y="15"/>
                      </a:lnTo>
                      <a:lnTo>
                        <a:pt x="60" y="5"/>
                      </a:lnTo>
                      <a:lnTo>
                        <a:pt x="75" y="0"/>
                      </a:lnTo>
                      <a:close/>
                    </a:path>
                  </a:pathLst>
                </a:custGeom>
                <a:solidFill>
                  <a:srgbClr val="FCE6CF"/>
                </a:solidFill>
                <a:ln w="9525">
                  <a:noFill/>
                  <a:round/>
                  <a:headEnd/>
                  <a:tailEnd/>
                </a:ln>
              </p:spPr>
              <p:txBody>
                <a:bodyPr/>
                <a:lstStyle/>
                <a:p>
                  <a:endParaRPr lang="hr-HR"/>
                </a:p>
              </p:txBody>
            </p:sp>
            <p:sp>
              <p:nvSpPr>
                <p:cNvPr id="894192" name="Freeform 269"/>
                <p:cNvSpPr>
                  <a:spLocks/>
                </p:cNvSpPr>
                <p:nvPr/>
              </p:nvSpPr>
              <p:spPr bwMode="auto">
                <a:xfrm>
                  <a:off x="3615" y="2282"/>
                  <a:ext cx="37" cy="40"/>
                </a:xfrm>
                <a:custGeom>
                  <a:avLst/>
                  <a:gdLst>
                    <a:gd name="T0" fmla="*/ 0 w 75"/>
                    <a:gd name="T1" fmla="*/ 0 h 81"/>
                    <a:gd name="T2" fmla="*/ 0 w 75"/>
                    <a:gd name="T3" fmla="*/ 0 h 81"/>
                    <a:gd name="T4" fmla="*/ 0 w 75"/>
                    <a:gd name="T5" fmla="*/ 0 h 81"/>
                    <a:gd name="T6" fmla="*/ 0 w 75"/>
                    <a:gd name="T7" fmla="*/ 0 h 81"/>
                    <a:gd name="T8" fmla="*/ 0 w 75"/>
                    <a:gd name="T9" fmla="*/ 0 h 81"/>
                    <a:gd name="T10" fmla="*/ 0 w 75"/>
                    <a:gd name="T11" fmla="*/ 0 h 81"/>
                    <a:gd name="T12" fmla="*/ 0 w 75"/>
                    <a:gd name="T13" fmla="*/ 0 h 81"/>
                    <a:gd name="T14" fmla="*/ 0 w 75"/>
                    <a:gd name="T15" fmla="*/ 0 h 81"/>
                    <a:gd name="T16" fmla="*/ 0 w 75"/>
                    <a:gd name="T17" fmla="*/ 0 h 81"/>
                    <a:gd name="T18" fmla="*/ 0 w 75"/>
                    <a:gd name="T19" fmla="*/ 0 h 81"/>
                    <a:gd name="T20" fmla="*/ 0 w 75"/>
                    <a:gd name="T21" fmla="*/ 0 h 81"/>
                    <a:gd name="T22" fmla="*/ 0 w 75"/>
                    <a:gd name="T23" fmla="*/ 0 h 81"/>
                    <a:gd name="T24" fmla="*/ 0 w 75"/>
                    <a:gd name="T25" fmla="*/ 0 h 81"/>
                    <a:gd name="T26" fmla="*/ 0 w 75"/>
                    <a:gd name="T27" fmla="*/ 0 h 81"/>
                    <a:gd name="T28" fmla="*/ 0 w 75"/>
                    <a:gd name="T29" fmla="*/ 0 h 81"/>
                    <a:gd name="T30" fmla="*/ 0 w 75"/>
                    <a:gd name="T31" fmla="*/ 0 h 81"/>
                    <a:gd name="T32" fmla="*/ 0 w 75"/>
                    <a:gd name="T33" fmla="*/ 0 h 81"/>
                    <a:gd name="T34" fmla="*/ 0 w 75"/>
                    <a:gd name="T35" fmla="*/ 0 h 81"/>
                    <a:gd name="T36" fmla="*/ 0 w 75"/>
                    <a:gd name="T37" fmla="*/ 0 h 81"/>
                    <a:gd name="T38" fmla="*/ 0 w 75"/>
                    <a:gd name="T39" fmla="*/ 0 h 81"/>
                    <a:gd name="T40" fmla="*/ 0 w 75"/>
                    <a:gd name="T41" fmla="*/ 0 h 81"/>
                    <a:gd name="T42" fmla="*/ 0 w 75"/>
                    <a:gd name="T43" fmla="*/ 0 h 81"/>
                    <a:gd name="T44" fmla="*/ 0 w 75"/>
                    <a:gd name="T45" fmla="*/ 0 h 81"/>
                    <a:gd name="T46" fmla="*/ 0 w 75"/>
                    <a:gd name="T47" fmla="*/ 0 h 81"/>
                    <a:gd name="T48" fmla="*/ 0 w 75"/>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81"/>
                    <a:gd name="T77" fmla="*/ 75 w 75"/>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81">
                      <a:moveTo>
                        <a:pt x="75" y="0"/>
                      </a:moveTo>
                      <a:lnTo>
                        <a:pt x="24" y="7"/>
                      </a:lnTo>
                      <a:lnTo>
                        <a:pt x="17" y="12"/>
                      </a:lnTo>
                      <a:lnTo>
                        <a:pt x="6" y="23"/>
                      </a:lnTo>
                      <a:lnTo>
                        <a:pt x="2" y="34"/>
                      </a:lnTo>
                      <a:lnTo>
                        <a:pt x="0" y="41"/>
                      </a:lnTo>
                      <a:lnTo>
                        <a:pt x="2" y="51"/>
                      </a:lnTo>
                      <a:lnTo>
                        <a:pt x="6" y="60"/>
                      </a:lnTo>
                      <a:lnTo>
                        <a:pt x="14" y="67"/>
                      </a:lnTo>
                      <a:lnTo>
                        <a:pt x="24" y="73"/>
                      </a:lnTo>
                      <a:lnTo>
                        <a:pt x="30" y="76"/>
                      </a:lnTo>
                      <a:lnTo>
                        <a:pt x="42" y="78"/>
                      </a:lnTo>
                      <a:lnTo>
                        <a:pt x="57" y="81"/>
                      </a:lnTo>
                      <a:lnTo>
                        <a:pt x="70" y="81"/>
                      </a:lnTo>
                      <a:lnTo>
                        <a:pt x="64" y="81"/>
                      </a:lnTo>
                      <a:lnTo>
                        <a:pt x="54" y="78"/>
                      </a:lnTo>
                      <a:lnTo>
                        <a:pt x="43" y="72"/>
                      </a:lnTo>
                      <a:lnTo>
                        <a:pt x="36" y="63"/>
                      </a:lnTo>
                      <a:lnTo>
                        <a:pt x="35" y="60"/>
                      </a:lnTo>
                      <a:lnTo>
                        <a:pt x="32" y="49"/>
                      </a:lnTo>
                      <a:lnTo>
                        <a:pt x="32" y="38"/>
                      </a:lnTo>
                      <a:lnTo>
                        <a:pt x="36" y="28"/>
                      </a:lnTo>
                      <a:lnTo>
                        <a:pt x="45" y="15"/>
                      </a:lnTo>
                      <a:lnTo>
                        <a:pt x="60" y="5"/>
                      </a:lnTo>
                      <a:lnTo>
                        <a:pt x="75" y="0"/>
                      </a:lnTo>
                    </a:path>
                  </a:pathLst>
                </a:custGeom>
                <a:noFill/>
                <a:ln w="9525">
                  <a:solidFill>
                    <a:srgbClr val="000000"/>
                  </a:solidFill>
                  <a:round/>
                  <a:headEnd/>
                  <a:tailEnd/>
                </a:ln>
              </p:spPr>
              <p:txBody>
                <a:bodyPr/>
                <a:lstStyle/>
                <a:p>
                  <a:endParaRPr lang="hr-HR"/>
                </a:p>
              </p:txBody>
            </p:sp>
          </p:grpSp>
          <p:grpSp>
            <p:nvGrpSpPr>
              <p:cNvPr id="894193" name="Group 270"/>
              <p:cNvGrpSpPr>
                <a:grpSpLocks/>
              </p:cNvGrpSpPr>
              <p:nvPr/>
            </p:nvGrpSpPr>
            <p:grpSpPr bwMode="auto">
              <a:xfrm>
                <a:off x="3627" y="2274"/>
                <a:ext cx="56" cy="11"/>
                <a:chOff x="3627" y="2274"/>
                <a:chExt cx="56" cy="11"/>
              </a:xfrm>
            </p:grpSpPr>
            <p:sp>
              <p:nvSpPr>
                <p:cNvPr id="894194" name="Freeform 271"/>
                <p:cNvSpPr>
                  <a:spLocks/>
                </p:cNvSpPr>
                <p:nvPr/>
              </p:nvSpPr>
              <p:spPr bwMode="auto">
                <a:xfrm>
                  <a:off x="3627" y="2274"/>
                  <a:ext cx="56" cy="11"/>
                </a:xfrm>
                <a:custGeom>
                  <a:avLst/>
                  <a:gdLst>
                    <a:gd name="T0" fmla="*/ 1 w 112"/>
                    <a:gd name="T1" fmla="*/ 0 h 23"/>
                    <a:gd name="T2" fmla="*/ 1 w 112"/>
                    <a:gd name="T3" fmla="*/ 0 h 23"/>
                    <a:gd name="T4" fmla="*/ 1 w 112"/>
                    <a:gd name="T5" fmla="*/ 0 h 23"/>
                    <a:gd name="T6" fmla="*/ 0 w 112"/>
                    <a:gd name="T7" fmla="*/ 0 h 23"/>
                    <a:gd name="T8" fmla="*/ 1 w 112"/>
                    <a:gd name="T9" fmla="*/ 0 h 23"/>
                    <a:gd name="T10" fmla="*/ 0 60000 65536"/>
                    <a:gd name="T11" fmla="*/ 0 60000 65536"/>
                    <a:gd name="T12" fmla="*/ 0 60000 65536"/>
                    <a:gd name="T13" fmla="*/ 0 60000 65536"/>
                    <a:gd name="T14" fmla="*/ 0 60000 65536"/>
                    <a:gd name="T15" fmla="*/ 0 w 112"/>
                    <a:gd name="T16" fmla="*/ 0 h 23"/>
                    <a:gd name="T17" fmla="*/ 112 w 112"/>
                    <a:gd name="T18" fmla="*/ 23 h 23"/>
                  </a:gdLst>
                  <a:ahLst/>
                  <a:cxnLst>
                    <a:cxn ang="T10">
                      <a:pos x="T0" y="T1"/>
                    </a:cxn>
                    <a:cxn ang="T11">
                      <a:pos x="T2" y="T3"/>
                    </a:cxn>
                    <a:cxn ang="T12">
                      <a:pos x="T4" y="T5"/>
                    </a:cxn>
                    <a:cxn ang="T13">
                      <a:pos x="T6" y="T7"/>
                    </a:cxn>
                    <a:cxn ang="T14">
                      <a:pos x="T8" y="T9"/>
                    </a:cxn>
                  </a:cxnLst>
                  <a:rect l="T15" t="T16" r="T17" b="T18"/>
                  <a:pathLst>
                    <a:path w="112" h="23">
                      <a:moveTo>
                        <a:pt x="2" y="5"/>
                      </a:moveTo>
                      <a:lnTo>
                        <a:pt x="112" y="0"/>
                      </a:lnTo>
                      <a:lnTo>
                        <a:pt x="51" y="16"/>
                      </a:lnTo>
                      <a:lnTo>
                        <a:pt x="0" y="23"/>
                      </a:lnTo>
                      <a:lnTo>
                        <a:pt x="2" y="5"/>
                      </a:lnTo>
                      <a:close/>
                    </a:path>
                  </a:pathLst>
                </a:custGeom>
                <a:solidFill>
                  <a:srgbClr val="790015"/>
                </a:solidFill>
                <a:ln w="9525">
                  <a:noFill/>
                  <a:round/>
                  <a:headEnd/>
                  <a:tailEnd/>
                </a:ln>
              </p:spPr>
              <p:txBody>
                <a:bodyPr/>
                <a:lstStyle/>
                <a:p>
                  <a:endParaRPr lang="hr-HR"/>
                </a:p>
              </p:txBody>
            </p:sp>
            <p:sp>
              <p:nvSpPr>
                <p:cNvPr id="894195" name="Freeform 272"/>
                <p:cNvSpPr>
                  <a:spLocks/>
                </p:cNvSpPr>
                <p:nvPr/>
              </p:nvSpPr>
              <p:spPr bwMode="auto">
                <a:xfrm>
                  <a:off x="3627" y="2274"/>
                  <a:ext cx="56" cy="11"/>
                </a:xfrm>
                <a:custGeom>
                  <a:avLst/>
                  <a:gdLst>
                    <a:gd name="T0" fmla="*/ 1 w 112"/>
                    <a:gd name="T1" fmla="*/ 0 h 23"/>
                    <a:gd name="T2" fmla="*/ 1 w 112"/>
                    <a:gd name="T3" fmla="*/ 0 h 23"/>
                    <a:gd name="T4" fmla="*/ 1 w 112"/>
                    <a:gd name="T5" fmla="*/ 0 h 23"/>
                    <a:gd name="T6" fmla="*/ 0 w 112"/>
                    <a:gd name="T7" fmla="*/ 0 h 23"/>
                    <a:gd name="T8" fmla="*/ 1 w 112"/>
                    <a:gd name="T9" fmla="*/ 0 h 23"/>
                    <a:gd name="T10" fmla="*/ 0 60000 65536"/>
                    <a:gd name="T11" fmla="*/ 0 60000 65536"/>
                    <a:gd name="T12" fmla="*/ 0 60000 65536"/>
                    <a:gd name="T13" fmla="*/ 0 60000 65536"/>
                    <a:gd name="T14" fmla="*/ 0 60000 65536"/>
                    <a:gd name="T15" fmla="*/ 0 w 112"/>
                    <a:gd name="T16" fmla="*/ 0 h 23"/>
                    <a:gd name="T17" fmla="*/ 112 w 112"/>
                    <a:gd name="T18" fmla="*/ 23 h 23"/>
                  </a:gdLst>
                  <a:ahLst/>
                  <a:cxnLst>
                    <a:cxn ang="T10">
                      <a:pos x="T0" y="T1"/>
                    </a:cxn>
                    <a:cxn ang="T11">
                      <a:pos x="T2" y="T3"/>
                    </a:cxn>
                    <a:cxn ang="T12">
                      <a:pos x="T4" y="T5"/>
                    </a:cxn>
                    <a:cxn ang="T13">
                      <a:pos x="T6" y="T7"/>
                    </a:cxn>
                    <a:cxn ang="T14">
                      <a:pos x="T8" y="T9"/>
                    </a:cxn>
                  </a:cxnLst>
                  <a:rect l="T15" t="T16" r="T17" b="T18"/>
                  <a:pathLst>
                    <a:path w="112" h="23">
                      <a:moveTo>
                        <a:pt x="2" y="5"/>
                      </a:moveTo>
                      <a:lnTo>
                        <a:pt x="112" y="0"/>
                      </a:lnTo>
                      <a:lnTo>
                        <a:pt x="51" y="16"/>
                      </a:lnTo>
                      <a:lnTo>
                        <a:pt x="0" y="23"/>
                      </a:lnTo>
                      <a:lnTo>
                        <a:pt x="2" y="5"/>
                      </a:lnTo>
                    </a:path>
                  </a:pathLst>
                </a:custGeom>
                <a:noFill/>
                <a:ln w="9525">
                  <a:solidFill>
                    <a:srgbClr val="000000"/>
                  </a:solidFill>
                  <a:round/>
                  <a:headEnd/>
                  <a:tailEnd/>
                </a:ln>
              </p:spPr>
              <p:txBody>
                <a:bodyPr/>
                <a:lstStyle/>
                <a:p>
                  <a:endParaRPr lang="hr-HR"/>
                </a:p>
              </p:txBody>
            </p:sp>
          </p:grpSp>
          <p:grpSp>
            <p:nvGrpSpPr>
              <p:cNvPr id="894196" name="Group 273"/>
              <p:cNvGrpSpPr>
                <a:grpSpLocks/>
              </p:cNvGrpSpPr>
              <p:nvPr/>
            </p:nvGrpSpPr>
            <p:grpSpPr bwMode="auto">
              <a:xfrm>
                <a:off x="3607" y="2240"/>
                <a:ext cx="21" cy="35"/>
                <a:chOff x="3607" y="2240"/>
                <a:chExt cx="21" cy="35"/>
              </a:xfrm>
            </p:grpSpPr>
            <p:sp>
              <p:nvSpPr>
                <p:cNvPr id="894197" name="Freeform 274"/>
                <p:cNvSpPr>
                  <a:spLocks/>
                </p:cNvSpPr>
                <p:nvPr/>
              </p:nvSpPr>
              <p:spPr bwMode="auto">
                <a:xfrm>
                  <a:off x="3607" y="2240"/>
                  <a:ext cx="21" cy="35"/>
                </a:xfrm>
                <a:custGeom>
                  <a:avLst/>
                  <a:gdLst>
                    <a:gd name="T0" fmla="*/ 1 w 42"/>
                    <a:gd name="T1" fmla="*/ 0 h 71"/>
                    <a:gd name="T2" fmla="*/ 1 w 42"/>
                    <a:gd name="T3" fmla="*/ 0 h 71"/>
                    <a:gd name="T4" fmla="*/ 1 w 42"/>
                    <a:gd name="T5" fmla="*/ 0 h 71"/>
                    <a:gd name="T6" fmla="*/ 1 w 42"/>
                    <a:gd name="T7" fmla="*/ 0 h 71"/>
                    <a:gd name="T8" fmla="*/ 1 w 42"/>
                    <a:gd name="T9" fmla="*/ 0 h 71"/>
                    <a:gd name="T10" fmla="*/ 1 w 42"/>
                    <a:gd name="T11" fmla="*/ 0 h 71"/>
                    <a:gd name="T12" fmla="*/ 1 w 42"/>
                    <a:gd name="T13" fmla="*/ 0 h 71"/>
                    <a:gd name="T14" fmla="*/ 1 w 42"/>
                    <a:gd name="T15" fmla="*/ 0 h 71"/>
                    <a:gd name="T16" fmla="*/ 1 w 42"/>
                    <a:gd name="T17" fmla="*/ 0 h 71"/>
                    <a:gd name="T18" fmla="*/ 1 w 42"/>
                    <a:gd name="T19" fmla="*/ 0 h 71"/>
                    <a:gd name="T20" fmla="*/ 1 w 42"/>
                    <a:gd name="T21" fmla="*/ 0 h 71"/>
                    <a:gd name="T22" fmla="*/ 1 w 42"/>
                    <a:gd name="T23" fmla="*/ 0 h 71"/>
                    <a:gd name="T24" fmla="*/ 0 w 42"/>
                    <a:gd name="T25" fmla="*/ 0 h 71"/>
                    <a:gd name="T26" fmla="*/ 1 w 42"/>
                    <a:gd name="T27" fmla="*/ 0 h 71"/>
                    <a:gd name="T28" fmla="*/ 1 w 42"/>
                    <a:gd name="T29" fmla="*/ 0 h 71"/>
                    <a:gd name="T30" fmla="*/ 1 w 42"/>
                    <a:gd name="T31" fmla="*/ 0 h 71"/>
                    <a:gd name="T32" fmla="*/ 1 w 42"/>
                    <a:gd name="T33" fmla="*/ 0 h 71"/>
                    <a:gd name="T34" fmla="*/ 1 w 42"/>
                    <a:gd name="T35" fmla="*/ 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71"/>
                    <a:gd name="T56" fmla="*/ 42 w 42"/>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71">
                      <a:moveTo>
                        <a:pt x="42" y="71"/>
                      </a:moveTo>
                      <a:lnTo>
                        <a:pt x="34" y="65"/>
                      </a:lnTo>
                      <a:lnTo>
                        <a:pt x="27" y="57"/>
                      </a:lnTo>
                      <a:lnTo>
                        <a:pt x="22" y="46"/>
                      </a:lnTo>
                      <a:lnTo>
                        <a:pt x="21" y="29"/>
                      </a:lnTo>
                      <a:lnTo>
                        <a:pt x="24" y="16"/>
                      </a:lnTo>
                      <a:lnTo>
                        <a:pt x="31" y="8"/>
                      </a:lnTo>
                      <a:lnTo>
                        <a:pt x="42" y="0"/>
                      </a:lnTo>
                      <a:lnTo>
                        <a:pt x="31" y="0"/>
                      </a:lnTo>
                      <a:lnTo>
                        <a:pt x="21" y="5"/>
                      </a:lnTo>
                      <a:lnTo>
                        <a:pt x="9" y="13"/>
                      </a:lnTo>
                      <a:lnTo>
                        <a:pt x="3" y="26"/>
                      </a:lnTo>
                      <a:lnTo>
                        <a:pt x="0" y="39"/>
                      </a:lnTo>
                      <a:lnTo>
                        <a:pt x="4" y="52"/>
                      </a:lnTo>
                      <a:lnTo>
                        <a:pt x="9" y="62"/>
                      </a:lnTo>
                      <a:lnTo>
                        <a:pt x="22" y="68"/>
                      </a:lnTo>
                      <a:lnTo>
                        <a:pt x="36" y="71"/>
                      </a:lnTo>
                      <a:lnTo>
                        <a:pt x="42" y="71"/>
                      </a:lnTo>
                      <a:close/>
                    </a:path>
                  </a:pathLst>
                </a:custGeom>
                <a:solidFill>
                  <a:srgbClr val="FCE6CF"/>
                </a:solidFill>
                <a:ln w="9525">
                  <a:noFill/>
                  <a:round/>
                  <a:headEnd/>
                  <a:tailEnd/>
                </a:ln>
              </p:spPr>
              <p:txBody>
                <a:bodyPr/>
                <a:lstStyle/>
                <a:p>
                  <a:endParaRPr lang="hr-HR"/>
                </a:p>
              </p:txBody>
            </p:sp>
            <p:sp>
              <p:nvSpPr>
                <p:cNvPr id="894198" name="Freeform 275"/>
                <p:cNvSpPr>
                  <a:spLocks/>
                </p:cNvSpPr>
                <p:nvPr/>
              </p:nvSpPr>
              <p:spPr bwMode="auto">
                <a:xfrm>
                  <a:off x="3607" y="2240"/>
                  <a:ext cx="21" cy="35"/>
                </a:xfrm>
                <a:custGeom>
                  <a:avLst/>
                  <a:gdLst>
                    <a:gd name="T0" fmla="*/ 1 w 42"/>
                    <a:gd name="T1" fmla="*/ 0 h 71"/>
                    <a:gd name="T2" fmla="*/ 1 w 42"/>
                    <a:gd name="T3" fmla="*/ 0 h 71"/>
                    <a:gd name="T4" fmla="*/ 1 w 42"/>
                    <a:gd name="T5" fmla="*/ 0 h 71"/>
                    <a:gd name="T6" fmla="*/ 1 w 42"/>
                    <a:gd name="T7" fmla="*/ 0 h 71"/>
                    <a:gd name="T8" fmla="*/ 1 w 42"/>
                    <a:gd name="T9" fmla="*/ 0 h 71"/>
                    <a:gd name="T10" fmla="*/ 1 w 42"/>
                    <a:gd name="T11" fmla="*/ 0 h 71"/>
                    <a:gd name="T12" fmla="*/ 1 w 42"/>
                    <a:gd name="T13" fmla="*/ 0 h 71"/>
                    <a:gd name="T14" fmla="*/ 1 w 42"/>
                    <a:gd name="T15" fmla="*/ 0 h 71"/>
                    <a:gd name="T16" fmla="*/ 1 w 42"/>
                    <a:gd name="T17" fmla="*/ 0 h 71"/>
                    <a:gd name="T18" fmla="*/ 1 w 42"/>
                    <a:gd name="T19" fmla="*/ 0 h 71"/>
                    <a:gd name="T20" fmla="*/ 1 w 42"/>
                    <a:gd name="T21" fmla="*/ 0 h 71"/>
                    <a:gd name="T22" fmla="*/ 1 w 42"/>
                    <a:gd name="T23" fmla="*/ 0 h 71"/>
                    <a:gd name="T24" fmla="*/ 0 w 42"/>
                    <a:gd name="T25" fmla="*/ 0 h 71"/>
                    <a:gd name="T26" fmla="*/ 1 w 42"/>
                    <a:gd name="T27" fmla="*/ 0 h 71"/>
                    <a:gd name="T28" fmla="*/ 1 w 42"/>
                    <a:gd name="T29" fmla="*/ 0 h 71"/>
                    <a:gd name="T30" fmla="*/ 1 w 42"/>
                    <a:gd name="T31" fmla="*/ 0 h 71"/>
                    <a:gd name="T32" fmla="*/ 1 w 42"/>
                    <a:gd name="T33" fmla="*/ 0 h 71"/>
                    <a:gd name="T34" fmla="*/ 1 w 42"/>
                    <a:gd name="T35" fmla="*/ 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71"/>
                    <a:gd name="T56" fmla="*/ 42 w 42"/>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71">
                      <a:moveTo>
                        <a:pt x="42" y="71"/>
                      </a:moveTo>
                      <a:lnTo>
                        <a:pt x="34" y="65"/>
                      </a:lnTo>
                      <a:lnTo>
                        <a:pt x="27" y="57"/>
                      </a:lnTo>
                      <a:lnTo>
                        <a:pt x="22" y="46"/>
                      </a:lnTo>
                      <a:lnTo>
                        <a:pt x="21" y="29"/>
                      </a:lnTo>
                      <a:lnTo>
                        <a:pt x="24" y="16"/>
                      </a:lnTo>
                      <a:lnTo>
                        <a:pt x="31" y="8"/>
                      </a:lnTo>
                      <a:lnTo>
                        <a:pt x="42" y="0"/>
                      </a:lnTo>
                      <a:lnTo>
                        <a:pt x="31" y="0"/>
                      </a:lnTo>
                      <a:lnTo>
                        <a:pt x="21" y="5"/>
                      </a:lnTo>
                      <a:lnTo>
                        <a:pt x="9" y="13"/>
                      </a:lnTo>
                      <a:lnTo>
                        <a:pt x="3" y="26"/>
                      </a:lnTo>
                      <a:lnTo>
                        <a:pt x="0" y="39"/>
                      </a:lnTo>
                      <a:lnTo>
                        <a:pt x="4" y="52"/>
                      </a:lnTo>
                      <a:lnTo>
                        <a:pt x="9" y="62"/>
                      </a:lnTo>
                      <a:lnTo>
                        <a:pt x="22" y="68"/>
                      </a:lnTo>
                      <a:lnTo>
                        <a:pt x="36" y="71"/>
                      </a:lnTo>
                      <a:lnTo>
                        <a:pt x="42" y="71"/>
                      </a:lnTo>
                    </a:path>
                  </a:pathLst>
                </a:custGeom>
                <a:noFill/>
                <a:ln w="9525">
                  <a:solidFill>
                    <a:srgbClr val="000000"/>
                  </a:solidFill>
                  <a:round/>
                  <a:headEnd/>
                  <a:tailEnd/>
                </a:ln>
              </p:spPr>
              <p:txBody>
                <a:bodyPr/>
                <a:lstStyle/>
                <a:p>
                  <a:endParaRPr lang="hr-HR"/>
                </a:p>
              </p:txBody>
            </p:sp>
          </p:grpSp>
          <p:grpSp>
            <p:nvGrpSpPr>
              <p:cNvPr id="894199" name="Group 276"/>
              <p:cNvGrpSpPr>
                <a:grpSpLocks/>
              </p:cNvGrpSpPr>
              <p:nvPr/>
            </p:nvGrpSpPr>
            <p:grpSpPr bwMode="auto">
              <a:xfrm>
                <a:off x="3614" y="2207"/>
                <a:ext cx="18" cy="33"/>
                <a:chOff x="3614" y="2207"/>
                <a:chExt cx="18" cy="33"/>
              </a:xfrm>
            </p:grpSpPr>
            <p:sp>
              <p:nvSpPr>
                <p:cNvPr id="894200" name="Freeform 277"/>
                <p:cNvSpPr>
                  <a:spLocks/>
                </p:cNvSpPr>
                <p:nvPr/>
              </p:nvSpPr>
              <p:spPr bwMode="auto">
                <a:xfrm>
                  <a:off x="3614" y="2207"/>
                  <a:ext cx="18" cy="33"/>
                </a:xfrm>
                <a:custGeom>
                  <a:avLst/>
                  <a:gdLst>
                    <a:gd name="T0" fmla="*/ 1 w 36"/>
                    <a:gd name="T1" fmla="*/ 1 h 65"/>
                    <a:gd name="T2" fmla="*/ 1 w 36"/>
                    <a:gd name="T3" fmla="*/ 1 h 65"/>
                    <a:gd name="T4" fmla="*/ 1 w 36"/>
                    <a:gd name="T5" fmla="*/ 1 h 65"/>
                    <a:gd name="T6" fmla="*/ 1 w 36"/>
                    <a:gd name="T7" fmla="*/ 1 h 65"/>
                    <a:gd name="T8" fmla="*/ 0 w 36"/>
                    <a:gd name="T9" fmla="*/ 1 h 65"/>
                    <a:gd name="T10" fmla="*/ 1 w 36"/>
                    <a:gd name="T11" fmla="*/ 1 h 65"/>
                    <a:gd name="T12" fmla="*/ 1 w 36"/>
                    <a:gd name="T13" fmla="*/ 1 h 65"/>
                    <a:gd name="T14" fmla="*/ 1 w 36"/>
                    <a:gd name="T15" fmla="*/ 1 h 65"/>
                    <a:gd name="T16" fmla="*/ 1 w 36"/>
                    <a:gd name="T17" fmla="*/ 0 h 65"/>
                    <a:gd name="T18" fmla="*/ 1 w 36"/>
                    <a:gd name="T19" fmla="*/ 1 h 65"/>
                    <a:gd name="T20" fmla="*/ 1 w 36"/>
                    <a:gd name="T21" fmla="*/ 1 h 65"/>
                    <a:gd name="T22" fmla="*/ 1 w 36"/>
                    <a:gd name="T23" fmla="*/ 1 h 65"/>
                    <a:gd name="T24" fmla="*/ 1 w 36"/>
                    <a:gd name="T25" fmla="*/ 1 h 65"/>
                    <a:gd name="T26" fmla="*/ 1 w 36"/>
                    <a:gd name="T27" fmla="*/ 1 h 65"/>
                    <a:gd name="T28" fmla="*/ 1 w 36"/>
                    <a:gd name="T29" fmla="*/ 1 h 65"/>
                    <a:gd name="T30" fmla="*/ 1 w 36"/>
                    <a:gd name="T31" fmla="*/ 1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65"/>
                    <a:gd name="T50" fmla="*/ 36 w 36"/>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65">
                      <a:moveTo>
                        <a:pt x="30" y="65"/>
                      </a:moveTo>
                      <a:lnTo>
                        <a:pt x="17" y="64"/>
                      </a:lnTo>
                      <a:lnTo>
                        <a:pt x="11" y="59"/>
                      </a:lnTo>
                      <a:lnTo>
                        <a:pt x="3" y="51"/>
                      </a:lnTo>
                      <a:lnTo>
                        <a:pt x="0" y="39"/>
                      </a:lnTo>
                      <a:lnTo>
                        <a:pt x="2" y="28"/>
                      </a:lnTo>
                      <a:lnTo>
                        <a:pt x="8" y="18"/>
                      </a:lnTo>
                      <a:lnTo>
                        <a:pt x="17" y="9"/>
                      </a:lnTo>
                      <a:lnTo>
                        <a:pt x="26" y="0"/>
                      </a:lnTo>
                      <a:lnTo>
                        <a:pt x="18" y="12"/>
                      </a:lnTo>
                      <a:lnTo>
                        <a:pt x="15" y="23"/>
                      </a:lnTo>
                      <a:lnTo>
                        <a:pt x="15" y="34"/>
                      </a:lnTo>
                      <a:lnTo>
                        <a:pt x="20" y="47"/>
                      </a:lnTo>
                      <a:lnTo>
                        <a:pt x="27" y="59"/>
                      </a:lnTo>
                      <a:lnTo>
                        <a:pt x="36" y="64"/>
                      </a:lnTo>
                      <a:lnTo>
                        <a:pt x="30" y="65"/>
                      </a:lnTo>
                      <a:close/>
                    </a:path>
                  </a:pathLst>
                </a:custGeom>
                <a:solidFill>
                  <a:srgbClr val="FCE6CF"/>
                </a:solidFill>
                <a:ln w="9525">
                  <a:noFill/>
                  <a:round/>
                  <a:headEnd/>
                  <a:tailEnd/>
                </a:ln>
              </p:spPr>
              <p:txBody>
                <a:bodyPr/>
                <a:lstStyle/>
                <a:p>
                  <a:endParaRPr lang="hr-HR"/>
                </a:p>
              </p:txBody>
            </p:sp>
            <p:sp>
              <p:nvSpPr>
                <p:cNvPr id="894201" name="Freeform 278"/>
                <p:cNvSpPr>
                  <a:spLocks/>
                </p:cNvSpPr>
                <p:nvPr/>
              </p:nvSpPr>
              <p:spPr bwMode="auto">
                <a:xfrm>
                  <a:off x="3614" y="2207"/>
                  <a:ext cx="18" cy="33"/>
                </a:xfrm>
                <a:custGeom>
                  <a:avLst/>
                  <a:gdLst>
                    <a:gd name="T0" fmla="*/ 1 w 36"/>
                    <a:gd name="T1" fmla="*/ 1 h 65"/>
                    <a:gd name="T2" fmla="*/ 1 w 36"/>
                    <a:gd name="T3" fmla="*/ 1 h 65"/>
                    <a:gd name="T4" fmla="*/ 1 w 36"/>
                    <a:gd name="T5" fmla="*/ 1 h 65"/>
                    <a:gd name="T6" fmla="*/ 1 w 36"/>
                    <a:gd name="T7" fmla="*/ 1 h 65"/>
                    <a:gd name="T8" fmla="*/ 0 w 36"/>
                    <a:gd name="T9" fmla="*/ 1 h 65"/>
                    <a:gd name="T10" fmla="*/ 1 w 36"/>
                    <a:gd name="T11" fmla="*/ 1 h 65"/>
                    <a:gd name="T12" fmla="*/ 1 w 36"/>
                    <a:gd name="T13" fmla="*/ 1 h 65"/>
                    <a:gd name="T14" fmla="*/ 1 w 36"/>
                    <a:gd name="T15" fmla="*/ 1 h 65"/>
                    <a:gd name="T16" fmla="*/ 1 w 36"/>
                    <a:gd name="T17" fmla="*/ 0 h 65"/>
                    <a:gd name="T18" fmla="*/ 1 w 36"/>
                    <a:gd name="T19" fmla="*/ 1 h 65"/>
                    <a:gd name="T20" fmla="*/ 1 w 36"/>
                    <a:gd name="T21" fmla="*/ 1 h 65"/>
                    <a:gd name="T22" fmla="*/ 1 w 36"/>
                    <a:gd name="T23" fmla="*/ 1 h 65"/>
                    <a:gd name="T24" fmla="*/ 1 w 36"/>
                    <a:gd name="T25" fmla="*/ 1 h 65"/>
                    <a:gd name="T26" fmla="*/ 1 w 36"/>
                    <a:gd name="T27" fmla="*/ 1 h 65"/>
                    <a:gd name="T28" fmla="*/ 1 w 36"/>
                    <a:gd name="T29" fmla="*/ 1 h 65"/>
                    <a:gd name="T30" fmla="*/ 1 w 36"/>
                    <a:gd name="T31" fmla="*/ 1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65"/>
                    <a:gd name="T50" fmla="*/ 36 w 36"/>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65">
                      <a:moveTo>
                        <a:pt x="30" y="65"/>
                      </a:moveTo>
                      <a:lnTo>
                        <a:pt x="17" y="64"/>
                      </a:lnTo>
                      <a:lnTo>
                        <a:pt x="11" y="59"/>
                      </a:lnTo>
                      <a:lnTo>
                        <a:pt x="3" y="51"/>
                      </a:lnTo>
                      <a:lnTo>
                        <a:pt x="0" y="39"/>
                      </a:lnTo>
                      <a:lnTo>
                        <a:pt x="2" y="28"/>
                      </a:lnTo>
                      <a:lnTo>
                        <a:pt x="8" y="18"/>
                      </a:lnTo>
                      <a:lnTo>
                        <a:pt x="17" y="9"/>
                      </a:lnTo>
                      <a:lnTo>
                        <a:pt x="26" y="0"/>
                      </a:lnTo>
                      <a:lnTo>
                        <a:pt x="18" y="12"/>
                      </a:lnTo>
                      <a:lnTo>
                        <a:pt x="15" y="23"/>
                      </a:lnTo>
                      <a:lnTo>
                        <a:pt x="15" y="34"/>
                      </a:lnTo>
                      <a:lnTo>
                        <a:pt x="20" y="47"/>
                      </a:lnTo>
                      <a:lnTo>
                        <a:pt x="27" y="59"/>
                      </a:lnTo>
                      <a:lnTo>
                        <a:pt x="36" y="64"/>
                      </a:lnTo>
                      <a:lnTo>
                        <a:pt x="30" y="65"/>
                      </a:lnTo>
                    </a:path>
                  </a:pathLst>
                </a:custGeom>
                <a:noFill/>
                <a:ln w="9525">
                  <a:solidFill>
                    <a:srgbClr val="000000"/>
                  </a:solidFill>
                  <a:round/>
                  <a:headEnd/>
                  <a:tailEnd/>
                </a:ln>
              </p:spPr>
              <p:txBody>
                <a:bodyPr/>
                <a:lstStyle/>
                <a:p>
                  <a:endParaRPr lang="hr-HR"/>
                </a:p>
              </p:txBody>
            </p:sp>
          </p:grpSp>
          <p:grpSp>
            <p:nvGrpSpPr>
              <p:cNvPr id="894202" name="Group 279"/>
              <p:cNvGrpSpPr>
                <a:grpSpLocks/>
              </p:cNvGrpSpPr>
              <p:nvPr/>
            </p:nvGrpSpPr>
            <p:grpSpPr bwMode="auto">
              <a:xfrm>
                <a:off x="3621" y="2170"/>
                <a:ext cx="19" cy="33"/>
                <a:chOff x="3621" y="2170"/>
                <a:chExt cx="19" cy="33"/>
              </a:xfrm>
            </p:grpSpPr>
            <p:sp>
              <p:nvSpPr>
                <p:cNvPr id="894203" name="Freeform 280"/>
                <p:cNvSpPr>
                  <a:spLocks/>
                </p:cNvSpPr>
                <p:nvPr/>
              </p:nvSpPr>
              <p:spPr bwMode="auto">
                <a:xfrm>
                  <a:off x="3621" y="2170"/>
                  <a:ext cx="19" cy="33"/>
                </a:xfrm>
                <a:custGeom>
                  <a:avLst/>
                  <a:gdLst>
                    <a:gd name="T0" fmla="*/ 0 w 39"/>
                    <a:gd name="T1" fmla="*/ 1 h 66"/>
                    <a:gd name="T2" fmla="*/ 0 w 39"/>
                    <a:gd name="T3" fmla="*/ 1 h 66"/>
                    <a:gd name="T4" fmla="*/ 0 w 39"/>
                    <a:gd name="T5" fmla="*/ 0 h 66"/>
                    <a:gd name="T6" fmla="*/ 0 w 39"/>
                    <a:gd name="T7" fmla="*/ 1 h 66"/>
                    <a:gd name="T8" fmla="*/ 0 w 39"/>
                    <a:gd name="T9" fmla="*/ 1 h 66"/>
                    <a:gd name="T10" fmla="*/ 0 w 39"/>
                    <a:gd name="T11" fmla="*/ 1 h 66"/>
                    <a:gd name="T12" fmla="*/ 0 w 39"/>
                    <a:gd name="T13" fmla="*/ 1 h 66"/>
                    <a:gd name="T14" fmla="*/ 0 w 39"/>
                    <a:gd name="T15" fmla="*/ 1 h 66"/>
                    <a:gd name="T16" fmla="*/ 0 w 39"/>
                    <a:gd name="T17" fmla="*/ 1 h 66"/>
                    <a:gd name="T18" fmla="*/ 0 w 39"/>
                    <a:gd name="T19" fmla="*/ 1 h 66"/>
                    <a:gd name="T20" fmla="*/ 0 w 39"/>
                    <a:gd name="T21" fmla="*/ 1 h 66"/>
                    <a:gd name="T22" fmla="*/ 0 w 39"/>
                    <a:gd name="T23" fmla="*/ 1 h 66"/>
                    <a:gd name="T24" fmla="*/ 0 w 39"/>
                    <a:gd name="T25" fmla="*/ 1 h 66"/>
                    <a:gd name="T26" fmla="*/ 0 w 39"/>
                    <a:gd name="T27" fmla="*/ 1 h 66"/>
                    <a:gd name="T28" fmla="*/ 0 w 39"/>
                    <a:gd name="T29" fmla="*/ 1 h 66"/>
                    <a:gd name="T30" fmla="*/ 0 w 39"/>
                    <a:gd name="T31" fmla="*/ 1 h 66"/>
                    <a:gd name="T32" fmla="*/ 0 w 39"/>
                    <a:gd name="T33" fmla="*/ 1 h 66"/>
                    <a:gd name="T34" fmla="*/ 0 w 39"/>
                    <a:gd name="T35" fmla="*/ 1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66"/>
                    <a:gd name="T56" fmla="*/ 39 w 39"/>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66">
                      <a:moveTo>
                        <a:pt x="24" y="5"/>
                      </a:moveTo>
                      <a:lnTo>
                        <a:pt x="31" y="2"/>
                      </a:lnTo>
                      <a:lnTo>
                        <a:pt x="39" y="0"/>
                      </a:lnTo>
                      <a:lnTo>
                        <a:pt x="31" y="8"/>
                      </a:lnTo>
                      <a:lnTo>
                        <a:pt x="23" y="16"/>
                      </a:lnTo>
                      <a:lnTo>
                        <a:pt x="15" y="31"/>
                      </a:lnTo>
                      <a:lnTo>
                        <a:pt x="17" y="44"/>
                      </a:lnTo>
                      <a:lnTo>
                        <a:pt x="21" y="55"/>
                      </a:lnTo>
                      <a:lnTo>
                        <a:pt x="27" y="62"/>
                      </a:lnTo>
                      <a:lnTo>
                        <a:pt x="33" y="65"/>
                      </a:lnTo>
                      <a:lnTo>
                        <a:pt x="24" y="66"/>
                      </a:lnTo>
                      <a:lnTo>
                        <a:pt x="15" y="63"/>
                      </a:lnTo>
                      <a:lnTo>
                        <a:pt x="5" y="55"/>
                      </a:lnTo>
                      <a:lnTo>
                        <a:pt x="0" y="42"/>
                      </a:lnTo>
                      <a:lnTo>
                        <a:pt x="0" y="32"/>
                      </a:lnTo>
                      <a:lnTo>
                        <a:pt x="5" y="19"/>
                      </a:lnTo>
                      <a:lnTo>
                        <a:pt x="15" y="10"/>
                      </a:lnTo>
                      <a:lnTo>
                        <a:pt x="24" y="5"/>
                      </a:lnTo>
                      <a:close/>
                    </a:path>
                  </a:pathLst>
                </a:custGeom>
                <a:solidFill>
                  <a:srgbClr val="FCE6CF"/>
                </a:solidFill>
                <a:ln w="9525">
                  <a:noFill/>
                  <a:round/>
                  <a:headEnd/>
                  <a:tailEnd/>
                </a:ln>
              </p:spPr>
              <p:txBody>
                <a:bodyPr/>
                <a:lstStyle/>
                <a:p>
                  <a:endParaRPr lang="hr-HR"/>
                </a:p>
              </p:txBody>
            </p:sp>
            <p:sp>
              <p:nvSpPr>
                <p:cNvPr id="894204" name="Freeform 281"/>
                <p:cNvSpPr>
                  <a:spLocks/>
                </p:cNvSpPr>
                <p:nvPr/>
              </p:nvSpPr>
              <p:spPr bwMode="auto">
                <a:xfrm>
                  <a:off x="3621" y="2170"/>
                  <a:ext cx="19" cy="33"/>
                </a:xfrm>
                <a:custGeom>
                  <a:avLst/>
                  <a:gdLst>
                    <a:gd name="T0" fmla="*/ 0 w 39"/>
                    <a:gd name="T1" fmla="*/ 1 h 66"/>
                    <a:gd name="T2" fmla="*/ 0 w 39"/>
                    <a:gd name="T3" fmla="*/ 1 h 66"/>
                    <a:gd name="T4" fmla="*/ 0 w 39"/>
                    <a:gd name="T5" fmla="*/ 0 h 66"/>
                    <a:gd name="T6" fmla="*/ 0 w 39"/>
                    <a:gd name="T7" fmla="*/ 1 h 66"/>
                    <a:gd name="T8" fmla="*/ 0 w 39"/>
                    <a:gd name="T9" fmla="*/ 1 h 66"/>
                    <a:gd name="T10" fmla="*/ 0 w 39"/>
                    <a:gd name="T11" fmla="*/ 1 h 66"/>
                    <a:gd name="T12" fmla="*/ 0 w 39"/>
                    <a:gd name="T13" fmla="*/ 1 h 66"/>
                    <a:gd name="T14" fmla="*/ 0 w 39"/>
                    <a:gd name="T15" fmla="*/ 1 h 66"/>
                    <a:gd name="T16" fmla="*/ 0 w 39"/>
                    <a:gd name="T17" fmla="*/ 1 h 66"/>
                    <a:gd name="T18" fmla="*/ 0 w 39"/>
                    <a:gd name="T19" fmla="*/ 1 h 66"/>
                    <a:gd name="T20" fmla="*/ 0 w 39"/>
                    <a:gd name="T21" fmla="*/ 1 h 66"/>
                    <a:gd name="T22" fmla="*/ 0 w 39"/>
                    <a:gd name="T23" fmla="*/ 1 h 66"/>
                    <a:gd name="T24" fmla="*/ 0 w 39"/>
                    <a:gd name="T25" fmla="*/ 1 h 66"/>
                    <a:gd name="T26" fmla="*/ 0 w 39"/>
                    <a:gd name="T27" fmla="*/ 1 h 66"/>
                    <a:gd name="T28" fmla="*/ 0 w 39"/>
                    <a:gd name="T29" fmla="*/ 1 h 66"/>
                    <a:gd name="T30" fmla="*/ 0 w 39"/>
                    <a:gd name="T31" fmla="*/ 1 h 66"/>
                    <a:gd name="T32" fmla="*/ 0 w 39"/>
                    <a:gd name="T33" fmla="*/ 1 h 66"/>
                    <a:gd name="T34" fmla="*/ 0 w 39"/>
                    <a:gd name="T35" fmla="*/ 1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66"/>
                    <a:gd name="T56" fmla="*/ 39 w 39"/>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66">
                      <a:moveTo>
                        <a:pt x="24" y="5"/>
                      </a:moveTo>
                      <a:lnTo>
                        <a:pt x="31" y="2"/>
                      </a:lnTo>
                      <a:lnTo>
                        <a:pt x="39" y="0"/>
                      </a:lnTo>
                      <a:lnTo>
                        <a:pt x="31" y="8"/>
                      </a:lnTo>
                      <a:lnTo>
                        <a:pt x="23" y="16"/>
                      </a:lnTo>
                      <a:lnTo>
                        <a:pt x="15" y="31"/>
                      </a:lnTo>
                      <a:lnTo>
                        <a:pt x="17" y="44"/>
                      </a:lnTo>
                      <a:lnTo>
                        <a:pt x="21" y="55"/>
                      </a:lnTo>
                      <a:lnTo>
                        <a:pt x="27" y="62"/>
                      </a:lnTo>
                      <a:lnTo>
                        <a:pt x="33" y="65"/>
                      </a:lnTo>
                      <a:lnTo>
                        <a:pt x="24" y="66"/>
                      </a:lnTo>
                      <a:lnTo>
                        <a:pt x="15" y="63"/>
                      </a:lnTo>
                      <a:lnTo>
                        <a:pt x="5" y="55"/>
                      </a:lnTo>
                      <a:lnTo>
                        <a:pt x="0" y="42"/>
                      </a:lnTo>
                      <a:lnTo>
                        <a:pt x="0" y="32"/>
                      </a:lnTo>
                      <a:lnTo>
                        <a:pt x="5" y="19"/>
                      </a:lnTo>
                      <a:lnTo>
                        <a:pt x="15" y="10"/>
                      </a:lnTo>
                      <a:lnTo>
                        <a:pt x="24" y="5"/>
                      </a:lnTo>
                    </a:path>
                  </a:pathLst>
                </a:custGeom>
                <a:noFill/>
                <a:ln w="9525">
                  <a:solidFill>
                    <a:srgbClr val="000000"/>
                  </a:solidFill>
                  <a:round/>
                  <a:headEnd/>
                  <a:tailEnd/>
                </a:ln>
              </p:spPr>
              <p:txBody>
                <a:bodyPr/>
                <a:lstStyle/>
                <a:p>
                  <a:endParaRPr lang="hr-HR"/>
                </a:p>
              </p:txBody>
            </p:sp>
          </p:grpSp>
          <p:grpSp>
            <p:nvGrpSpPr>
              <p:cNvPr id="894205" name="Group 282"/>
              <p:cNvGrpSpPr>
                <a:grpSpLocks/>
              </p:cNvGrpSpPr>
              <p:nvPr/>
            </p:nvGrpSpPr>
            <p:grpSpPr bwMode="auto">
              <a:xfrm>
                <a:off x="3764" y="2257"/>
                <a:ext cx="103" cy="60"/>
                <a:chOff x="3764" y="2257"/>
                <a:chExt cx="103" cy="60"/>
              </a:xfrm>
            </p:grpSpPr>
            <p:sp>
              <p:nvSpPr>
                <p:cNvPr id="894206" name="Freeform 283"/>
                <p:cNvSpPr>
                  <a:spLocks/>
                </p:cNvSpPr>
                <p:nvPr/>
              </p:nvSpPr>
              <p:spPr bwMode="auto">
                <a:xfrm>
                  <a:off x="3764" y="2257"/>
                  <a:ext cx="103" cy="60"/>
                </a:xfrm>
                <a:custGeom>
                  <a:avLst/>
                  <a:gdLst>
                    <a:gd name="T0" fmla="*/ 0 w 204"/>
                    <a:gd name="T1" fmla="*/ 1 h 120"/>
                    <a:gd name="T2" fmla="*/ 1 w 204"/>
                    <a:gd name="T3" fmla="*/ 1 h 120"/>
                    <a:gd name="T4" fmla="*/ 1 w 204"/>
                    <a:gd name="T5" fmla="*/ 1 h 120"/>
                    <a:gd name="T6" fmla="*/ 1 w 204"/>
                    <a:gd name="T7" fmla="*/ 1 h 120"/>
                    <a:gd name="T8" fmla="*/ 1 w 204"/>
                    <a:gd name="T9" fmla="*/ 1 h 120"/>
                    <a:gd name="T10" fmla="*/ 1 w 204"/>
                    <a:gd name="T11" fmla="*/ 1 h 120"/>
                    <a:gd name="T12" fmla="*/ 1 w 204"/>
                    <a:gd name="T13" fmla="*/ 1 h 120"/>
                    <a:gd name="T14" fmla="*/ 1 w 204"/>
                    <a:gd name="T15" fmla="*/ 1 h 120"/>
                    <a:gd name="T16" fmla="*/ 1 w 204"/>
                    <a:gd name="T17" fmla="*/ 1 h 120"/>
                    <a:gd name="T18" fmla="*/ 1 w 204"/>
                    <a:gd name="T19" fmla="*/ 1 h 120"/>
                    <a:gd name="T20" fmla="*/ 1 w 204"/>
                    <a:gd name="T21" fmla="*/ 1 h 120"/>
                    <a:gd name="T22" fmla="*/ 1 w 204"/>
                    <a:gd name="T23" fmla="*/ 0 h 120"/>
                    <a:gd name="T24" fmla="*/ 1 w 204"/>
                    <a:gd name="T25" fmla="*/ 0 h 120"/>
                    <a:gd name="T26" fmla="*/ 1 w 204"/>
                    <a:gd name="T27" fmla="*/ 1 h 120"/>
                    <a:gd name="T28" fmla="*/ 1 w 204"/>
                    <a:gd name="T29" fmla="*/ 1 h 120"/>
                    <a:gd name="T30" fmla="*/ 1 w 204"/>
                    <a:gd name="T31" fmla="*/ 1 h 120"/>
                    <a:gd name="T32" fmla="*/ 1 w 204"/>
                    <a:gd name="T33" fmla="*/ 1 h 120"/>
                    <a:gd name="T34" fmla="*/ 1 w 204"/>
                    <a:gd name="T35" fmla="*/ 1 h 120"/>
                    <a:gd name="T36" fmla="*/ 1 w 204"/>
                    <a:gd name="T37" fmla="*/ 1 h 120"/>
                    <a:gd name="T38" fmla="*/ 1 w 204"/>
                    <a:gd name="T39" fmla="*/ 1 h 120"/>
                    <a:gd name="T40" fmla="*/ 1 w 204"/>
                    <a:gd name="T41" fmla="*/ 1 h 120"/>
                    <a:gd name="T42" fmla="*/ 1 w 204"/>
                    <a:gd name="T43" fmla="*/ 1 h 120"/>
                    <a:gd name="T44" fmla="*/ 1 w 204"/>
                    <a:gd name="T45" fmla="*/ 1 h 120"/>
                    <a:gd name="T46" fmla="*/ 1 w 204"/>
                    <a:gd name="T47" fmla="*/ 1 h 120"/>
                    <a:gd name="T48" fmla="*/ 1 w 204"/>
                    <a:gd name="T49" fmla="*/ 1 h 120"/>
                    <a:gd name="T50" fmla="*/ 1 w 204"/>
                    <a:gd name="T51" fmla="*/ 1 h 120"/>
                    <a:gd name="T52" fmla="*/ 1 w 204"/>
                    <a:gd name="T53" fmla="*/ 1 h 120"/>
                    <a:gd name="T54" fmla="*/ 0 w 204"/>
                    <a:gd name="T55" fmla="*/ 1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4"/>
                    <a:gd name="T85" fmla="*/ 0 h 120"/>
                    <a:gd name="T86" fmla="*/ 204 w 204"/>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4" h="120">
                      <a:moveTo>
                        <a:pt x="0" y="77"/>
                      </a:moveTo>
                      <a:lnTo>
                        <a:pt x="13" y="74"/>
                      </a:lnTo>
                      <a:lnTo>
                        <a:pt x="24" y="71"/>
                      </a:lnTo>
                      <a:lnTo>
                        <a:pt x="34" y="65"/>
                      </a:lnTo>
                      <a:lnTo>
                        <a:pt x="45" y="53"/>
                      </a:lnTo>
                      <a:lnTo>
                        <a:pt x="54" y="48"/>
                      </a:lnTo>
                      <a:lnTo>
                        <a:pt x="71" y="34"/>
                      </a:lnTo>
                      <a:lnTo>
                        <a:pt x="91" y="22"/>
                      </a:lnTo>
                      <a:lnTo>
                        <a:pt x="113" y="13"/>
                      </a:lnTo>
                      <a:lnTo>
                        <a:pt x="130" y="5"/>
                      </a:lnTo>
                      <a:lnTo>
                        <a:pt x="145" y="1"/>
                      </a:lnTo>
                      <a:lnTo>
                        <a:pt x="158" y="0"/>
                      </a:lnTo>
                      <a:lnTo>
                        <a:pt x="174" y="0"/>
                      </a:lnTo>
                      <a:lnTo>
                        <a:pt x="188" y="3"/>
                      </a:lnTo>
                      <a:lnTo>
                        <a:pt x="204" y="6"/>
                      </a:lnTo>
                      <a:lnTo>
                        <a:pt x="204" y="11"/>
                      </a:lnTo>
                      <a:lnTo>
                        <a:pt x="189" y="13"/>
                      </a:lnTo>
                      <a:lnTo>
                        <a:pt x="176" y="14"/>
                      </a:lnTo>
                      <a:lnTo>
                        <a:pt x="163" y="18"/>
                      </a:lnTo>
                      <a:lnTo>
                        <a:pt x="151" y="22"/>
                      </a:lnTo>
                      <a:lnTo>
                        <a:pt x="137" y="31"/>
                      </a:lnTo>
                      <a:lnTo>
                        <a:pt x="91" y="76"/>
                      </a:lnTo>
                      <a:lnTo>
                        <a:pt x="74" y="89"/>
                      </a:lnTo>
                      <a:lnTo>
                        <a:pt x="60" y="99"/>
                      </a:lnTo>
                      <a:lnTo>
                        <a:pt x="42" y="108"/>
                      </a:lnTo>
                      <a:lnTo>
                        <a:pt x="24" y="115"/>
                      </a:lnTo>
                      <a:lnTo>
                        <a:pt x="4" y="120"/>
                      </a:lnTo>
                      <a:lnTo>
                        <a:pt x="0" y="77"/>
                      </a:lnTo>
                      <a:close/>
                    </a:path>
                  </a:pathLst>
                </a:custGeom>
                <a:solidFill>
                  <a:srgbClr val="FCE6CF"/>
                </a:solidFill>
                <a:ln w="9525">
                  <a:noFill/>
                  <a:round/>
                  <a:headEnd/>
                  <a:tailEnd/>
                </a:ln>
              </p:spPr>
              <p:txBody>
                <a:bodyPr/>
                <a:lstStyle/>
                <a:p>
                  <a:endParaRPr lang="hr-HR"/>
                </a:p>
              </p:txBody>
            </p:sp>
            <p:sp>
              <p:nvSpPr>
                <p:cNvPr id="894207" name="Freeform 284"/>
                <p:cNvSpPr>
                  <a:spLocks/>
                </p:cNvSpPr>
                <p:nvPr/>
              </p:nvSpPr>
              <p:spPr bwMode="auto">
                <a:xfrm>
                  <a:off x="3764" y="2257"/>
                  <a:ext cx="103" cy="60"/>
                </a:xfrm>
                <a:custGeom>
                  <a:avLst/>
                  <a:gdLst>
                    <a:gd name="T0" fmla="*/ 0 w 204"/>
                    <a:gd name="T1" fmla="*/ 1 h 120"/>
                    <a:gd name="T2" fmla="*/ 1 w 204"/>
                    <a:gd name="T3" fmla="*/ 1 h 120"/>
                    <a:gd name="T4" fmla="*/ 1 w 204"/>
                    <a:gd name="T5" fmla="*/ 1 h 120"/>
                    <a:gd name="T6" fmla="*/ 1 w 204"/>
                    <a:gd name="T7" fmla="*/ 1 h 120"/>
                    <a:gd name="T8" fmla="*/ 1 w 204"/>
                    <a:gd name="T9" fmla="*/ 1 h 120"/>
                    <a:gd name="T10" fmla="*/ 1 w 204"/>
                    <a:gd name="T11" fmla="*/ 1 h 120"/>
                    <a:gd name="T12" fmla="*/ 1 w 204"/>
                    <a:gd name="T13" fmla="*/ 1 h 120"/>
                    <a:gd name="T14" fmla="*/ 1 w 204"/>
                    <a:gd name="T15" fmla="*/ 1 h 120"/>
                    <a:gd name="T16" fmla="*/ 1 w 204"/>
                    <a:gd name="T17" fmla="*/ 1 h 120"/>
                    <a:gd name="T18" fmla="*/ 1 w 204"/>
                    <a:gd name="T19" fmla="*/ 1 h 120"/>
                    <a:gd name="T20" fmla="*/ 1 w 204"/>
                    <a:gd name="T21" fmla="*/ 1 h 120"/>
                    <a:gd name="T22" fmla="*/ 1 w 204"/>
                    <a:gd name="T23" fmla="*/ 0 h 120"/>
                    <a:gd name="T24" fmla="*/ 1 w 204"/>
                    <a:gd name="T25" fmla="*/ 0 h 120"/>
                    <a:gd name="T26" fmla="*/ 1 w 204"/>
                    <a:gd name="T27" fmla="*/ 1 h 120"/>
                    <a:gd name="T28" fmla="*/ 1 w 204"/>
                    <a:gd name="T29" fmla="*/ 1 h 120"/>
                    <a:gd name="T30" fmla="*/ 1 w 204"/>
                    <a:gd name="T31" fmla="*/ 1 h 120"/>
                    <a:gd name="T32" fmla="*/ 1 w 204"/>
                    <a:gd name="T33" fmla="*/ 1 h 120"/>
                    <a:gd name="T34" fmla="*/ 1 w 204"/>
                    <a:gd name="T35" fmla="*/ 1 h 120"/>
                    <a:gd name="T36" fmla="*/ 1 w 204"/>
                    <a:gd name="T37" fmla="*/ 1 h 120"/>
                    <a:gd name="T38" fmla="*/ 1 w 204"/>
                    <a:gd name="T39" fmla="*/ 1 h 120"/>
                    <a:gd name="T40" fmla="*/ 1 w 204"/>
                    <a:gd name="T41" fmla="*/ 1 h 120"/>
                    <a:gd name="T42" fmla="*/ 1 w 204"/>
                    <a:gd name="T43" fmla="*/ 1 h 120"/>
                    <a:gd name="T44" fmla="*/ 1 w 204"/>
                    <a:gd name="T45" fmla="*/ 1 h 120"/>
                    <a:gd name="T46" fmla="*/ 1 w 204"/>
                    <a:gd name="T47" fmla="*/ 1 h 120"/>
                    <a:gd name="T48" fmla="*/ 1 w 204"/>
                    <a:gd name="T49" fmla="*/ 1 h 120"/>
                    <a:gd name="T50" fmla="*/ 1 w 204"/>
                    <a:gd name="T51" fmla="*/ 1 h 120"/>
                    <a:gd name="T52" fmla="*/ 1 w 204"/>
                    <a:gd name="T53" fmla="*/ 1 h 120"/>
                    <a:gd name="T54" fmla="*/ 0 w 204"/>
                    <a:gd name="T55" fmla="*/ 1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4"/>
                    <a:gd name="T85" fmla="*/ 0 h 120"/>
                    <a:gd name="T86" fmla="*/ 204 w 204"/>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4" h="120">
                      <a:moveTo>
                        <a:pt x="0" y="77"/>
                      </a:moveTo>
                      <a:lnTo>
                        <a:pt x="13" y="74"/>
                      </a:lnTo>
                      <a:lnTo>
                        <a:pt x="24" y="71"/>
                      </a:lnTo>
                      <a:lnTo>
                        <a:pt x="34" y="65"/>
                      </a:lnTo>
                      <a:lnTo>
                        <a:pt x="45" y="53"/>
                      </a:lnTo>
                      <a:lnTo>
                        <a:pt x="54" y="48"/>
                      </a:lnTo>
                      <a:lnTo>
                        <a:pt x="71" y="34"/>
                      </a:lnTo>
                      <a:lnTo>
                        <a:pt x="91" y="22"/>
                      </a:lnTo>
                      <a:lnTo>
                        <a:pt x="113" y="13"/>
                      </a:lnTo>
                      <a:lnTo>
                        <a:pt x="130" y="5"/>
                      </a:lnTo>
                      <a:lnTo>
                        <a:pt x="145" y="1"/>
                      </a:lnTo>
                      <a:lnTo>
                        <a:pt x="158" y="0"/>
                      </a:lnTo>
                      <a:lnTo>
                        <a:pt x="174" y="0"/>
                      </a:lnTo>
                      <a:lnTo>
                        <a:pt x="188" y="3"/>
                      </a:lnTo>
                      <a:lnTo>
                        <a:pt x="204" y="6"/>
                      </a:lnTo>
                      <a:lnTo>
                        <a:pt x="204" y="11"/>
                      </a:lnTo>
                      <a:lnTo>
                        <a:pt x="189" y="13"/>
                      </a:lnTo>
                      <a:lnTo>
                        <a:pt x="176" y="14"/>
                      </a:lnTo>
                      <a:lnTo>
                        <a:pt x="163" y="18"/>
                      </a:lnTo>
                      <a:lnTo>
                        <a:pt x="151" y="22"/>
                      </a:lnTo>
                      <a:lnTo>
                        <a:pt x="137" y="31"/>
                      </a:lnTo>
                      <a:lnTo>
                        <a:pt x="91" y="76"/>
                      </a:lnTo>
                      <a:lnTo>
                        <a:pt x="74" y="89"/>
                      </a:lnTo>
                      <a:lnTo>
                        <a:pt x="60" y="99"/>
                      </a:lnTo>
                      <a:lnTo>
                        <a:pt x="42" y="108"/>
                      </a:lnTo>
                      <a:lnTo>
                        <a:pt x="24" y="115"/>
                      </a:lnTo>
                      <a:lnTo>
                        <a:pt x="4" y="120"/>
                      </a:lnTo>
                      <a:lnTo>
                        <a:pt x="0" y="77"/>
                      </a:lnTo>
                    </a:path>
                  </a:pathLst>
                </a:custGeom>
                <a:noFill/>
                <a:ln w="9525">
                  <a:solidFill>
                    <a:srgbClr val="000000"/>
                  </a:solidFill>
                  <a:round/>
                  <a:headEnd/>
                  <a:tailEnd/>
                </a:ln>
              </p:spPr>
              <p:txBody>
                <a:bodyPr/>
                <a:lstStyle/>
                <a:p>
                  <a:endParaRPr lang="hr-HR"/>
                </a:p>
              </p:txBody>
            </p:sp>
          </p:grpSp>
          <p:grpSp>
            <p:nvGrpSpPr>
              <p:cNvPr id="894208" name="Group 285"/>
              <p:cNvGrpSpPr>
                <a:grpSpLocks/>
              </p:cNvGrpSpPr>
              <p:nvPr/>
            </p:nvGrpSpPr>
            <p:grpSpPr bwMode="auto">
              <a:xfrm>
                <a:off x="3625" y="2296"/>
                <a:ext cx="148" cy="104"/>
                <a:chOff x="3625" y="2296"/>
                <a:chExt cx="148" cy="104"/>
              </a:xfrm>
            </p:grpSpPr>
            <p:sp>
              <p:nvSpPr>
                <p:cNvPr id="894209" name="Freeform 286"/>
                <p:cNvSpPr>
                  <a:spLocks/>
                </p:cNvSpPr>
                <p:nvPr/>
              </p:nvSpPr>
              <p:spPr bwMode="auto">
                <a:xfrm>
                  <a:off x="3625" y="2296"/>
                  <a:ext cx="148" cy="104"/>
                </a:xfrm>
                <a:custGeom>
                  <a:avLst/>
                  <a:gdLst>
                    <a:gd name="T0" fmla="*/ 0 w 297"/>
                    <a:gd name="T1" fmla="*/ 0 h 208"/>
                    <a:gd name="T2" fmla="*/ 0 w 297"/>
                    <a:gd name="T3" fmla="*/ 1 h 208"/>
                    <a:gd name="T4" fmla="*/ 0 w 297"/>
                    <a:gd name="T5" fmla="*/ 1 h 208"/>
                    <a:gd name="T6" fmla="*/ 0 w 297"/>
                    <a:gd name="T7" fmla="*/ 1 h 208"/>
                    <a:gd name="T8" fmla="*/ 0 w 297"/>
                    <a:gd name="T9" fmla="*/ 1 h 208"/>
                    <a:gd name="T10" fmla="*/ 0 w 297"/>
                    <a:gd name="T11" fmla="*/ 1 h 208"/>
                    <a:gd name="T12" fmla="*/ 0 w 297"/>
                    <a:gd name="T13" fmla="*/ 1 h 208"/>
                    <a:gd name="T14" fmla="*/ 0 w 297"/>
                    <a:gd name="T15" fmla="*/ 1 h 208"/>
                    <a:gd name="T16" fmla="*/ 0 w 297"/>
                    <a:gd name="T17" fmla="*/ 1 h 208"/>
                    <a:gd name="T18" fmla="*/ 0 w 297"/>
                    <a:gd name="T19" fmla="*/ 1 h 208"/>
                    <a:gd name="T20" fmla="*/ 0 w 297"/>
                    <a:gd name="T21" fmla="*/ 1 h 208"/>
                    <a:gd name="T22" fmla="*/ 0 w 297"/>
                    <a:gd name="T23" fmla="*/ 1 h 208"/>
                    <a:gd name="T24" fmla="*/ 0 w 297"/>
                    <a:gd name="T25" fmla="*/ 1 h 208"/>
                    <a:gd name="T26" fmla="*/ 0 w 297"/>
                    <a:gd name="T27" fmla="*/ 1 h 208"/>
                    <a:gd name="T28" fmla="*/ 0 w 297"/>
                    <a:gd name="T29" fmla="*/ 0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7"/>
                    <a:gd name="T46" fmla="*/ 0 h 208"/>
                    <a:gd name="T47" fmla="*/ 297 w 297"/>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7" h="208">
                      <a:moveTo>
                        <a:pt x="279" y="0"/>
                      </a:moveTo>
                      <a:lnTo>
                        <a:pt x="283" y="43"/>
                      </a:lnTo>
                      <a:lnTo>
                        <a:pt x="297" y="208"/>
                      </a:lnTo>
                      <a:lnTo>
                        <a:pt x="259" y="204"/>
                      </a:lnTo>
                      <a:lnTo>
                        <a:pt x="204" y="191"/>
                      </a:lnTo>
                      <a:lnTo>
                        <a:pt x="153" y="175"/>
                      </a:lnTo>
                      <a:lnTo>
                        <a:pt x="100" y="156"/>
                      </a:lnTo>
                      <a:lnTo>
                        <a:pt x="50" y="132"/>
                      </a:lnTo>
                      <a:lnTo>
                        <a:pt x="0" y="102"/>
                      </a:lnTo>
                      <a:lnTo>
                        <a:pt x="3" y="44"/>
                      </a:lnTo>
                      <a:lnTo>
                        <a:pt x="7" y="47"/>
                      </a:lnTo>
                      <a:lnTo>
                        <a:pt x="20" y="49"/>
                      </a:lnTo>
                      <a:lnTo>
                        <a:pt x="35" y="52"/>
                      </a:lnTo>
                      <a:lnTo>
                        <a:pt x="47" y="52"/>
                      </a:lnTo>
                      <a:lnTo>
                        <a:pt x="279" y="0"/>
                      </a:lnTo>
                      <a:close/>
                    </a:path>
                  </a:pathLst>
                </a:custGeom>
                <a:solidFill>
                  <a:srgbClr val="790015"/>
                </a:solidFill>
                <a:ln w="9525">
                  <a:noFill/>
                  <a:round/>
                  <a:headEnd/>
                  <a:tailEnd/>
                </a:ln>
              </p:spPr>
              <p:txBody>
                <a:bodyPr/>
                <a:lstStyle/>
                <a:p>
                  <a:endParaRPr lang="hr-HR"/>
                </a:p>
              </p:txBody>
            </p:sp>
            <p:sp>
              <p:nvSpPr>
                <p:cNvPr id="894210" name="Freeform 287"/>
                <p:cNvSpPr>
                  <a:spLocks/>
                </p:cNvSpPr>
                <p:nvPr/>
              </p:nvSpPr>
              <p:spPr bwMode="auto">
                <a:xfrm>
                  <a:off x="3625" y="2296"/>
                  <a:ext cx="148" cy="104"/>
                </a:xfrm>
                <a:custGeom>
                  <a:avLst/>
                  <a:gdLst>
                    <a:gd name="T0" fmla="*/ 0 w 297"/>
                    <a:gd name="T1" fmla="*/ 0 h 208"/>
                    <a:gd name="T2" fmla="*/ 0 w 297"/>
                    <a:gd name="T3" fmla="*/ 1 h 208"/>
                    <a:gd name="T4" fmla="*/ 0 w 297"/>
                    <a:gd name="T5" fmla="*/ 1 h 208"/>
                    <a:gd name="T6" fmla="*/ 0 w 297"/>
                    <a:gd name="T7" fmla="*/ 1 h 208"/>
                    <a:gd name="T8" fmla="*/ 0 w 297"/>
                    <a:gd name="T9" fmla="*/ 1 h 208"/>
                    <a:gd name="T10" fmla="*/ 0 w 297"/>
                    <a:gd name="T11" fmla="*/ 1 h 208"/>
                    <a:gd name="T12" fmla="*/ 0 w 297"/>
                    <a:gd name="T13" fmla="*/ 1 h 208"/>
                    <a:gd name="T14" fmla="*/ 0 w 297"/>
                    <a:gd name="T15" fmla="*/ 1 h 208"/>
                    <a:gd name="T16" fmla="*/ 0 w 297"/>
                    <a:gd name="T17" fmla="*/ 1 h 208"/>
                    <a:gd name="T18" fmla="*/ 0 w 297"/>
                    <a:gd name="T19" fmla="*/ 1 h 208"/>
                    <a:gd name="T20" fmla="*/ 0 w 297"/>
                    <a:gd name="T21" fmla="*/ 1 h 208"/>
                    <a:gd name="T22" fmla="*/ 0 w 297"/>
                    <a:gd name="T23" fmla="*/ 1 h 208"/>
                    <a:gd name="T24" fmla="*/ 0 w 297"/>
                    <a:gd name="T25" fmla="*/ 1 h 208"/>
                    <a:gd name="T26" fmla="*/ 0 w 297"/>
                    <a:gd name="T27" fmla="*/ 1 h 208"/>
                    <a:gd name="T28" fmla="*/ 0 w 297"/>
                    <a:gd name="T29" fmla="*/ 0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7"/>
                    <a:gd name="T46" fmla="*/ 0 h 208"/>
                    <a:gd name="T47" fmla="*/ 297 w 297"/>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7" h="208">
                      <a:moveTo>
                        <a:pt x="279" y="0"/>
                      </a:moveTo>
                      <a:lnTo>
                        <a:pt x="283" y="43"/>
                      </a:lnTo>
                      <a:lnTo>
                        <a:pt x="297" y="208"/>
                      </a:lnTo>
                      <a:lnTo>
                        <a:pt x="259" y="204"/>
                      </a:lnTo>
                      <a:lnTo>
                        <a:pt x="204" y="191"/>
                      </a:lnTo>
                      <a:lnTo>
                        <a:pt x="153" y="175"/>
                      </a:lnTo>
                      <a:lnTo>
                        <a:pt x="100" y="156"/>
                      </a:lnTo>
                      <a:lnTo>
                        <a:pt x="50" y="132"/>
                      </a:lnTo>
                      <a:lnTo>
                        <a:pt x="0" y="102"/>
                      </a:lnTo>
                      <a:lnTo>
                        <a:pt x="3" y="44"/>
                      </a:lnTo>
                      <a:lnTo>
                        <a:pt x="7" y="47"/>
                      </a:lnTo>
                      <a:lnTo>
                        <a:pt x="20" y="49"/>
                      </a:lnTo>
                      <a:lnTo>
                        <a:pt x="35" y="52"/>
                      </a:lnTo>
                      <a:lnTo>
                        <a:pt x="47" y="52"/>
                      </a:lnTo>
                      <a:lnTo>
                        <a:pt x="279" y="0"/>
                      </a:lnTo>
                    </a:path>
                  </a:pathLst>
                </a:custGeom>
                <a:noFill/>
                <a:ln w="9525">
                  <a:solidFill>
                    <a:srgbClr val="000000"/>
                  </a:solidFill>
                  <a:round/>
                  <a:headEnd/>
                  <a:tailEnd/>
                </a:ln>
              </p:spPr>
              <p:txBody>
                <a:bodyPr/>
                <a:lstStyle/>
                <a:p>
                  <a:endParaRPr lang="hr-HR"/>
                </a:p>
              </p:txBody>
            </p:sp>
          </p:grpSp>
          <p:grpSp>
            <p:nvGrpSpPr>
              <p:cNvPr id="894211" name="Group 288"/>
              <p:cNvGrpSpPr>
                <a:grpSpLocks/>
              </p:cNvGrpSpPr>
              <p:nvPr/>
            </p:nvGrpSpPr>
            <p:grpSpPr bwMode="auto">
              <a:xfrm>
                <a:off x="3506" y="1922"/>
                <a:ext cx="235" cy="249"/>
                <a:chOff x="3506" y="1922"/>
                <a:chExt cx="235" cy="249"/>
              </a:xfrm>
            </p:grpSpPr>
            <p:sp>
              <p:nvSpPr>
                <p:cNvPr id="894212" name="Freeform 289"/>
                <p:cNvSpPr>
                  <a:spLocks/>
                </p:cNvSpPr>
                <p:nvPr/>
              </p:nvSpPr>
              <p:spPr bwMode="auto">
                <a:xfrm>
                  <a:off x="3506" y="1922"/>
                  <a:ext cx="235" cy="249"/>
                </a:xfrm>
                <a:custGeom>
                  <a:avLst/>
                  <a:gdLst>
                    <a:gd name="T0" fmla="*/ 1 w 469"/>
                    <a:gd name="T1" fmla="*/ 0 h 499"/>
                    <a:gd name="T2" fmla="*/ 1 w 469"/>
                    <a:gd name="T3" fmla="*/ 0 h 499"/>
                    <a:gd name="T4" fmla="*/ 1 w 469"/>
                    <a:gd name="T5" fmla="*/ 0 h 499"/>
                    <a:gd name="T6" fmla="*/ 1 w 469"/>
                    <a:gd name="T7" fmla="*/ 0 h 499"/>
                    <a:gd name="T8" fmla="*/ 1 w 469"/>
                    <a:gd name="T9" fmla="*/ 0 h 499"/>
                    <a:gd name="T10" fmla="*/ 1 w 469"/>
                    <a:gd name="T11" fmla="*/ 0 h 499"/>
                    <a:gd name="T12" fmla="*/ 1 w 469"/>
                    <a:gd name="T13" fmla="*/ 0 h 499"/>
                    <a:gd name="T14" fmla="*/ 1 w 469"/>
                    <a:gd name="T15" fmla="*/ 0 h 499"/>
                    <a:gd name="T16" fmla="*/ 1 w 469"/>
                    <a:gd name="T17" fmla="*/ 0 h 499"/>
                    <a:gd name="T18" fmla="*/ 0 w 469"/>
                    <a:gd name="T19" fmla="*/ 0 h 499"/>
                    <a:gd name="T20" fmla="*/ 1 w 469"/>
                    <a:gd name="T21" fmla="*/ 0 h 499"/>
                    <a:gd name="T22" fmla="*/ 1 w 469"/>
                    <a:gd name="T23" fmla="*/ 0 h 499"/>
                    <a:gd name="T24" fmla="*/ 1 w 469"/>
                    <a:gd name="T25" fmla="*/ 0 h 499"/>
                    <a:gd name="T26" fmla="*/ 1 w 469"/>
                    <a:gd name="T27" fmla="*/ 0 h 499"/>
                    <a:gd name="T28" fmla="*/ 1 w 469"/>
                    <a:gd name="T29" fmla="*/ 0 h 499"/>
                    <a:gd name="T30" fmla="*/ 1 w 469"/>
                    <a:gd name="T31" fmla="*/ 0 h 499"/>
                    <a:gd name="T32" fmla="*/ 1 w 469"/>
                    <a:gd name="T33" fmla="*/ 0 h 499"/>
                    <a:gd name="T34" fmla="*/ 1 w 469"/>
                    <a:gd name="T35" fmla="*/ 0 h 499"/>
                    <a:gd name="T36" fmla="*/ 1 w 469"/>
                    <a:gd name="T37" fmla="*/ 0 h 499"/>
                    <a:gd name="T38" fmla="*/ 1 w 469"/>
                    <a:gd name="T39" fmla="*/ 0 h 499"/>
                    <a:gd name="T40" fmla="*/ 1 w 469"/>
                    <a:gd name="T41" fmla="*/ 0 h 499"/>
                    <a:gd name="T42" fmla="*/ 1 w 469"/>
                    <a:gd name="T43" fmla="*/ 0 h 499"/>
                    <a:gd name="T44" fmla="*/ 1 w 469"/>
                    <a:gd name="T45" fmla="*/ 0 h 499"/>
                    <a:gd name="T46" fmla="*/ 1 w 469"/>
                    <a:gd name="T47" fmla="*/ 0 h 499"/>
                    <a:gd name="T48" fmla="*/ 1 w 469"/>
                    <a:gd name="T49" fmla="*/ 0 h 499"/>
                    <a:gd name="T50" fmla="*/ 1 w 469"/>
                    <a:gd name="T51" fmla="*/ 0 h 499"/>
                    <a:gd name="T52" fmla="*/ 1 w 469"/>
                    <a:gd name="T53" fmla="*/ 0 h 499"/>
                    <a:gd name="T54" fmla="*/ 1 w 469"/>
                    <a:gd name="T55" fmla="*/ 0 h 499"/>
                    <a:gd name="T56" fmla="*/ 1 w 469"/>
                    <a:gd name="T57" fmla="*/ 0 h 499"/>
                    <a:gd name="T58" fmla="*/ 1 w 469"/>
                    <a:gd name="T59" fmla="*/ 0 h 499"/>
                    <a:gd name="T60" fmla="*/ 1 w 469"/>
                    <a:gd name="T61" fmla="*/ 0 h 499"/>
                    <a:gd name="T62" fmla="*/ 1 w 469"/>
                    <a:gd name="T63" fmla="*/ 0 h 499"/>
                    <a:gd name="T64" fmla="*/ 1 w 469"/>
                    <a:gd name="T65" fmla="*/ 0 h 499"/>
                    <a:gd name="T66" fmla="*/ 1 w 469"/>
                    <a:gd name="T67" fmla="*/ 0 h 499"/>
                    <a:gd name="T68" fmla="*/ 1 w 469"/>
                    <a:gd name="T69" fmla="*/ 0 h 499"/>
                    <a:gd name="T70" fmla="*/ 1 w 469"/>
                    <a:gd name="T71" fmla="*/ 0 h 499"/>
                    <a:gd name="T72" fmla="*/ 1 w 469"/>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9"/>
                    <a:gd name="T112" fmla="*/ 0 h 499"/>
                    <a:gd name="T113" fmla="*/ 469 w 469"/>
                    <a:gd name="T114" fmla="*/ 499 h 4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9" h="499">
                      <a:moveTo>
                        <a:pt x="148" y="39"/>
                      </a:moveTo>
                      <a:lnTo>
                        <a:pt x="139" y="33"/>
                      </a:lnTo>
                      <a:lnTo>
                        <a:pt x="133" y="26"/>
                      </a:lnTo>
                      <a:lnTo>
                        <a:pt x="121" y="21"/>
                      </a:lnTo>
                      <a:lnTo>
                        <a:pt x="106" y="21"/>
                      </a:lnTo>
                      <a:lnTo>
                        <a:pt x="94" y="28"/>
                      </a:lnTo>
                      <a:lnTo>
                        <a:pt x="82" y="39"/>
                      </a:lnTo>
                      <a:lnTo>
                        <a:pt x="76" y="52"/>
                      </a:lnTo>
                      <a:lnTo>
                        <a:pt x="75" y="57"/>
                      </a:lnTo>
                      <a:lnTo>
                        <a:pt x="115" y="162"/>
                      </a:lnTo>
                      <a:lnTo>
                        <a:pt x="81" y="105"/>
                      </a:lnTo>
                      <a:lnTo>
                        <a:pt x="70" y="94"/>
                      </a:lnTo>
                      <a:lnTo>
                        <a:pt x="58" y="84"/>
                      </a:lnTo>
                      <a:lnTo>
                        <a:pt x="42" y="78"/>
                      </a:lnTo>
                      <a:lnTo>
                        <a:pt x="32" y="78"/>
                      </a:lnTo>
                      <a:lnTo>
                        <a:pt x="20" y="81"/>
                      </a:lnTo>
                      <a:lnTo>
                        <a:pt x="12" y="88"/>
                      </a:lnTo>
                      <a:lnTo>
                        <a:pt x="8" y="89"/>
                      </a:lnTo>
                      <a:lnTo>
                        <a:pt x="2" y="102"/>
                      </a:lnTo>
                      <a:lnTo>
                        <a:pt x="0" y="113"/>
                      </a:lnTo>
                      <a:lnTo>
                        <a:pt x="2" y="125"/>
                      </a:lnTo>
                      <a:lnTo>
                        <a:pt x="2" y="126"/>
                      </a:lnTo>
                      <a:lnTo>
                        <a:pt x="123" y="329"/>
                      </a:lnTo>
                      <a:lnTo>
                        <a:pt x="132" y="342"/>
                      </a:lnTo>
                      <a:lnTo>
                        <a:pt x="139" y="350"/>
                      </a:lnTo>
                      <a:lnTo>
                        <a:pt x="148" y="356"/>
                      </a:lnTo>
                      <a:lnTo>
                        <a:pt x="158" y="364"/>
                      </a:lnTo>
                      <a:lnTo>
                        <a:pt x="170" y="371"/>
                      </a:lnTo>
                      <a:lnTo>
                        <a:pt x="190" y="384"/>
                      </a:lnTo>
                      <a:lnTo>
                        <a:pt x="208" y="398"/>
                      </a:lnTo>
                      <a:lnTo>
                        <a:pt x="227" y="416"/>
                      </a:lnTo>
                      <a:lnTo>
                        <a:pt x="235" y="429"/>
                      </a:lnTo>
                      <a:lnTo>
                        <a:pt x="244" y="440"/>
                      </a:lnTo>
                      <a:lnTo>
                        <a:pt x="251" y="455"/>
                      </a:lnTo>
                      <a:lnTo>
                        <a:pt x="254" y="470"/>
                      </a:lnTo>
                      <a:lnTo>
                        <a:pt x="257" y="484"/>
                      </a:lnTo>
                      <a:lnTo>
                        <a:pt x="258" y="499"/>
                      </a:lnTo>
                      <a:lnTo>
                        <a:pt x="269" y="497"/>
                      </a:lnTo>
                      <a:lnTo>
                        <a:pt x="288" y="491"/>
                      </a:lnTo>
                      <a:lnTo>
                        <a:pt x="309" y="484"/>
                      </a:lnTo>
                      <a:lnTo>
                        <a:pt x="332" y="476"/>
                      </a:lnTo>
                      <a:lnTo>
                        <a:pt x="354" y="473"/>
                      </a:lnTo>
                      <a:lnTo>
                        <a:pt x="376" y="466"/>
                      </a:lnTo>
                      <a:lnTo>
                        <a:pt x="400" y="461"/>
                      </a:lnTo>
                      <a:lnTo>
                        <a:pt x="424" y="457"/>
                      </a:lnTo>
                      <a:lnTo>
                        <a:pt x="447" y="455"/>
                      </a:lnTo>
                      <a:lnTo>
                        <a:pt x="469" y="453"/>
                      </a:lnTo>
                      <a:lnTo>
                        <a:pt x="459" y="381"/>
                      </a:lnTo>
                      <a:lnTo>
                        <a:pt x="442" y="317"/>
                      </a:lnTo>
                      <a:lnTo>
                        <a:pt x="420" y="256"/>
                      </a:lnTo>
                      <a:lnTo>
                        <a:pt x="396" y="198"/>
                      </a:lnTo>
                      <a:lnTo>
                        <a:pt x="381" y="167"/>
                      </a:lnTo>
                      <a:lnTo>
                        <a:pt x="370" y="146"/>
                      </a:lnTo>
                      <a:lnTo>
                        <a:pt x="359" y="125"/>
                      </a:lnTo>
                      <a:lnTo>
                        <a:pt x="348" y="104"/>
                      </a:lnTo>
                      <a:lnTo>
                        <a:pt x="335" y="84"/>
                      </a:lnTo>
                      <a:lnTo>
                        <a:pt x="321" y="65"/>
                      </a:lnTo>
                      <a:lnTo>
                        <a:pt x="309" y="47"/>
                      </a:lnTo>
                      <a:lnTo>
                        <a:pt x="294" y="28"/>
                      </a:lnTo>
                      <a:lnTo>
                        <a:pt x="287" y="16"/>
                      </a:lnTo>
                      <a:lnTo>
                        <a:pt x="282" y="12"/>
                      </a:lnTo>
                      <a:lnTo>
                        <a:pt x="273" y="5"/>
                      </a:lnTo>
                      <a:lnTo>
                        <a:pt x="260" y="2"/>
                      </a:lnTo>
                      <a:lnTo>
                        <a:pt x="247" y="0"/>
                      </a:lnTo>
                      <a:lnTo>
                        <a:pt x="235" y="3"/>
                      </a:lnTo>
                      <a:lnTo>
                        <a:pt x="227" y="12"/>
                      </a:lnTo>
                      <a:lnTo>
                        <a:pt x="223" y="20"/>
                      </a:lnTo>
                      <a:lnTo>
                        <a:pt x="221" y="24"/>
                      </a:lnTo>
                      <a:lnTo>
                        <a:pt x="203" y="7"/>
                      </a:lnTo>
                      <a:lnTo>
                        <a:pt x="193" y="5"/>
                      </a:lnTo>
                      <a:lnTo>
                        <a:pt x="178" y="5"/>
                      </a:lnTo>
                      <a:lnTo>
                        <a:pt x="166" y="10"/>
                      </a:lnTo>
                      <a:lnTo>
                        <a:pt x="155" y="18"/>
                      </a:lnTo>
                      <a:lnTo>
                        <a:pt x="151" y="29"/>
                      </a:lnTo>
                      <a:lnTo>
                        <a:pt x="148" y="39"/>
                      </a:lnTo>
                      <a:close/>
                    </a:path>
                  </a:pathLst>
                </a:custGeom>
                <a:solidFill>
                  <a:srgbClr val="790015"/>
                </a:solidFill>
                <a:ln w="9525">
                  <a:noFill/>
                  <a:round/>
                  <a:headEnd/>
                  <a:tailEnd/>
                </a:ln>
              </p:spPr>
              <p:txBody>
                <a:bodyPr/>
                <a:lstStyle/>
                <a:p>
                  <a:endParaRPr lang="hr-HR"/>
                </a:p>
              </p:txBody>
            </p:sp>
            <p:sp>
              <p:nvSpPr>
                <p:cNvPr id="894213" name="Freeform 290"/>
                <p:cNvSpPr>
                  <a:spLocks/>
                </p:cNvSpPr>
                <p:nvPr/>
              </p:nvSpPr>
              <p:spPr bwMode="auto">
                <a:xfrm>
                  <a:off x="3506" y="1922"/>
                  <a:ext cx="235" cy="249"/>
                </a:xfrm>
                <a:custGeom>
                  <a:avLst/>
                  <a:gdLst>
                    <a:gd name="T0" fmla="*/ 1 w 469"/>
                    <a:gd name="T1" fmla="*/ 0 h 499"/>
                    <a:gd name="T2" fmla="*/ 1 w 469"/>
                    <a:gd name="T3" fmla="*/ 0 h 499"/>
                    <a:gd name="T4" fmla="*/ 1 w 469"/>
                    <a:gd name="T5" fmla="*/ 0 h 499"/>
                    <a:gd name="T6" fmla="*/ 1 w 469"/>
                    <a:gd name="T7" fmla="*/ 0 h 499"/>
                    <a:gd name="T8" fmla="*/ 1 w 469"/>
                    <a:gd name="T9" fmla="*/ 0 h 499"/>
                    <a:gd name="T10" fmla="*/ 1 w 469"/>
                    <a:gd name="T11" fmla="*/ 0 h 499"/>
                    <a:gd name="T12" fmla="*/ 1 w 469"/>
                    <a:gd name="T13" fmla="*/ 0 h 499"/>
                    <a:gd name="T14" fmla="*/ 1 w 469"/>
                    <a:gd name="T15" fmla="*/ 0 h 499"/>
                    <a:gd name="T16" fmla="*/ 1 w 469"/>
                    <a:gd name="T17" fmla="*/ 0 h 499"/>
                    <a:gd name="T18" fmla="*/ 0 w 469"/>
                    <a:gd name="T19" fmla="*/ 0 h 499"/>
                    <a:gd name="T20" fmla="*/ 1 w 469"/>
                    <a:gd name="T21" fmla="*/ 0 h 499"/>
                    <a:gd name="T22" fmla="*/ 1 w 469"/>
                    <a:gd name="T23" fmla="*/ 0 h 499"/>
                    <a:gd name="T24" fmla="*/ 1 w 469"/>
                    <a:gd name="T25" fmla="*/ 0 h 499"/>
                    <a:gd name="T26" fmla="*/ 1 w 469"/>
                    <a:gd name="T27" fmla="*/ 0 h 499"/>
                    <a:gd name="T28" fmla="*/ 1 w 469"/>
                    <a:gd name="T29" fmla="*/ 0 h 499"/>
                    <a:gd name="T30" fmla="*/ 1 w 469"/>
                    <a:gd name="T31" fmla="*/ 0 h 499"/>
                    <a:gd name="T32" fmla="*/ 1 w 469"/>
                    <a:gd name="T33" fmla="*/ 0 h 499"/>
                    <a:gd name="T34" fmla="*/ 1 w 469"/>
                    <a:gd name="T35" fmla="*/ 0 h 499"/>
                    <a:gd name="T36" fmla="*/ 1 w 469"/>
                    <a:gd name="T37" fmla="*/ 0 h 499"/>
                    <a:gd name="T38" fmla="*/ 1 w 469"/>
                    <a:gd name="T39" fmla="*/ 0 h 499"/>
                    <a:gd name="T40" fmla="*/ 1 w 469"/>
                    <a:gd name="T41" fmla="*/ 0 h 499"/>
                    <a:gd name="T42" fmla="*/ 1 w 469"/>
                    <a:gd name="T43" fmla="*/ 0 h 499"/>
                    <a:gd name="T44" fmla="*/ 1 w 469"/>
                    <a:gd name="T45" fmla="*/ 0 h 499"/>
                    <a:gd name="T46" fmla="*/ 1 w 469"/>
                    <a:gd name="T47" fmla="*/ 0 h 499"/>
                    <a:gd name="T48" fmla="*/ 1 w 469"/>
                    <a:gd name="T49" fmla="*/ 0 h 499"/>
                    <a:gd name="T50" fmla="*/ 1 w 469"/>
                    <a:gd name="T51" fmla="*/ 0 h 499"/>
                    <a:gd name="T52" fmla="*/ 1 w 469"/>
                    <a:gd name="T53" fmla="*/ 0 h 499"/>
                    <a:gd name="T54" fmla="*/ 1 w 469"/>
                    <a:gd name="T55" fmla="*/ 0 h 499"/>
                    <a:gd name="T56" fmla="*/ 1 w 469"/>
                    <a:gd name="T57" fmla="*/ 0 h 499"/>
                    <a:gd name="T58" fmla="*/ 1 w 469"/>
                    <a:gd name="T59" fmla="*/ 0 h 499"/>
                    <a:gd name="T60" fmla="*/ 1 w 469"/>
                    <a:gd name="T61" fmla="*/ 0 h 499"/>
                    <a:gd name="T62" fmla="*/ 1 w 469"/>
                    <a:gd name="T63" fmla="*/ 0 h 499"/>
                    <a:gd name="T64" fmla="*/ 1 w 469"/>
                    <a:gd name="T65" fmla="*/ 0 h 499"/>
                    <a:gd name="T66" fmla="*/ 1 w 469"/>
                    <a:gd name="T67" fmla="*/ 0 h 499"/>
                    <a:gd name="T68" fmla="*/ 1 w 469"/>
                    <a:gd name="T69" fmla="*/ 0 h 499"/>
                    <a:gd name="T70" fmla="*/ 1 w 469"/>
                    <a:gd name="T71" fmla="*/ 0 h 499"/>
                    <a:gd name="T72" fmla="*/ 1 w 469"/>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9"/>
                    <a:gd name="T112" fmla="*/ 0 h 499"/>
                    <a:gd name="T113" fmla="*/ 469 w 469"/>
                    <a:gd name="T114" fmla="*/ 499 h 4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9" h="499">
                      <a:moveTo>
                        <a:pt x="148" y="39"/>
                      </a:moveTo>
                      <a:lnTo>
                        <a:pt x="139" y="33"/>
                      </a:lnTo>
                      <a:lnTo>
                        <a:pt x="133" y="26"/>
                      </a:lnTo>
                      <a:lnTo>
                        <a:pt x="121" y="21"/>
                      </a:lnTo>
                      <a:lnTo>
                        <a:pt x="106" y="21"/>
                      </a:lnTo>
                      <a:lnTo>
                        <a:pt x="94" y="28"/>
                      </a:lnTo>
                      <a:lnTo>
                        <a:pt x="82" y="39"/>
                      </a:lnTo>
                      <a:lnTo>
                        <a:pt x="76" y="52"/>
                      </a:lnTo>
                      <a:lnTo>
                        <a:pt x="75" y="57"/>
                      </a:lnTo>
                      <a:lnTo>
                        <a:pt x="115" y="162"/>
                      </a:lnTo>
                      <a:lnTo>
                        <a:pt x="81" y="105"/>
                      </a:lnTo>
                      <a:lnTo>
                        <a:pt x="70" y="94"/>
                      </a:lnTo>
                      <a:lnTo>
                        <a:pt x="58" y="84"/>
                      </a:lnTo>
                      <a:lnTo>
                        <a:pt x="42" y="78"/>
                      </a:lnTo>
                      <a:lnTo>
                        <a:pt x="32" y="78"/>
                      </a:lnTo>
                      <a:lnTo>
                        <a:pt x="20" y="81"/>
                      </a:lnTo>
                      <a:lnTo>
                        <a:pt x="12" y="88"/>
                      </a:lnTo>
                      <a:lnTo>
                        <a:pt x="8" y="89"/>
                      </a:lnTo>
                      <a:lnTo>
                        <a:pt x="2" y="102"/>
                      </a:lnTo>
                      <a:lnTo>
                        <a:pt x="0" y="113"/>
                      </a:lnTo>
                      <a:lnTo>
                        <a:pt x="2" y="125"/>
                      </a:lnTo>
                      <a:lnTo>
                        <a:pt x="2" y="126"/>
                      </a:lnTo>
                      <a:lnTo>
                        <a:pt x="123" y="329"/>
                      </a:lnTo>
                      <a:lnTo>
                        <a:pt x="132" y="342"/>
                      </a:lnTo>
                      <a:lnTo>
                        <a:pt x="139" y="350"/>
                      </a:lnTo>
                      <a:lnTo>
                        <a:pt x="148" y="356"/>
                      </a:lnTo>
                      <a:lnTo>
                        <a:pt x="158" y="364"/>
                      </a:lnTo>
                      <a:lnTo>
                        <a:pt x="170" y="371"/>
                      </a:lnTo>
                      <a:lnTo>
                        <a:pt x="190" y="384"/>
                      </a:lnTo>
                      <a:lnTo>
                        <a:pt x="208" y="398"/>
                      </a:lnTo>
                      <a:lnTo>
                        <a:pt x="227" y="416"/>
                      </a:lnTo>
                      <a:lnTo>
                        <a:pt x="235" y="429"/>
                      </a:lnTo>
                      <a:lnTo>
                        <a:pt x="244" y="440"/>
                      </a:lnTo>
                      <a:lnTo>
                        <a:pt x="251" y="455"/>
                      </a:lnTo>
                      <a:lnTo>
                        <a:pt x="254" y="470"/>
                      </a:lnTo>
                      <a:lnTo>
                        <a:pt x="257" y="484"/>
                      </a:lnTo>
                      <a:lnTo>
                        <a:pt x="258" y="499"/>
                      </a:lnTo>
                      <a:lnTo>
                        <a:pt x="269" y="497"/>
                      </a:lnTo>
                      <a:lnTo>
                        <a:pt x="288" y="491"/>
                      </a:lnTo>
                      <a:lnTo>
                        <a:pt x="309" y="484"/>
                      </a:lnTo>
                      <a:lnTo>
                        <a:pt x="332" y="476"/>
                      </a:lnTo>
                      <a:lnTo>
                        <a:pt x="354" y="473"/>
                      </a:lnTo>
                      <a:lnTo>
                        <a:pt x="376" y="466"/>
                      </a:lnTo>
                      <a:lnTo>
                        <a:pt x="400" y="461"/>
                      </a:lnTo>
                      <a:lnTo>
                        <a:pt x="424" y="457"/>
                      </a:lnTo>
                      <a:lnTo>
                        <a:pt x="447" y="455"/>
                      </a:lnTo>
                      <a:lnTo>
                        <a:pt x="469" y="453"/>
                      </a:lnTo>
                      <a:lnTo>
                        <a:pt x="459" y="381"/>
                      </a:lnTo>
                      <a:lnTo>
                        <a:pt x="442" y="317"/>
                      </a:lnTo>
                      <a:lnTo>
                        <a:pt x="420" y="256"/>
                      </a:lnTo>
                      <a:lnTo>
                        <a:pt x="396" y="198"/>
                      </a:lnTo>
                      <a:lnTo>
                        <a:pt x="381" y="167"/>
                      </a:lnTo>
                      <a:lnTo>
                        <a:pt x="370" y="146"/>
                      </a:lnTo>
                      <a:lnTo>
                        <a:pt x="359" y="125"/>
                      </a:lnTo>
                      <a:lnTo>
                        <a:pt x="348" y="104"/>
                      </a:lnTo>
                      <a:lnTo>
                        <a:pt x="335" y="84"/>
                      </a:lnTo>
                      <a:lnTo>
                        <a:pt x="321" y="65"/>
                      </a:lnTo>
                      <a:lnTo>
                        <a:pt x="309" y="47"/>
                      </a:lnTo>
                      <a:lnTo>
                        <a:pt x="294" y="28"/>
                      </a:lnTo>
                      <a:lnTo>
                        <a:pt x="287" y="16"/>
                      </a:lnTo>
                      <a:lnTo>
                        <a:pt x="282" y="12"/>
                      </a:lnTo>
                      <a:lnTo>
                        <a:pt x="273" y="5"/>
                      </a:lnTo>
                      <a:lnTo>
                        <a:pt x="260" y="2"/>
                      </a:lnTo>
                      <a:lnTo>
                        <a:pt x="247" y="0"/>
                      </a:lnTo>
                      <a:lnTo>
                        <a:pt x="235" y="3"/>
                      </a:lnTo>
                      <a:lnTo>
                        <a:pt x="227" y="12"/>
                      </a:lnTo>
                      <a:lnTo>
                        <a:pt x="223" y="20"/>
                      </a:lnTo>
                      <a:lnTo>
                        <a:pt x="221" y="24"/>
                      </a:lnTo>
                      <a:lnTo>
                        <a:pt x="203" y="7"/>
                      </a:lnTo>
                      <a:lnTo>
                        <a:pt x="193" y="5"/>
                      </a:lnTo>
                      <a:lnTo>
                        <a:pt x="178" y="5"/>
                      </a:lnTo>
                      <a:lnTo>
                        <a:pt x="166" y="10"/>
                      </a:lnTo>
                      <a:lnTo>
                        <a:pt x="155" y="18"/>
                      </a:lnTo>
                      <a:lnTo>
                        <a:pt x="151" y="29"/>
                      </a:lnTo>
                      <a:lnTo>
                        <a:pt x="148" y="39"/>
                      </a:lnTo>
                    </a:path>
                  </a:pathLst>
                </a:custGeom>
                <a:noFill/>
                <a:ln w="9525">
                  <a:solidFill>
                    <a:srgbClr val="000000"/>
                  </a:solidFill>
                  <a:round/>
                  <a:headEnd/>
                  <a:tailEnd/>
                </a:ln>
              </p:spPr>
              <p:txBody>
                <a:bodyPr/>
                <a:lstStyle/>
                <a:p>
                  <a:endParaRPr lang="hr-HR"/>
                </a:p>
              </p:txBody>
            </p:sp>
          </p:grpSp>
          <p:sp>
            <p:nvSpPr>
              <p:cNvPr id="894214" name="Line 291"/>
              <p:cNvSpPr>
                <a:spLocks noChangeShapeType="1"/>
              </p:cNvSpPr>
              <p:nvPr/>
            </p:nvSpPr>
            <p:spPr bwMode="auto">
              <a:xfrm>
                <a:off x="3583" y="1944"/>
                <a:ext cx="19" cy="38"/>
              </a:xfrm>
              <a:prstGeom prst="line">
                <a:avLst/>
              </a:prstGeom>
              <a:noFill/>
              <a:ln w="9525">
                <a:solidFill>
                  <a:srgbClr val="000000"/>
                </a:solidFill>
                <a:round/>
                <a:headEnd/>
                <a:tailEnd/>
              </a:ln>
            </p:spPr>
            <p:txBody>
              <a:bodyPr/>
              <a:lstStyle/>
              <a:p>
                <a:endParaRPr lang="hr-HR"/>
              </a:p>
            </p:txBody>
          </p:sp>
          <p:sp>
            <p:nvSpPr>
              <p:cNvPr id="894215" name="Line 292"/>
              <p:cNvSpPr>
                <a:spLocks noChangeShapeType="1"/>
              </p:cNvSpPr>
              <p:nvPr/>
            </p:nvSpPr>
            <p:spPr bwMode="auto">
              <a:xfrm>
                <a:off x="3621" y="1938"/>
                <a:ext cx="14" cy="29"/>
              </a:xfrm>
              <a:prstGeom prst="line">
                <a:avLst/>
              </a:prstGeom>
              <a:noFill/>
              <a:ln w="9525">
                <a:solidFill>
                  <a:srgbClr val="000000"/>
                </a:solidFill>
                <a:round/>
                <a:headEnd/>
                <a:tailEnd/>
              </a:ln>
            </p:spPr>
            <p:txBody>
              <a:bodyPr/>
              <a:lstStyle/>
              <a:p>
                <a:endParaRPr lang="hr-HR"/>
              </a:p>
            </p:txBody>
          </p:sp>
          <p:grpSp>
            <p:nvGrpSpPr>
              <p:cNvPr id="894216" name="Group 293"/>
              <p:cNvGrpSpPr>
                <a:grpSpLocks/>
              </p:cNvGrpSpPr>
              <p:nvPr/>
            </p:nvGrpSpPr>
            <p:grpSpPr bwMode="auto">
              <a:xfrm>
                <a:off x="3502" y="1946"/>
                <a:ext cx="45" cy="40"/>
                <a:chOff x="3502" y="1946"/>
                <a:chExt cx="45" cy="40"/>
              </a:xfrm>
            </p:grpSpPr>
            <p:sp>
              <p:nvSpPr>
                <p:cNvPr id="894217" name="Freeform 294"/>
                <p:cNvSpPr>
                  <a:spLocks/>
                </p:cNvSpPr>
                <p:nvPr/>
              </p:nvSpPr>
              <p:spPr bwMode="auto">
                <a:xfrm>
                  <a:off x="3502" y="1946"/>
                  <a:ext cx="45" cy="40"/>
                </a:xfrm>
                <a:custGeom>
                  <a:avLst/>
                  <a:gdLst>
                    <a:gd name="T0" fmla="*/ 1 w 89"/>
                    <a:gd name="T1" fmla="*/ 1 h 79"/>
                    <a:gd name="T2" fmla="*/ 1 w 89"/>
                    <a:gd name="T3" fmla="*/ 1 h 79"/>
                    <a:gd name="T4" fmla="*/ 1 w 89"/>
                    <a:gd name="T5" fmla="*/ 1 h 79"/>
                    <a:gd name="T6" fmla="*/ 1 w 89"/>
                    <a:gd name="T7" fmla="*/ 1 h 79"/>
                    <a:gd name="T8" fmla="*/ 1 w 89"/>
                    <a:gd name="T9" fmla="*/ 1 h 79"/>
                    <a:gd name="T10" fmla="*/ 1 w 89"/>
                    <a:gd name="T11" fmla="*/ 1 h 79"/>
                    <a:gd name="T12" fmla="*/ 1 w 89"/>
                    <a:gd name="T13" fmla="*/ 1 h 79"/>
                    <a:gd name="T14" fmla="*/ 1 w 89"/>
                    <a:gd name="T15" fmla="*/ 1 h 79"/>
                    <a:gd name="T16" fmla="*/ 1 w 89"/>
                    <a:gd name="T17" fmla="*/ 1 h 79"/>
                    <a:gd name="T18" fmla="*/ 1 w 89"/>
                    <a:gd name="T19" fmla="*/ 1 h 79"/>
                    <a:gd name="T20" fmla="*/ 1 w 89"/>
                    <a:gd name="T21" fmla="*/ 1 h 79"/>
                    <a:gd name="T22" fmla="*/ 1 w 89"/>
                    <a:gd name="T23" fmla="*/ 1 h 79"/>
                    <a:gd name="T24" fmla="*/ 1 w 89"/>
                    <a:gd name="T25" fmla="*/ 1 h 79"/>
                    <a:gd name="T26" fmla="*/ 0 w 89"/>
                    <a:gd name="T27" fmla="*/ 1 h 79"/>
                    <a:gd name="T28" fmla="*/ 0 w 89"/>
                    <a:gd name="T29" fmla="*/ 1 h 79"/>
                    <a:gd name="T30" fmla="*/ 1 w 89"/>
                    <a:gd name="T31" fmla="*/ 1 h 79"/>
                    <a:gd name="T32" fmla="*/ 1 w 89"/>
                    <a:gd name="T33" fmla="*/ 1 h 79"/>
                    <a:gd name="T34" fmla="*/ 1 w 89"/>
                    <a:gd name="T35" fmla="*/ 1 h 79"/>
                    <a:gd name="T36" fmla="*/ 1 w 89"/>
                    <a:gd name="T37" fmla="*/ 1 h 79"/>
                    <a:gd name="T38" fmla="*/ 1 w 89"/>
                    <a:gd name="T39" fmla="*/ 0 h 79"/>
                    <a:gd name="T40" fmla="*/ 1 w 89"/>
                    <a:gd name="T41" fmla="*/ 0 h 79"/>
                    <a:gd name="T42" fmla="*/ 1 w 89"/>
                    <a:gd name="T43" fmla="*/ 1 h 79"/>
                    <a:gd name="T44" fmla="*/ 1 w 89"/>
                    <a:gd name="T45" fmla="*/ 1 h 79"/>
                    <a:gd name="T46" fmla="*/ 1 w 89"/>
                    <a:gd name="T47" fmla="*/ 1 h 79"/>
                    <a:gd name="T48" fmla="*/ 1 w 89"/>
                    <a:gd name="T49" fmla="*/ 1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79"/>
                    <a:gd name="T77" fmla="*/ 89 w 89"/>
                    <a:gd name="T78" fmla="*/ 79 h 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79">
                      <a:moveTo>
                        <a:pt x="89" y="58"/>
                      </a:moveTo>
                      <a:lnTo>
                        <a:pt x="77" y="45"/>
                      </a:lnTo>
                      <a:lnTo>
                        <a:pt x="67" y="37"/>
                      </a:lnTo>
                      <a:lnTo>
                        <a:pt x="49" y="29"/>
                      </a:lnTo>
                      <a:lnTo>
                        <a:pt x="39" y="29"/>
                      </a:lnTo>
                      <a:lnTo>
                        <a:pt x="25" y="32"/>
                      </a:lnTo>
                      <a:lnTo>
                        <a:pt x="18" y="40"/>
                      </a:lnTo>
                      <a:lnTo>
                        <a:pt x="15" y="42"/>
                      </a:lnTo>
                      <a:lnTo>
                        <a:pt x="7" y="53"/>
                      </a:lnTo>
                      <a:lnTo>
                        <a:pt x="6" y="64"/>
                      </a:lnTo>
                      <a:lnTo>
                        <a:pt x="7" y="76"/>
                      </a:lnTo>
                      <a:lnTo>
                        <a:pt x="7" y="79"/>
                      </a:lnTo>
                      <a:lnTo>
                        <a:pt x="3" y="68"/>
                      </a:lnTo>
                      <a:lnTo>
                        <a:pt x="0" y="52"/>
                      </a:lnTo>
                      <a:lnTo>
                        <a:pt x="0" y="32"/>
                      </a:lnTo>
                      <a:lnTo>
                        <a:pt x="3" y="24"/>
                      </a:lnTo>
                      <a:lnTo>
                        <a:pt x="7" y="13"/>
                      </a:lnTo>
                      <a:lnTo>
                        <a:pt x="15" y="6"/>
                      </a:lnTo>
                      <a:lnTo>
                        <a:pt x="22" y="1"/>
                      </a:lnTo>
                      <a:lnTo>
                        <a:pt x="33" y="0"/>
                      </a:lnTo>
                      <a:lnTo>
                        <a:pt x="43" y="0"/>
                      </a:lnTo>
                      <a:lnTo>
                        <a:pt x="51" y="3"/>
                      </a:lnTo>
                      <a:lnTo>
                        <a:pt x="61" y="9"/>
                      </a:lnTo>
                      <a:lnTo>
                        <a:pt x="67" y="13"/>
                      </a:lnTo>
                      <a:lnTo>
                        <a:pt x="89" y="58"/>
                      </a:lnTo>
                      <a:close/>
                    </a:path>
                  </a:pathLst>
                </a:custGeom>
                <a:solidFill>
                  <a:srgbClr val="790015"/>
                </a:solidFill>
                <a:ln w="9525">
                  <a:noFill/>
                  <a:round/>
                  <a:headEnd/>
                  <a:tailEnd/>
                </a:ln>
              </p:spPr>
              <p:txBody>
                <a:bodyPr/>
                <a:lstStyle/>
                <a:p>
                  <a:endParaRPr lang="hr-HR"/>
                </a:p>
              </p:txBody>
            </p:sp>
            <p:sp>
              <p:nvSpPr>
                <p:cNvPr id="894218" name="Freeform 295"/>
                <p:cNvSpPr>
                  <a:spLocks/>
                </p:cNvSpPr>
                <p:nvPr/>
              </p:nvSpPr>
              <p:spPr bwMode="auto">
                <a:xfrm>
                  <a:off x="3502" y="1946"/>
                  <a:ext cx="45" cy="40"/>
                </a:xfrm>
                <a:custGeom>
                  <a:avLst/>
                  <a:gdLst>
                    <a:gd name="T0" fmla="*/ 1 w 89"/>
                    <a:gd name="T1" fmla="*/ 1 h 79"/>
                    <a:gd name="T2" fmla="*/ 1 w 89"/>
                    <a:gd name="T3" fmla="*/ 1 h 79"/>
                    <a:gd name="T4" fmla="*/ 1 w 89"/>
                    <a:gd name="T5" fmla="*/ 1 h 79"/>
                    <a:gd name="T6" fmla="*/ 1 w 89"/>
                    <a:gd name="T7" fmla="*/ 1 h 79"/>
                    <a:gd name="T8" fmla="*/ 1 w 89"/>
                    <a:gd name="T9" fmla="*/ 1 h 79"/>
                    <a:gd name="T10" fmla="*/ 1 w 89"/>
                    <a:gd name="T11" fmla="*/ 1 h 79"/>
                    <a:gd name="T12" fmla="*/ 1 w 89"/>
                    <a:gd name="T13" fmla="*/ 1 h 79"/>
                    <a:gd name="T14" fmla="*/ 1 w 89"/>
                    <a:gd name="T15" fmla="*/ 1 h 79"/>
                    <a:gd name="T16" fmla="*/ 1 w 89"/>
                    <a:gd name="T17" fmla="*/ 1 h 79"/>
                    <a:gd name="T18" fmla="*/ 1 w 89"/>
                    <a:gd name="T19" fmla="*/ 1 h 79"/>
                    <a:gd name="T20" fmla="*/ 1 w 89"/>
                    <a:gd name="T21" fmla="*/ 1 h 79"/>
                    <a:gd name="T22" fmla="*/ 1 w 89"/>
                    <a:gd name="T23" fmla="*/ 1 h 79"/>
                    <a:gd name="T24" fmla="*/ 1 w 89"/>
                    <a:gd name="T25" fmla="*/ 1 h 79"/>
                    <a:gd name="T26" fmla="*/ 0 w 89"/>
                    <a:gd name="T27" fmla="*/ 1 h 79"/>
                    <a:gd name="T28" fmla="*/ 0 w 89"/>
                    <a:gd name="T29" fmla="*/ 1 h 79"/>
                    <a:gd name="T30" fmla="*/ 1 w 89"/>
                    <a:gd name="T31" fmla="*/ 1 h 79"/>
                    <a:gd name="T32" fmla="*/ 1 w 89"/>
                    <a:gd name="T33" fmla="*/ 1 h 79"/>
                    <a:gd name="T34" fmla="*/ 1 w 89"/>
                    <a:gd name="T35" fmla="*/ 1 h 79"/>
                    <a:gd name="T36" fmla="*/ 1 w 89"/>
                    <a:gd name="T37" fmla="*/ 1 h 79"/>
                    <a:gd name="T38" fmla="*/ 1 w 89"/>
                    <a:gd name="T39" fmla="*/ 0 h 79"/>
                    <a:gd name="T40" fmla="*/ 1 w 89"/>
                    <a:gd name="T41" fmla="*/ 0 h 79"/>
                    <a:gd name="T42" fmla="*/ 1 w 89"/>
                    <a:gd name="T43" fmla="*/ 1 h 79"/>
                    <a:gd name="T44" fmla="*/ 1 w 89"/>
                    <a:gd name="T45" fmla="*/ 1 h 79"/>
                    <a:gd name="T46" fmla="*/ 1 w 89"/>
                    <a:gd name="T47" fmla="*/ 1 h 79"/>
                    <a:gd name="T48" fmla="*/ 1 w 89"/>
                    <a:gd name="T49" fmla="*/ 1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79"/>
                    <a:gd name="T77" fmla="*/ 89 w 89"/>
                    <a:gd name="T78" fmla="*/ 79 h 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79">
                      <a:moveTo>
                        <a:pt x="89" y="58"/>
                      </a:moveTo>
                      <a:lnTo>
                        <a:pt x="77" y="45"/>
                      </a:lnTo>
                      <a:lnTo>
                        <a:pt x="67" y="37"/>
                      </a:lnTo>
                      <a:lnTo>
                        <a:pt x="49" y="29"/>
                      </a:lnTo>
                      <a:lnTo>
                        <a:pt x="39" y="29"/>
                      </a:lnTo>
                      <a:lnTo>
                        <a:pt x="25" y="32"/>
                      </a:lnTo>
                      <a:lnTo>
                        <a:pt x="18" y="40"/>
                      </a:lnTo>
                      <a:lnTo>
                        <a:pt x="15" y="42"/>
                      </a:lnTo>
                      <a:lnTo>
                        <a:pt x="7" y="53"/>
                      </a:lnTo>
                      <a:lnTo>
                        <a:pt x="6" y="64"/>
                      </a:lnTo>
                      <a:lnTo>
                        <a:pt x="7" y="76"/>
                      </a:lnTo>
                      <a:lnTo>
                        <a:pt x="7" y="79"/>
                      </a:lnTo>
                      <a:lnTo>
                        <a:pt x="3" y="68"/>
                      </a:lnTo>
                      <a:lnTo>
                        <a:pt x="0" y="52"/>
                      </a:lnTo>
                      <a:lnTo>
                        <a:pt x="0" y="32"/>
                      </a:lnTo>
                      <a:lnTo>
                        <a:pt x="3" y="24"/>
                      </a:lnTo>
                      <a:lnTo>
                        <a:pt x="7" y="13"/>
                      </a:lnTo>
                      <a:lnTo>
                        <a:pt x="15" y="6"/>
                      </a:lnTo>
                      <a:lnTo>
                        <a:pt x="22" y="1"/>
                      </a:lnTo>
                      <a:lnTo>
                        <a:pt x="33" y="0"/>
                      </a:lnTo>
                      <a:lnTo>
                        <a:pt x="43" y="0"/>
                      </a:lnTo>
                      <a:lnTo>
                        <a:pt x="51" y="3"/>
                      </a:lnTo>
                      <a:lnTo>
                        <a:pt x="61" y="9"/>
                      </a:lnTo>
                      <a:lnTo>
                        <a:pt x="67" y="13"/>
                      </a:lnTo>
                      <a:lnTo>
                        <a:pt x="89" y="58"/>
                      </a:lnTo>
                    </a:path>
                  </a:pathLst>
                </a:custGeom>
                <a:noFill/>
                <a:ln w="9525">
                  <a:solidFill>
                    <a:srgbClr val="000000"/>
                  </a:solidFill>
                  <a:round/>
                  <a:headEnd/>
                  <a:tailEnd/>
                </a:ln>
              </p:spPr>
              <p:txBody>
                <a:bodyPr/>
                <a:lstStyle/>
                <a:p>
                  <a:endParaRPr lang="hr-HR"/>
                </a:p>
              </p:txBody>
            </p:sp>
          </p:grpSp>
          <p:grpSp>
            <p:nvGrpSpPr>
              <p:cNvPr id="894219" name="Group 296"/>
              <p:cNvGrpSpPr>
                <a:grpSpLocks/>
              </p:cNvGrpSpPr>
              <p:nvPr/>
            </p:nvGrpSpPr>
            <p:grpSpPr bwMode="auto">
              <a:xfrm>
                <a:off x="3535" y="1951"/>
                <a:ext cx="29" cy="52"/>
                <a:chOff x="3535" y="1951"/>
                <a:chExt cx="29" cy="52"/>
              </a:xfrm>
            </p:grpSpPr>
            <p:sp>
              <p:nvSpPr>
                <p:cNvPr id="894220" name="Freeform 297"/>
                <p:cNvSpPr>
                  <a:spLocks/>
                </p:cNvSpPr>
                <p:nvPr/>
              </p:nvSpPr>
              <p:spPr bwMode="auto">
                <a:xfrm>
                  <a:off x="3535" y="1951"/>
                  <a:ext cx="29" cy="52"/>
                </a:xfrm>
                <a:custGeom>
                  <a:avLst/>
                  <a:gdLst>
                    <a:gd name="T0" fmla="*/ 1 w 57"/>
                    <a:gd name="T1" fmla="*/ 0 h 104"/>
                    <a:gd name="T2" fmla="*/ 1 w 57"/>
                    <a:gd name="T3" fmla="*/ 1 h 104"/>
                    <a:gd name="T4" fmla="*/ 1 w 57"/>
                    <a:gd name="T5" fmla="*/ 1 h 104"/>
                    <a:gd name="T6" fmla="*/ 0 w 57"/>
                    <a:gd name="T7" fmla="*/ 1 h 104"/>
                    <a:gd name="T8" fmla="*/ 1 w 57"/>
                    <a:gd name="T9" fmla="*/ 0 h 104"/>
                    <a:gd name="T10" fmla="*/ 0 60000 65536"/>
                    <a:gd name="T11" fmla="*/ 0 60000 65536"/>
                    <a:gd name="T12" fmla="*/ 0 60000 65536"/>
                    <a:gd name="T13" fmla="*/ 0 60000 65536"/>
                    <a:gd name="T14" fmla="*/ 0 60000 65536"/>
                    <a:gd name="T15" fmla="*/ 0 w 57"/>
                    <a:gd name="T16" fmla="*/ 0 h 104"/>
                    <a:gd name="T17" fmla="*/ 57 w 57"/>
                    <a:gd name="T18" fmla="*/ 104 h 104"/>
                  </a:gdLst>
                  <a:ahLst/>
                  <a:cxnLst>
                    <a:cxn ang="T10">
                      <a:pos x="T0" y="T1"/>
                    </a:cxn>
                    <a:cxn ang="T11">
                      <a:pos x="T2" y="T3"/>
                    </a:cxn>
                    <a:cxn ang="T12">
                      <a:pos x="T4" y="T5"/>
                    </a:cxn>
                    <a:cxn ang="T13">
                      <a:pos x="T6" y="T7"/>
                    </a:cxn>
                    <a:cxn ang="T14">
                      <a:pos x="T8" y="T9"/>
                    </a:cxn>
                  </a:cxnLst>
                  <a:rect l="T15" t="T16" r="T17" b="T18"/>
                  <a:pathLst>
                    <a:path w="57" h="104">
                      <a:moveTo>
                        <a:pt x="17" y="0"/>
                      </a:moveTo>
                      <a:lnTo>
                        <a:pt x="57" y="104"/>
                      </a:lnTo>
                      <a:lnTo>
                        <a:pt x="23" y="49"/>
                      </a:lnTo>
                      <a:lnTo>
                        <a:pt x="0" y="4"/>
                      </a:lnTo>
                      <a:lnTo>
                        <a:pt x="17" y="0"/>
                      </a:lnTo>
                      <a:close/>
                    </a:path>
                  </a:pathLst>
                </a:custGeom>
                <a:solidFill>
                  <a:srgbClr val="D7AA15"/>
                </a:solidFill>
                <a:ln w="9525">
                  <a:noFill/>
                  <a:round/>
                  <a:headEnd/>
                  <a:tailEnd/>
                </a:ln>
              </p:spPr>
              <p:txBody>
                <a:bodyPr/>
                <a:lstStyle/>
                <a:p>
                  <a:endParaRPr lang="hr-HR"/>
                </a:p>
              </p:txBody>
            </p:sp>
            <p:sp>
              <p:nvSpPr>
                <p:cNvPr id="894221" name="Freeform 298"/>
                <p:cNvSpPr>
                  <a:spLocks/>
                </p:cNvSpPr>
                <p:nvPr/>
              </p:nvSpPr>
              <p:spPr bwMode="auto">
                <a:xfrm>
                  <a:off x="3535" y="1951"/>
                  <a:ext cx="29" cy="52"/>
                </a:xfrm>
                <a:custGeom>
                  <a:avLst/>
                  <a:gdLst>
                    <a:gd name="T0" fmla="*/ 1 w 57"/>
                    <a:gd name="T1" fmla="*/ 0 h 104"/>
                    <a:gd name="T2" fmla="*/ 1 w 57"/>
                    <a:gd name="T3" fmla="*/ 1 h 104"/>
                    <a:gd name="T4" fmla="*/ 1 w 57"/>
                    <a:gd name="T5" fmla="*/ 1 h 104"/>
                    <a:gd name="T6" fmla="*/ 0 w 57"/>
                    <a:gd name="T7" fmla="*/ 1 h 104"/>
                    <a:gd name="T8" fmla="*/ 1 w 57"/>
                    <a:gd name="T9" fmla="*/ 0 h 104"/>
                    <a:gd name="T10" fmla="*/ 0 60000 65536"/>
                    <a:gd name="T11" fmla="*/ 0 60000 65536"/>
                    <a:gd name="T12" fmla="*/ 0 60000 65536"/>
                    <a:gd name="T13" fmla="*/ 0 60000 65536"/>
                    <a:gd name="T14" fmla="*/ 0 60000 65536"/>
                    <a:gd name="T15" fmla="*/ 0 w 57"/>
                    <a:gd name="T16" fmla="*/ 0 h 104"/>
                    <a:gd name="T17" fmla="*/ 57 w 57"/>
                    <a:gd name="T18" fmla="*/ 104 h 104"/>
                  </a:gdLst>
                  <a:ahLst/>
                  <a:cxnLst>
                    <a:cxn ang="T10">
                      <a:pos x="T0" y="T1"/>
                    </a:cxn>
                    <a:cxn ang="T11">
                      <a:pos x="T2" y="T3"/>
                    </a:cxn>
                    <a:cxn ang="T12">
                      <a:pos x="T4" y="T5"/>
                    </a:cxn>
                    <a:cxn ang="T13">
                      <a:pos x="T6" y="T7"/>
                    </a:cxn>
                    <a:cxn ang="T14">
                      <a:pos x="T8" y="T9"/>
                    </a:cxn>
                  </a:cxnLst>
                  <a:rect l="T15" t="T16" r="T17" b="T18"/>
                  <a:pathLst>
                    <a:path w="57" h="104">
                      <a:moveTo>
                        <a:pt x="17" y="0"/>
                      </a:moveTo>
                      <a:lnTo>
                        <a:pt x="57" y="104"/>
                      </a:lnTo>
                      <a:lnTo>
                        <a:pt x="23" y="49"/>
                      </a:lnTo>
                      <a:lnTo>
                        <a:pt x="0" y="4"/>
                      </a:lnTo>
                      <a:lnTo>
                        <a:pt x="17" y="0"/>
                      </a:lnTo>
                    </a:path>
                  </a:pathLst>
                </a:custGeom>
                <a:noFill/>
                <a:ln w="9525">
                  <a:solidFill>
                    <a:srgbClr val="000000"/>
                  </a:solidFill>
                  <a:round/>
                  <a:headEnd/>
                  <a:tailEnd/>
                </a:ln>
              </p:spPr>
              <p:txBody>
                <a:bodyPr/>
                <a:lstStyle/>
                <a:p>
                  <a:endParaRPr lang="hr-HR"/>
                </a:p>
              </p:txBody>
            </p:sp>
          </p:grpSp>
          <p:grpSp>
            <p:nvGrpSpPr>
              <p:cNvPr id="894222" name="Group 299"/>
              <p:cNvGrpSpPr>
                <a:grpSpLocks/>
              </p:cNvGrpSpPr>
              <p:nvPr/>
            </p:nvGrpSpPr>
            <p:grpSpPr bwMode="auto">
              <a:xfrm>
                <a:off x="3541" y="1924"/>
                <a:ext cx="35" cy="27"/>
                <a:chOff x="3541" y="1924"/>
                <a:chExt cx="35" cy="27"/>
              </a:xfrm>
            </p:grpSpPr>
            <p:sp>
              <p:nvSpPr>
                <p:cNvPr id="894223" name="Freeform 300"/>
                <p:cNvSpPr>
                  <a:spLocks/>
                </p:cNvSpPr>
                <p:nvPr/>
              </p:nvSpPr>
              <p:spPr bwMode="auto">
                <a:xfrm>
                  <a:off x="3541" y="1924"/>
                  <a:ext cx="35" cy="27"/>
                </a:xfrm>
                <a:custGeom>
                  <a:avLst/>
                  <a:gdLst>
                    <a:gd name="T0" fmla="*/ 0 w 71"/>
                    <a:gd name="T1" fmla="*/ 1 h 53"/>
                    <a:gd name="T2" fmla="*/ 0 w 71"/>
                    <a:gd name="T3" fmla="*/ 1 h 53"/>
                    <a:gd name="T4" fmla="*/ 0 w 71"/>
                    <a:gd name="T5" fmla="*/ 1 h 53"/>
                    <a:gd name="T6" fmla="*/ 0 w 71"/>
                    <a:gd name="T7" fmla="*/ 1 h 53"/>
                    <a:gd name="T8" fmla="*/ 0 w 71"/>
                    <a:gd name="T9" fmla="*/ 1 h 53"/>
                    <a:gd name="T10" fmla="*/ 0 w 71"/>
                    <a:gd name="T11" fmla="*/ 1 h 53"/>
                    <a:gd name="T12" fmla="*/ 0 w 71"/>
                    <a:gd name="T13" fmla="*/ 1 h 53"/>
                    <a:gd name="T14" fmla="*/ 0 w 71"/>
                    <a:gd name="T15" fmla="*/ 1 h 53"/>
                    <a:gd name="T16" fmla="*/ 0 w 71"/>
                    <a:gd name="T17" fmla="*/ 1 h 53"/>
                    <a:gd name="T18" fmla="*/ 0 w 71"/>
                    <a:gd name="T19" fmla="*/ 1 h 53"/>
                    <a:gd name="T20" fmla="*/ 0 w 71"/>
                    <a:gd name="T21" fmla="*/ 1 h 53"/>
                    <a:gd name="T22" fmla="*/ 0 w 71"/>
                    <a:gd name="T23" fmla="*/ 0 h 53"/>
                    <a:gd name="T24" fmla="*/ 0 w 71"/>
                    <a:gd name="T25" fmla="*/ 0 h 53"/>
                    <a:gd name="T26" fmla="*/ 0 w 71"/>
                    <a:gd name="T27" fmla="*/ 1 h 53"/>
                    <a:gd name="T28" fmla="*/ 0 w 71"/>
                    <a:gd name="T29" fmla="*/ 1 h 53"/>
                    <a:gd name="T30" fmla="*/ 0 w 71"/>
                    <a:gd name="T31" fmla="*/ 1 h 53"/>
                    <a:gd name="T32" fmla="*/ 0 w 71"/>
                    <a:gd name="T33" fmla="*/ 1 h 53"/>
                    <a:gd name="T34" fmla="*/ 0 w 71"/>
                    <a:gd name="T35" fmla="*/ 1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3"/>
                    <a:gd name="T56" fmla="*/ 71 w 71"/>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3">
                      <a:moveTo>
                        <a:pt x="3" y="53"/>
                      </a:moveTo>
                      <a:lnTo>
                        <a:pt x="5" y="49"/>
                      </a:lnTo>
                      <a:lnTo>
                        <a:pt x="12" y="36"/>
                      </a:lnTo>
                      <a:lnTo>
                        <a:pt x="23" y="24"/>
                      </a:lnTo>
                      <a:lnTo>
                        <a:pt x="36" y="18"/>
                      </a:lnTo>
                      <a:lnTo>
                        <a:pt x="53" y="18"/>
                      </a:lnTo>
                      <a:lnTo>
                        <a:pt x="65" y="23"/>
                      </a:lnTo>
                      <a:lnTo>
                        <a:pt x="71" y="29"/>
                      </a:lnTo>
                      <a:lnTo>
                        <a:pt x="68" y="21"/>
                      </a:lnTo>
                      <a:lnTo>
                        <a:pt x="60" y="11"/>
                      </a:lnTo>
                      <a:lnTo>
                        <a:pt x="50" y="2"/>
                      </a:lnTo>
                      <a:lnTo>
                        <a:pt x="36" y="0"/>
                      </a:lnTo>
                      <a:lnTo>
                        <a:pt x="21" y="0"/>
                      </a:lnTo>
                      <a:lnTo>
                        <a:pt x="11" y="10"/>
                      </a:lnTo>
                      <a:lnTo>
                        <a:pt x="3" y="19"/>
                      </a:lnTo>
                      <a:lnTo>
                        <a:pt x="0" y="34"/>
                      </a:lnTo>
                      <a:lnTo>
                        <a:pt x="2" y="45"/>
                      </a:lnTo>
                      <a:lnTo>
                        <a:pt x="3" y="53"/>
                      </a:lnTo>
                      <a:close/>
                    </a:path>
                  </a:pathLst>
                </a:custGeom>
                <a:solidFill>
                  <a:srgbClr val="790015"/>
                </a:solidFill>
                <a:ln w="9525">
                  <a:noFill/>
                  <a:round/>
                  <a:headEnd/>
                  <a:tailEnd/>
                </a:ln>
              </p:spPr>
              <p:txBody>
                <a:bodyPr/>
                <a:lstStyle/>
                <a:p>
                  <a:endParaRPr lang="hr-HR"/>
                </a:p>
              </p:txBody>
            </p:sp>
            <p:sp>
              <p:nvSpPr>
                <p:cNvPr id="894224" name="Freeform 301"/>
                <p:cNvSpPr>
                  <a:spLocks/>
                </p:cNvSpPr>
                <p:nvPr/>
              </p:nvSpPr>
              <p:spPr bwMode="auto">
                <a:xfrm>
                  <a:off x="3541" y="1924"/>
                  <a:ext cx="35" cy="27"/>
                </a:xfrm>
                <a:custGeom>
                  <a:avLst/>
                  <a:gdLst>
                    <a:gd name="T0" fmla="*/ 0 w 71"/>
                    <a:gd name="T1" fmla="*/ 1 h 53"/>
                    <a:gd name="T2" fmla="*/ 0 w 71"/>
                    <a:gd name="T3" fmla="*/ 1 h 53"/>
                    <a:gd name="T4" fmla="*/ 0 w 71"/>
                    <a:gd name="T5" fmla="*/ 1 h 53"/>
                    <a:gd name="T6" fmla="*/ 0 w 71"/>
                    <a:gd name="T7" fmla="*/ 1 h 53"/>
                    <a:gd name="T8" fmla="*/ 0 w 71"/>
                    <a:gd name="T9" fmla="*/ 1 h 53"/>
                    <a:gd name="T10" fmla="*/ 0 w 71"/>
                    <a:gd name="T11" fmla="*/ 1 h 53"/>
                    <a:gd name="T12" fmla="*/ 0 w 71"/>
                    <a:gd name="T13" fmla="*/ 1 h 53"/>
                    <a:gd name="T14" fmla="*/ 0 w 71"/>
                    <a:gd name="T15" fmla="*/ 1 h 53"/>
                    <a:gd name="T16" fmla="*/ 0 w 71"/>
                    <a:gd name="T17" fmla="*/ 1 h 53"/>
                    <a:gd name="T18" fmla="*/ 0 w 71"/>
                    <a:gd name="T19" fmla="*/ 1 h 53"/>
                    <a:gd name="T20" fmla="*/ 0 w 71"/>
                    <a:gd name="T21" fmla="*/ 1 h 53"/>
                    <a:gd name="T22" fmla="*/ 0 w 71"/>
                    <a:gd name="T23" fmla="*/ 0 h 53"/>
                    <a:gd name="T24" fmla="*/ 0 w 71"/>
                    <a:gd name="T25" fmla="*/ 0 h 53"/>
                    <a:gd name="T26" fmla="*/ 0 w 71"/>
                    <a:gd name="T27" fmla="*/ 1 h 53"/>
                    <a:gd name="T28" fmla="*/ 0 w 71"/>
                    <a:gd name="T29" fmla="*/ 1 h 53"/>
                    <a:gd name="T30" fmla="*/ 0 w 71"/>
                    <a:gd name="T31" fmla="*/ 1 h 53"/>
                    <a:gd name="T32" fmla="*/ 0 w 71"/>
                    <a:gd name="T33" fmla="*/ 1 h 53"/>
                    <a:gd name="T34" fmla="*/ 0 w 71"/>
                    <a:gd name="T35" fmla="*/ 1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3"/>
                    <a:gd name="T56" fmla="*/ 71 w 71"/>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3">
                      <a:moveTo>
                        <a:pt x="3" y="53"/>
                      </a:moveTo>
                      <a:lnTo>
                        <a:pt x="5" y="49"/>
                      </a:lnTo>
                      <a:lnTo>
                        <a:pt x="12" y="36"/>
                      </a:lnTo>
                      <a:lnTo>
                        <a:pt x="23" y="24"/>
                      </a:lnTo>
                      <a:lnTo>
                        <a:pt x="36" y="18"/>
                      </a:lnTo>
                      <a:lnTo>
                        <a:pt x="53" y="18"/>
                      </a:lnTo>
                      <a:lnTo>
                        <a:pt x="65" y="23"/>
                      </a:lnTo>
                      <a:lnTo>
                        <a:pt x="71" y="29"/>
                      </a:lnTo>
                      <a:lnTo>
                        <a:pt x="68" y="21"/>
                      </a:lnTo>
                      <a:lnTo>
                        <a:pt x="60" y="11"/>
                      </a:lnTo>
                      <a:lnTo>
                        <a:pt x="50" y="2"/>
                      </a:lnTo>
                      <a:lnTo>
                        <a:pt x="36" y="0"/>
                      </a:lnTo>
                      <a:lnTo>
                        <a:pt x="21" y="0"/>
                      </a:lnTo>
                      <a:lnTo>
                        <a:pt x="11" y="10"/>
                      </a:lnTo>
                      <a:lnTo>
                        <a:pt x="3" y="19"/>
                      </a:lnTo>
                      <a:lnTo>
                        <a:pt x="0" y="34"/>
                      </a:lnTo>
                      <a:lnTo>
                        <a:pt x="2" y="45"/>
                      </a:lnTo>
                      <a:lnTo>
                        <a:pt x="3" y="53"/>
                      </a:lnTo>
                    </a:path>
                  </a:pathLst>
                </a:custGeom>
                <a:noFill/>
                <a:ln w="9525">
                  <a:solidFill>
                    <a:srgbClr val="000000"/>
                  </a:solidFill>
                  <a:round/>
                  <a:headEnd/>
                  <a:tailEnd/>
                </a:ln>
              </p:spPr>
              <p:txBody>
                <a:bodyPr/>
                <a:lstStyle/>
                <a:p>
                  <a:endParaRPr lang="hr-HR"/>
                </a:p>
              </p:txBody>
            </p:sp>
          </p:grpSp>
          <p:grpSp>
            <p:nvGrpSpPr>
              <p:cNvPr id="894225" name="Group 302"/>
              <p:cNvGrpSpPr>
                <a:grpSpLocks/>
              </p:cNvGrpSpPr>
              <p:nvPr/>
            </p:nvGrpSpPr>
            <p:grpSpPr bwMode="auto">
              <a:xfrm>
                <a:off x="3576" y="1919"/>
                <a:ext cx="32" cy="22"/>
                <a:chOff x="3576" y="1919"/>
                <a:chExt cx="32" cy="22"/>
              </a:xfrm>
            </p:grpSpPr>
            <p:sp>
              <p:nvSpPr>
                <p:cNvPr id="894226" name="Freeform 303"/>
                <p:cNvSpPr>
                  <a:spLocks/>
                </p:cNvSpPr>
                <p:nvPr/>
              </p:nvSpPr>
              <p:spPr bwMode="auto">
                <a:xfrm>
                  <a:off x="3576" y="1919"/>
                  <a:ext cx="32" cy="22"/>
                </a:xfrm>
                <a:custGeom>
                  <a:avLst/>
                  <a:gdLst>
                    <a:gd name="T0" fmla="*/ 0 w 64"/>
                    <a:gd name="T1" fmla="*/ 1 h 44"/>
                    <a:gd name="T2" fmla="*/ 0 w 64"/>
                    <a:gd name="T3" fmla="*/ 1 h 44"/>
                    <a:gd name="T4" fmla="*/ 1 w 64"/>
                    <a:gd name="T5" fmla="*/ 1 h 44"/>
                    <a:gd name="T6" fmla="*/ 1 w 64"/>
                    <a:gd name="T7" fmla="*/ 1 h 44"/>
                    <a:gd name="T8" fmla="*/ 1 w 64"/>
                    <a:gd name="T9" fmla="*/ 0 h 44"/>
                    <a:gd name="T10" fmla="*/ 1 w 64"/>
                    <a:gd name="T11" fmla="*/ 1 h 44"/>
                    <a:gd name="T12" fmla="*/ 1 w 64"/>
                    <a:gd name="T13" fmla="*/ 1 h 44"/>
                    <a:gd name="T14" fmla="*/ 1 w 64"/>
                    <a:gd name="T15" fmla="*/ 1 h 44"/>
                    <a:gd name="T16" fmla="*/ 1 w 64"/>
                    <a:gd name="T17" fmla="*/ 1 h 44"/>
                    <a:gd name="T18" fmla="*/ 1 w 64"/>
                    <a:gd name="T19" fmla="*/ 1 h 44"/>
                    <a:gd name="T20" fmla="*/ 1 w 64"/>
                    <a:gd name="T21" fmla="*/ 1 h 44"/>
                    <a:gd name="T22" fmla="*/ 1 w 64"/>
                    <a:gd name="T23" fmla="*/ 1 h 44"/>
                    <a:gd name="T24" fmla="*/ 1 w 64"/>
                    <a:gd name="T25" fmla="*/ 1 h 44"/>
                    <a:gd name="T26" fmla="*/ 1 w 64"/>
                    <a:gd name="T27" fmla="*/ 1 h 44"/>
                    <a:gd name="T28" fmla="*/ 0 w 64"/>
                    <a:gd name="T29" fmla="*/ 1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4"/>
                    <a:gd name="T47" fmla="*/ 64 w 64"/>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4">
                      <a:moveTo>
                        <a:pt x="0" y="38"/>
                      </a:moveTo>
                      <a:lnTo>
                        <a:pt x="0" y="23"/>
                      </a:lnTo>
                      <a:lnTo>
                        <a:pt x="6" y="10"/>
                      </a:lnTo>
                      <a:lnTo>
                        <a:pt x="16" y="2"/>
                      </a:lnTo>
                      <a:lnTo>
                        <a:pt x="29" y="0"/>
                      </a:lnTo>
                      <a:lnTo>
                        <a:pt x="41" y="4"/>
                      </a:lnTo>
                      <a:lnTo>
                        <a:pt x="52" y="8"/>
                      </a:lnTo>
                      <a:lnTo>
                        <a:pt x="64" y="13"/>
                      </a:lnTo>
                      <a:lnTo>
                        <a:pt x="50" y="12"/>
                      </a:lnTo>
                      <a:lnTo>
                        <a:pt x="38" y="12"/>
                      </a:lnTo>
                      <a:lnTo>
                        <a:pt x="26" y="17"/>
                      </a:lnTo>
                      <a:lnTo>
                        <a:pt x="14" y="23"/>
                      </a:lnTo>
                      <a:lnTo>
                        <a:pt x="11" y="34"/>
                      </a:lnTo>
                      <a:lnTo>
                        <a:pt x="7" y="44"/>
                      </a:lnTo>
                      <a:lnTo>
                        <a:pt x="0" y="38"/>
                      </a:lnTo>
                      <a:close/>
                    </a:path>
                  </a:pathLst>
                </a:custGeom>
                <a:solidFill>
                  <a:srgbClr val="790015"/>
                </a:solidFill>
                <a:ln w="9525">
                  <a:noFill/>
                  <a:round/>
                  <a:headEnd/>
                  <a:tailEnd/>
                </a:ln>
              </p:spPr>
              <p:txBody>
                <a:bodyPr/>
                <a:lstStyle/>
                <a:p>
                  <a:endParaRPr lang="hr-HR"/>
                </a:p>
              </p:txBody>
            </p:sp>
            <p:sp>
              <p:nvSpPr>
                <p:cNvPr id="894227" name="Freeform 304"/>
                <p:cNvSpPr>
                  <a:spLocks/>
                </p:cNvSpPr>
                <p:nvPr/>
              </p:nvSpPr>
              <p:spPr bwMode="auto">
                <a:xfrm>
                  <a:off x="3576" y="1919"/>
                  <a:ext cx="32" cy="22"/>
                </a:xfrm>
                <a:custGeom>
                  <a:avLst/>
                  <a:gdLst>
                    <a:gd name="T0" fmla="*/ 0 w 64"/>
                    <a:gd name="T1" fmla="*/ 1 h 44"/>
                    <a:gd name="T2" fmla="*/ 0 w 64"/>
                    <a:gd name="T3" fmla="*/ 1 h 44"/>
                    <a:gd name="T4" fmla="*/ 1 w 64"/>
                    <a:gd name="T5" fmla="*/ 1 h 44"/>
                    <a:gd name="T6" fmla="*/ 1 w 64"/>
                    <a:gd name="T7" fmla="*/ 1 h 44"/>
                    <a:gd name="T8" fmla="*/ 1 w 64"/>
                    <a:gd name="T9" fmla="*/ 0 h 44"/>
                    <a:gd name="T10" fmla="*/ 1 w 64"/>
                    <a:gd name="T11" fmla="*/ 1 h 44"/>
                    <a:gd name="T12" fmla="*/ 1 w 64"/>
                    <a:gd name="T13" fmla="*/ 1 h 44"/>
                    <a:gd name="T14" fmla="*/ 1 w 64"/>
                    <a:gd name="T15" fmla="*/ 1 h 44"/>
                    <a:gd name="T16" fmla="*/ 1 w 64"/>
                    <a:gd name="T17" fmla="*/ 1 h 44"/>
                    <a:gd name="T18" fmla="*/ 1 w 64"/>
                    <a:gd name="T19" fmla="*/ 1 h 44"/>
                    <a:gd name="T20" fmla="*/ 1 w 64"/>
                    <a:gd name="T21" fmla="*/ 1 h 44"/>
                    <a:gd name="T22" fmla="*/ 1 w 64"/>
                    <a:gd name="T23" fmla="*/ 1 h 44"/>
                    <a:gd name="T24" fmla="*/ 1 w 64"/>
                    <a:gd name="T25" fmla="*/ 1 h 44"/>
                    <a:gd name="T26" fmla="*/ 1 w 64"/>
                    <a:gd name="T27" fmla="*/ 1 h 44"/>
                    <a:gd name="T28" fmla="*/ 0 w 64"/>
                    <a:gd name="T29" fmla="*/ 1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4"/>
                    <a:gd name="T47" fmla="*/ 64 w 64"/>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4">
                      <a:moveTo>
                        <a:pt x="0" y="38"/>
                      </a:moveTo>
                      <a:lnTo>
                        <a:pt x="0" y="23"/>
                      </a:lnTo>
                      <a:lnTo>
                        <a:pt x="6" y="10"/>
                      </a:lnTo>
                      <a:lnTo>
                        <a:pt x="16" y="2"/>
                      </a:lnTo>
                      <a:lnTo>
                        <a:pt x="29" y="0"/>
                      </a:lnTo>
                      <a:lnTo>
                        <a:pt x="41" y="4"/>
                      </a:lnTo>
                      <a:lnTo>
                        <a:pt x="52" y="8"/>
                      </a:lnTo>
                      <a:lnTo>
                        <a:pt x="64" y="13"/>
                      </a:lnTo>
                      <a:lnTo>
                        <a:pt x="50" y="12"/>
                      </a:lnTo>
                      <a:lnTo>
                        <a:pt x="38" y="12"/>
                      </a:lnTo>
                      <a:lnTo>
                        <a:pt x="26" y="17"/>
                      </a:lnTo>
                      <a:lnTo>
                        <a:pt x="14" y="23"/>
                      </a:lnTo>
                      <a:lnTo>
                        <a:pt x="11" y="34"/>
                      </a:lnTo>
                      <a:lnTo>
                        <a:pt x="7" y="44"/>
                      </a:lnTo>
                      <a:lnTo>
                        <a:pt x="0" y="38"/>
                      </a:lnTo>
                    </a:path>
                  </a:pathLst>
                </a:custGeom>
                <a:noFill/>
                <a:ln w="9525">
                  <a:solidFill>
                    <a:srgbClr val="000000"/>
                  </a:solidFill>
                  <a:round/>
                  <a:headEnd/>
                  <a:tailEnd/>
                </a:ln>
              </p:spPr>
              <p:txBody>
                <a:bodyPr/>
                <a:lstStyle/>
                <a:p>
                  <a:endParaRPr lang="hr-HR"/>
                </a:p>
              </p:txBody>
            </p:sp>
          </p:grpSp>
          <p:grpSp>
            <p:nvGrpSpPr>
              <p:cNvPr id="894228" name="Group 305"/>
              <p:cNvGrpSpPr>
                <a:grpSpLocks/>
              </p:cNvGrpSpPr>
              <p:nvPr/>
            </p:nvGrpSpPr>
            <p:grpSpPr bwMode="auto">
              <a:xfrm>
                <a:off x="3614" y="1915"/>
                <a:ext cx="33" cy="20"/>
                <a:chOff x="3614" y="1915"/>
                <a:chExt cx="33" cy="20"/>
              </a:xfrm>
            </p:grpSpPr>
            <p:sp>
              <p:nvSpPr>
                <p:cNvPr id="894229" name="Freeform 306"/>
                <p:cNvSpPr>
                  <a:spLocks/>
                </p:cNvSpPr>
                <p:nvPr/>
              </p:nvSpPr>
              <p:spPr bwMode="auto">
                <a:xfrm>
                  <a:off x="3614" y="1915"/>
                  <a:ext cx="33" cy="20"/>
                </a:xfrm>
                <a:custGeom>
                  <a:avLst/>
                  <a:gdLst>
                    <a:gd name="T0" fmla="*/ 0 w 65"/>
                    <a:gd name="T1" fmla="*/ 1 h 39"/>
                    <a:gd name="T2" fmla="*/ 1 w 65"/>
                    <a:gd name="T3" fmla="*/ 1 h 39"/>
                    <a:gd name="T4" fmla="*/ 1 w 65"/>
                    <a:gd name="T5" fmla="*/ 1 h 39"/>
                    <a:gd name="T6" fmla="*/ 1 w 65"/>
                    <a:gd name="T7" fmla="*/ 1 h 39"/>
                    <a:gd name="T8" fmla="*/ 1 w 65"/>
                    <a:gd name="T9" fmla="*/ 1 h 39"/>
                    <a:gd name="T10" fmla="*/ 1 w 65"/>
                    <a:gd name="T11" fmla="*/ 1 h 39"/>
                    <a:gd name="T12" fmla="*/ 1 w 65"/>
                    <a:gd name="T13" fmla="*/ 1 h 39"/>
                    <a:gd name="T14" fmla="*/ 1 w 65"/>
                    <a:gd name="T15" fmla="*/ 1 h 39"/>
                    <a:gd name="T16" fmla="*/ 1 w 65"/>
                    <a:gd name="T17" fmla="*/ 1 h 39"/>
                    <a:gd name="T18" fmla="*/ 1 w 65"/>
                    <a:gd name="T19" fmla="*/ 1 h 39"/>
                    <a:gd name="T20" fmla="*/ 1 w 65"/>
                    <a:gd name="T21" fmla="*/ 1 h 39"/>
                    <a:gd name="T22" fmla="*/ 1 w 65"/>
                    <a:gd name="T23" fmla="*/ 0 h 39"/>
                    <a:gd name="T24" fmla="*/ 1 w 65"/>
                    <a:gd name="T25" fmla="*/ 0 h 39"/>
                    <a:gd name="T26" fmla="*/ 1 w 65"/>
                    <a:gd name="T27" fmla="*/ 1 h 39"/>
                    <a:gd name="T28" fmla="*/ 1 w 65"/>
                    <a:gd name="T29" fmla="*/ 1 h 39"/>
                    <a:gd name="T30" fmla="*/ 0 w 65"/>
                    <a:gd name="T31" fmla="*/ 1 h 39"/>
                    <a:gd name="T32" fmla="*/ 0 w 65"/>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39"/>
                    <a:gd name="T53" fmla="*/ 65 w 65"/>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39">
                      <a:moveTo>
                        <a:pt x="0" y="34"/>
                      </a:moveTo>
                      <a:lnTo>
                        <a:pt x="6" y="39"/>
                      </a:lnTo>
                      <a:lnTo>
                        <a:pt x="7" y="34"/>
                      </a:lnTo>
                      <a:lnTo>
                        <a:pt x="9" y="26"/>
                      </a:lnTo>
                      <a:lnTo>
                        <a:pt x="18" y="18"/>
                      </a:lnTo>
                      <a:lnTo>
                        <a:pt x="28" y="15"/>
                      </a:lnTo>
                      <a:lnTo>
                        <a:pt x="44" y="16"/>
                      </a:lnTo>
                      <a:lnTo>
                        <a:pt x="55" y="20"/>
                      </a:lnTo>
                      <a:lnTo>
                        <a:pt x="65" y="26"/>
                      </a:lnTo>
                      <a:lnTo>
                        <a:pt x="58" y="13"/>
                      </a:lnTo>
                      <a:lnTo>
                        <a:pt x="47" y="7"/>
                      </a:lnTo>
                      <a:lnTo>
                        <a:pt x="37" y="0"/>
                      </a:lnTo>
                      <a:lnTo>
                        <a:pt x="24" y="0"/>
                      </a:lnTo>
                      <a:lnTo>
                        <a:pt x="13" y="2"/>
                      </a:lnTo>
                      <a:lnTo>
                        <a:pt x="4" y="12"/>
                      </a:lnTo>
                      <a:lnTo>
                        <a:pt x="0" y="21"/>
                      </a:lnTo>
                      <a:lnTo>
                        <a:pt x="0" y="34"/>
                      </a:lnTo>
                      <a:close/>
                    </a:path>
                  </a:pathLst>
                </a:custGeom>
                <a:solidFill>
                  <a:srgbClr val="790015"/>
                </a:solidFill>
                <a:ln w="9525">
                  <a:noFill/>
                  <a:round/>
                  <a:headEnd/>
                  <a:tailEnd/>
                </a:ln>
              </p:spPr>
              <p:txBody>
                <a:bodyPr/>
                <a:lstStyle/>
                <a:p>
                  <a:endParaRPr lang="hr-HR"/>
                </a:p>
              </p:txBody>
            </p:sp>
            <p:sp>
              <p:nvSpPr>
                <p:cNvPr id="894230" name="Freeform 307"/>
                <p:cNvSpPr>
                  <a:spLocks/>
                </p:cNvSpPr>
                <p:nvPr/>
              </p:nvSpPr>
              <p:spPr bwMode="auto">
                <a:xfrm>
                  <a:off x="3614" y="1915"/>
                  <a:ext cx="33" cy="20"/>
                </a:xfrm>
                <a:custGeom>
                  <a:avLst/>
                  <a:gdLst>
                    <a:gd name="T0" fmla="*/ 0 w 65"/>
                    <a:gd name="T1" fmla="*/ 1 h 39"/>
                    <a:gd name="T2" fmla="*/ 1 w 65"/>
                    <a:gd name="T3" fmla="*/ 1 h 39"/>
                    <a:gd name="T4" fmla="*/ 1 w 65"/>
                    <a:gd name="T5" fmla="*/ 1 h 39"/>
                    <a:gd name="T6" fmla="*/ 1 w 65"/>
                    <a:gd name="T7" fmla="*/ 1 h 39"/>
                    <a:gd name="T8" fmla="*/ 1 w 65"/>
                    <a:gd name="T9" fmla="*/ 1 h 39"/>
                    <a:gd name="T10" fmla="*/ 1 w 65"/>
                    <a:gd name="T11" fmla="*/ 1 h 39"/>
                    <a:gd name="T12" fmla="*/ 1 w 65"/>
                    <a:gd name="T13" fmla="*/ 1 h 39"/>
                    <a:gd name="T14" fmla="*/ 1 w 65"/>
                    <a:gd name="T15" fmla="*/ 1 h 39"/>
                    <a:gd name="T16" fmla="*/ 1 w 65"/>
                    <a:gd name="T17" fmla="*/ 1 h 39"/>
                    <a:gd name="T18" fmla="*/ 1 w 65"/>
                    <a:gd name="T19" fmla="*/ 1 h 39"/>
                    <a:gd name="T20" fmla="*/ 1 w 65"/>
                    <a:gd name="T21" fmla="*/ 1 h 39"/>
                    <a:gd name="T22" fmla="*/ 1 w 65"/>
                    <a:gd name="T23" fmla="*/ 0 h 39"/>
                    <a:gd name="T24" fmla="*/ 1 w 65"/>
                    <a:gd name="T25" fmla="*/ 0 h 39"/>
                    <a:gd name="T26" fmla="*/ 1 w 65"/>
                    <a:gd name="T27" fmla="*/ 1 h 39"/>
                    <a:gd name="T28" fmla="*/ 1 w 65"/>
                    <a:gd name="T29" fmla="*/ 1 h 39"/>
                    <a:gd name="T30" fmla="*/ 0 w 65"/>
                    <a:gd name="T31" fmla="*/ 1 h 39"/>
                    <a:gd name="T32" fmla="*/ 0 w 65"/>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39"/>
                    <a:gd name="T53" fmla="*/ 65 w 65"/>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39">
                      <a:moveTo>
                        <a:pt x="0" y="34"/>
                      </a:moveTo>
                      <a:lnTo>
                        <a:pt x="6" y="39"/>
                      </a:lnTo>
                      <a:lnTo>
                        <a:pt x="7" y="34"/>
                      </a:lnTo>
                      <a:lnTo>
                        <a:pt x="9" y="26"/>
                      </a:lnTo>
                      <a:lnTo>
                        <a:pt x="18" y="18"/>
                      </a:lnTo>
                      <a:lnTo>
                        <a:pt x="28" y="15"/>
                      </a:lnTo>
                      <a:lnTo>
                        <a:pt x="44" y="16"/>
                      </a:lnTo>
                      <a:lnTo>
                        <a:pt x="55" y="20"/>
                      </a:lnTo>
                      <a:lnTo>
                        <a:pt x="65" y="26"/>
                      </a:lnTo>
                      <a:lnTo>
                        <a:pt x="58" y="13"/>
                      </a:lnTo>
                      <a:lnTo>
                        <a:pt x="47" y="7"/>
                      </a:lnTo>
                      <a:lnTo>
                        <a:pt x="37" y="0"/>
                      </a:lnTo>
                      <a:lnTo>
                        <a:pt x="24" y="0"/>
                      </a:lnTo>
                      <a:lnTo>
                        <a:pt x="13" y="2"/>
                      </a:lnTo>
                      <a:lnTo>
                        <a:pt x="4" y="12"/>
                      </a:lnTo>
                      <a:lnTo>
                        <a:pt x="0" y="21"/>
                      </a:lnTo>
                      <a:lnTo>
                        <a:pt x="0" y="34"/>
                      </a:lnTo>
                    </a:path>
                  </a:pathLst>
                </a:custGeom>
                <a:noFill/>
                <a:ln w="9525">
                  <a:solidFill>
                    <a:srgbClr val="000000"/>
                  </a:solidFill>
                  <a:round/>
                  <a:headEnd/>
                  <a:tailEnd/>
                </a:ln>
              </p:spPr>
              <p:txBody>
                <a:bodyPr/>
                <a:lstStyle/>
                <a:p>
                  <a:endParaRPr lang="hr-HR"/>
                </a:p>
              </p:txBody>
            </p:sp>
          </p:grpSp>
          <p:grpSp>
            <p:nvGrpSpPr>
              <p:cNvPr id="894231" name="Group 308"/>
              <p:cNvGrpSpPr>
                <a:grpSpLocks/>
              </p:cNvGrpSpPr>
              <p:nvPr/>
            </p:nvGrpSpPr>
            <p:grpSpPr bwMode="auto">
              <a:xfrm>
                <a:off x="3550" y="2086"/>
                <a:ext cx="86" cy="86"/>
                <a:chOff x="3550" y="2086"/>
                <a:chExt cx="86" cy="86"/>
              </a:xfrm>
            </p:grpSpPr>
            <p:sp>
              <p:nvSpPr>
                <p:cNvPr id="894232" name="Freeform 309"/>
                <p:cNvSpPr>
                  <a:spLocks/>
                </p:cNvSpPr>
                <p:nvPr/>
              </p:nvSpPr>
              <p:spPr bwMode="auto">
                <a:xfrm>
                  <a:off x="3550" y="2086"/>
                  <a:ext cx="86" cy="86"/>
                </a:xfrm>
                <a:custGeom>
                  <a:avLst/>
                  <a:gdLst>
                    <a:gd name="T0" fmla="*/ 1 w 172"/>
                    <a:gd name="T1" fmla="*/ 0 h 173"/>
                    <a:gd name="T2" fmla="*/ 1 w 172"/>
                    <a:gd name="T3" fmla="*/ 0 h 173"/>
                    <a:gd name="T4" fmla="*/ 1 w 172"/>
                    <a:gd name="T5" fmla="*/ 0 h 173"/>
                    <a:gd name="T6" fmla="*/ 1 w 172"/>
                    <a:gd name="T7" fmla="*/ 0 h 173"/>
                    <a:gd name="T8" fmla="*/ 1 w 172"/>
                    <a:gd name="T9" fmla="*/ 0 h 173"/>
                    <a:gd name="T10" fmla="*/ 1 w 172"/>
                    <a:gd name="T11" fmla="*/ 0 h 173"/>
                    <a:gd name="T12" fmla="*/ 1 w 172"/>
                    <a:gd name="T13" fmla="*/ 0 h 173"/>
                    <a:gd name="T14" fmla="*/ 1 w 172"/>
                    <a:gd name="T15" fmla="*/ 0 h 173"/>
                    <a:gd name="T16" fmla="*/ 1 w 172"/>
                    <a:gd name="T17" fmla="*/ 0 h 173"/>
                    <a:gd name="T18" fmla="*/ 1 w 172"/>
                    <a:gd name="T19" fmla="*/ 0 h 173"/>
                    <a:gd name="T20" fmla="*/ 1 w 172"/>
                    <a:gd name="T21" fmla="*/ 0 h 173"/>
                    <a:gd name="T22" fmla="*/ 1 w 172"/>
                    <a:gd name="T23" fmla="*/ 0 h 173"/>
                    <a:gd name="T24" fmla="*/ 1 w 172"/>
                    <a:gd name="T25" fmla="*/ 0 h 173"/>
                    <a:gd name="T26" fmla="*/ 1 w 172"/>
                    <a:gd name="T27" fmla="*/ 0 h 173"/>
                    <a:gd name="T28" fmla="*/ 1 w 172"/>
                    <a:gd name="T29" fmla="*/ 0 h 173"/>
                    <a:gd name="T30" fmla="*/ 1 w 172"/>
                    <a:gd name="T31" fmla="*/ 0 h 173"/>
                    <a:gd name="T32" fmla="*/ 1 w 172"/>
                    <a:gd name="T33" fmla="*/ 0 h 173"/>
                    <a:gd name="T34" fmla="*/ 1 w 172"/>
                    <a:gd name="T35" fmla="*/ 0 h 173"/>
                    <a:gd name="T36" fmla="*/ 1 w 172"/>
                    <a:gd name="T37" fmla="*/ 0 h 173"/>
                    <a:gd name="T38" fmla="*/ 1 w 172"/>
                    <a:gd name="T39" fmla="*/ 0 h 173"/>
                    <a:gd name="T40" fmla="*/ 1 w 172"/>
                    <a:gd name="T41" fmla="*/ 0 h 173"/>
                    <a:gd name="T42" fmla="*/ 1 w 172"/>
                    <a:gd name="T43" fmla="*/ 0 h 173"/>
                    <a:gd name="T44" fmla="*/ 1 w 172"/>
                    <a:gd name="T45" fmla="*/ 0 h 173"/>
                    <a:gd name="T46" fmla="*/ 1 w 172"/>
                    <a:gd name="T47" fmla="*/ 0 h 173"/>
                    <a:gd name="T48" fmla="*/ 1 w 172"/>
                    <a:gd name="T49" fmla="*/ 0 h 173"/>
                    <a:gd name="T50" fmla="*/ 1 w 172"/>
                    <a:gd name="T51" fmla="*/ 0 h 173"/>
                    <a:gd name="T52" fmla="*/ 1 w 172"/>
                    <a:gd name="T53" fmla="*/ 0 h 173"/>
                    <a:gd name="T54" fmla="*/ 1 w 172"/>
                    <a:gd name="T55" fmla="*/ 0 h 173"/>
                    <a:gd name="T56" fmla="*/ 0 w 172"/>
                    <a:gd name="T57" fmla="*/ 0 h 173"/>
                    <a:gd name="T58" fmla="*/ 1 w 172"/>
                    <a:gd name="T59" fmla="*/ 0 h 173"/>
                    <a:gd name="T60" fmla="*/ 1 w 172"/>
                    <a:gd name="T61" fmla="*/ 0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2"/>
                    <a:gd name="T94" fmla="*/ 0 h 173"/>
                    <a:gd name="T95" fmla="*/ 172 w 172"/>
                    <a:gd name="T96" fmla="*/ 173 h 1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2" h="173">
                      <a:moveTo>
                        <a:pt x="44" y="14"/>
                      </a:moveTo>
                      <a:lnTo>
                        <a:pt x="53" y="21"/>
                      </a:lnTo>
                      <a:lnTo>
                        <a:pt x="60" y="29"/>
                      </a:lnTo>
                      <a:lnTo>
                        <a:pt x="72" y="35"/>
                      </a:lnTo>
                      <a:lnTo>
                        <a:pt x="82" y="42"/>
                      </a:lnTo>
                      <a:lnTo>
                        <a:pt x="102" y="55"/>
                      </a:lnTo>
                      <a:lnTo>
                        <a:pt x="120" y="71"/>
                      </a:lnTo>
                      <a:lnTo>
                        <a:pt x="138" y="89"/>
                      </a:lnTo>
                      <a:lnTo>
                        <a:pt x="148" y="100"/>
                      </a:lnTo>
                      <a:lnTo>
                        <a:pt x="156" y="111"/>
                      </a:lnTo>
                      <a:lnTo>
                        <a:pt x="162" y="126"/>
                      </a:lnTo>
                      <a:lnTo>
                        <a:pt x="166" y="141"/>
                      </a:lnTo>
                      <a:lnTo>
                        <a:pt x="170" y="155"/>
                      </a:lnTo>
                      <a:lnTo>
                        <a:pt x="172" y="170"/>
                      </a:lnTo>
                      <a:lnTo>
                        <a:pt x="166" y="173"/>
                      </a:lnTo>
                      <a:lnTo>
                        <a:pt x="160" y="160"/>
                      </a:lnTo>
                      <a:lnTo>
                        <a:pt x="154" y="145"/>
                      </a:lnTo>
                      <a:lnTo>
                        <a:pt x="147" y="136"/>
                      </a:lnTo>
                      <a:lnTo>
                        <a:pt x="138" y="126"/>
                      </a:lnTo>
                      <a:lnTo>
                        <a:pt x="127" y="116"/>
                      </a:lnTo>
                      <a:lnTo>
                        <a:pt x="115" y="108"/>
                      </a:lnTo>
                      <a:lnTo>
                        <a:pt x="102" y="103"/>
                      </a:lnTo>
                      <a:lnTo>
                        <a:pt x="84" y="95"/>
                      </a:lnTo>
                      <a:lnTo>
                        <a:pt x="66" y="87"/>
                      </a:lnTo>
                      <a:lnTo>
                        <a:pt x="53" y="76"/>
                      </a:lnTo>
                      <a:lnTo>
                        <a:pt x="38" y="64"/>
                      </a:lnTo>
                      <a:lnTo>
                        <a:pt x="23" y="52"/>
                      </a:lnTo>
                      <a:lnTo>
                        <a:pt x="12" y="35"/>
                      </a:lnTo>
                      <a:lnTo>
                        <a:pt x="0" y="19"/>
                      </a:lnTo>
                      <a:lnTo>
                        <a:pt x="36" y="0"/>
                      </a:lnTo>
                      <a:lnTo>
                        <a:pt x="44" y="14"/>
                      </a:lnTo>
                      <a:close/>
                    </a:path>
                  </a:pathLst>
                </a:custGeom>
                <a:solidFill>
                  <a:srgbClr val="790015"/>
                </a:solidFill>
                <a:ln w="9525">
                  <a:noFill/>
                  <a:round/>
                  <a:headEnd/>
                  <a:tailEnd/>
                </a:ln>
              </p:spPr>
              <p:txBody>
                <a:bodyPr/>
                <a:lstStyle/>
                <a:p>
                  <a:endParaRPr lang="hr-HR"/>
                </a:p>
              </p:txBody>
            </p:sp>
            <p:sp>
              <p:nvSpPr>
                <p:cNvPr id="894233" name="Freeform 310"/>
                <p:cNvSpPr>
                  <a:spLocks/>
                </p:cNvSpPr>
                <p:nvPr/>
              </p:nvSpPr>
              <p:spPr bwMode="auto">
                <a:xfrm>
                  <a:off x="3550" y="2086"/>
                  <a:ext cx="86" cy="86"/>
                </a:xfrm>
                <a:custGeom>
                  <a:avLst/>
                  <a:gdLst>
                    <a:gd name="T0" fmla="*/ 1 w 172"/>
                    <a:gd name="T1" fmla="*/ 0 h 173"/>
                    <a:gd name="T2" fmla="*/ 1 w 172"/>
                    <a:gd name="T3" fmla="*/ 0 h 173"/>
                    <a:gd name="T4" fmla="*/ 1 w 172"/>
                    <a:gd name="T5" fmla="*/ 0 h 173"/>
                    <a:gd name="T6" fmla="*/ 1 w 172"/>
                    <a:gd name="T7" fmla="*/ 0 h 173"/>
                    <a:gd name="T8" fmla="*/ 1 w 172"/>
                    <a:gd name="T9" fmla="*/ 0 h 173"/>
                    <a:gd name="T10" fmla="*/ 1 w 172"/>
                    <a:gd name="T11" fmla="*/ 0 h 173"/>
                    <a:gd name="T12" fmla="*/ 1 w 172"/>
                    <a:gd name="T13" fmla="*/ 0 h 173"/>
                    <a:gd name="T14" fmla="*/ 1 w 172"/>
                    <a:gd name="T15" fmla="*/ 0 h 173"/>
                    <a:gd name="T16" fmla="*/ 1 w 172"/>
                    <a:gd name="T17" fmla="*/ 0 h 173"/>
                    <a:gd name="T18" fmla="*/ 1 w 172"/>
                    <a:gd name="T19" fmla="*/ 0 h 173"/>
                    <a:gd name="T20" fmla="*/ 1 w 172"/>
                    <a:gd name="T21" fmla="*/ 0 h 173"/>
                    <a:gd name="T22" fmla="*/ 1 w 172"/>
                    <a:gd name="T23" fmla="*/ 0 h 173"/>
                    <a:gd name="T24" fmla="*/ 1 w 172"/>
                    <a:gd name="T25" fmla="*/ 0 h 173"/>
                    <a:gd name="T26" fmla="*/ 1 w 172"/>
                    <a:gd name="T27" fmla="*/ 0 h 173"/>
                    <a:gd name="T28" fmla="*/ 1 w 172"/>
                    <a:gd name="T29" fmla="*/ 0 h 173"/>
                    <a:gd name="T30" fmla="*/ 1 w 172"/>
                    <a:gd name="T31" fmla="*/ 0 h 173"/>
                    <a:gd name="T32" fmla="*/ 1 w 172"/>
                    <a:gd name="T33" fmla="*/ 0 h 173"/>
                    <a:gd name="T34" fmla="*/ 1 w 172"/>
                    <a:gd name="T35" fmla="*/ 0 h 173"/>
                    <a:gd name="T36" fmla="*/ 1 w 172"/>
                    <a:gd name="T37" fmla="*/ 0 h 173"/>
                    <a:gd name="T38" fmla="*/ 1 w 172"/>
                    <a:gd name="T39" fmla="*/ 0 h 173"/>
                    <a:gd name="T40" fmla="*/ 1 w 172"/>
                    <a:gd name="T41" fmla="*/ 0 h 173"/>
                    <a:gd name="T42" fmla="*/ 1 w 172"/>
                    <a:gd name="T43" fmla="*/ 0 h 173"/>
                    <a:gd name="T44" fmla="*/ 1 w 172"/>
                    <a:gd name="T45" fmla="*/ 0 h 173"/>
                    <a:gd name="T46" fmla="*/ 1 w 172"/>
                    <a:gd name="T47" fmla="*/ 0 h 173"/>
                    <a:gd name="T48" fmla="*/ 1 w 172"/>
                    <a:gd name="T49" fmla="*/ 0 h 173"/>
                    <a:gd name="T50" fmla="*/ 1 w 172"/>
                    <a:gd name="T51" fmla="*/ 0 h 173"/>
                    <a:gd name="T52" fmla="*/ 1 w 172"/>
                    <a:gd name="T53" fmla="*/ 0 h 173"/>
                    <a:gd name="T54" fmla="*/ 1 w 172"/>
                    <a:gd name="T55" fmla="*/ 0 h 173"/>
                    <a:gd name="T56" fmla="*/ 0 w 172"/>
                    <a:gd name="T57" fmla="*/ 0 h 173"/>
                    <a:gd name="T58" fmla="*/ 1 w 172"/>
                    <a:gd name="T59" fmla="*/ 0 h 173"/>
                    <a:gd name="T60" fmla="*/ 1 w 172"/>
                    <a:gd name="T61" fmla="*/ 0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2"/>
                    <a:gd name="T94" fmla="*/ 0 h 173"/>
                    <a:gd name="T95" fmla="*/ 172 w 172"/>
                    <a:gd name="T96" fmla="*/ 173 h 1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2" h="173">
                      <a:moveTo>
                        <a:pt x="44" y="14"/>
                      </a:moveTo>
                      <a:lnTo>
                        <a:pt x="53" y="21"/>
                      </a:lnTo>
                      <a:lnTo>
                        <a:pt x="60" y="29"/>
                      </a:lnTo>
                      <a:lnTo>
                        <a:pt x="72" y="35"/>
                      </a:lnTo>
                      <a:lnTo>
                        <a:pt x="82" y="42"/>
                      </a:lnTo>
                      <a:lnTo>
                        <a:pt x="102" y="55"/>
                      </a:lnTo>
                      <a:lnTo>
                        <a:pt x="120" y="71"/>
                      </a:lnTo>
                      <a:lnTo>
                        <a:pt x="138" y="89"/>
                      </a:lnTo>
                      <a:lnTo>
                        <a:pt x="148" y="100"/>
                      </a:lnTo>
                      <a:lnTo>
                        <a:pt x="156" y="111"/>
                      </a:lnTo>
                      <a:lnTo>
                        <a:pt x="162" y="126"/>
                      </a:lnTo>
                      <a:lnTo>
                        <a:pt x="166" y="141"/>
                      </a:lnTo>
                      <a:lnTo>
                        <a:pt x="170" y="155"/>
                      </a:lnTo>
                      <a:lnTo>
                        <a:pt x="172" y="170"/>
                      </a:lnTo>
                      <a:lnTo>
                        <a:pt x="166" y="173"/>
                      </a:lnTo>
                      <a:lnTo>
                        <a:pt x="160" y="160"/>
                      </a:lnTo>
                      <a:lnTo>
                        <a:pt x="154" y="145"/>
                      </a:lnTo>
                      <a:lnTo>
                        <a:pt x="147" y="136"/>
                      </a:lnTo>
                      <a:lnTo>
                        <a:pt x="138" y="126"/>
                      </a:lnTo>
                      <a:lnTo>
                        <a:pt x="127" y="116"/>
                      </a:lnTo>
                      <a:lnTo>
                        <a:pt x="115" y="108"/>
                      </a:lnTo>
                      <a:lnTo>
                        <a:pt x="102" y="103"/>
                      </a:lnTo>
                      <a:lnTo>
                        <a:pt x="84" y="95"/>
                      </a:lnTo>
                      <a:lnTo>
                        <a:pt x="66" y="87"/>
                      </a:lnTo>
                      <a:lnTo>
                        <a:pt x="53" y="76"/>
                      </a:lnTo>
                      <a:lnTo>
                        <a:pt x="38" y="64"/>
                      </a:lnTo>
                      <a:lnTo>
                        <a:pt x="23" y="52"/>
                      </a:lnTo>
                      <a:lnTo>
                        <a:pt x="12" y="35"/>
                      </a:lnTo>
                      <a:lnTo>
                        <a:pt x="0" y="19"/>
                      </a:lnTo>
                      <a:lnTo>
                        <a:pt x="36" y="0"/>
                      </a:lnTo>
                      <a:lnTo>
                        <a:pt x="44" y="14"/>
                      </a:lnTo>
                    </a:path>
                  </a:pathLst>
                </a:custGeom>
                <a:noFill/>
                <a:ln w="9525">
                  <a:solidFill>
                    <a:srgbClr val="000000"/>
                  </a:solidFill>
                  <a:round/>
                  <a:headEnd/>
                  <a:tailEnd/>
                </a:ln>
              </p:spPr>
              <p:txBody>
                <a:bodyPr/>
                <a:lstStyle/>
                <a:p>
                  <a:endParaRPr lang="hr-HR"/>
                </a:p>
              </p:txBody>
            </p:sp>
          </p:grpSp>
          <p:grpSp>
            <p:nvGrpSpPr>
              <p:cNvPr id="894234" name="Group 311"/>
              <p:cNvGrpSpPr>
                <a:grpSpLocks/>
              </p:cNvGrpSpPr>
              <p:nvPr/>
            </p:nvGrpSpPr>
            <p:grpSpPr bwMode="auto">
              <a:xfrm>
                <a:off x="3470" y="1962"/>
                <a:ext cx="98" cy="165"/>
                <a:chOff x="3470" y="1962"/>
                <a:chExt cx="98" cy="165"/>
              </a:xfrm>
            </p:grpSpPr>
            <p:sp>
              <p:nvSpPr>
                <p:cNvPr id="894235" name="Freeform 312"/>
                <p:cNvSpPr>
                  <a:spLocks/>
                </p:cNvSpPr>
                <p:nvPr/>
              </p:nvSpPr>
              <p:spPr bwMode="auto">
                <a:xfrm>
                  <a:off x="3470" y="1962"/>
                  <a:ext cx="98" cy="165"/>
                </a:xfrm>
                <a:custGeom>
                  <a:avLst/>
                  <a:gdLst>
                    <a:gd name="T0" fmla="*/ 1 w 195"/>
                    <a:gd name="T1" fmla="*/ 1 h 330"/>
                    <a:gd name="T2" fmla="*/ 1 w 195"/>
                    <a:gd name="T3" fmla="*/ 0 h 330"/>
                    <a:gd name="T4" fmla="*/ 1 w 195"/>
                    <a:gd name="T5" fmla="*/ 1 h 330"/>
                    <a:gd name="T6" fmla="*/ 1 w 195"/>
                    <a:gd name="T7" fmla="*/ 1 h 330"/>
                    <a:gd name="T8" fmla="*/ 1 w 195"/>
                    <a:gd name="T9" fmla="*/ 1 h 330"/>
                    <a:gd name="T10" fmla="*/ 1 w 195"/>
                    <a:gd name="T11" fmla="*/ 1 h 330"/>
                    <a:gd name="T12" fmla="*/ 1 w 195"/>
                    <a:gd name="T13" fmla="*/ 1 h 330"/>
                    <a:gd name="T14" fmla="*/ 1 w 195"/>
                    <a:gd name="T15" fmla="*/ 1 h 330"/>
                    <a:gd name="T16" fmla="*/ 1 w 195"/>
                    <a:gd name="T17" fmla="*/ 1 h 330"/>
                    <a:gd name="T18" fmla="*/ 1 w 195"/>
                    <a:gd name="T19" fmla="*/ 1 h 330"/>
                    <a:gd name="T20" fmla="*/ 0 w 195"/>
                    <a:gd name="T21" fmla="*/ 1 h 330"/>
                    <a:gd name="T22" fmla="*/ 1 w 195"/>
                    <a:gd name="T23" fmla="*/ 1 h 330"/>
                    <a:gd name="T24" fmla="*/ 1 w 195"/>
                    <a:gd name="T25" fmla="*/ 1 h 330"/>
                    <a:gd name="T26" fmla="*/ 1 w 195"/>
                    <a:gd name="T27" fmla="*/ 1 h 330"/>
                    <a:gd name="T28" fmla="*/ 1 w 195"/>
                    <a:gd name="T29" fmla="*/ 1 h 3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330"/>
                    <a:gd name="T47" fmla="*/ 195 w 195"/>
                    <a:gd name="T48" fmla="*/ 330 h 3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330">
                      <a:moveTo>
                        <a:pt x="22" y="13"/>
                      </a:moveTo>
                      <a:lnTo>
                        <a:pt x="64" y="0"/>
                      </a:lnTo>
                      <a:lnTo>
                        <a:pt x="64" y="20"/>
                      </a:lnTo>
                      <a:lnTo>
                        <a:pt x="67" y="36"/>
                      </a:lnTo>
                      <a:lnTo>
                        <a:pt x="73" y="47"/>
                      </a:lnTo>
                      <a:lnTo>
                        <a:pt x="195" y="248"/>
                      </a:lnTo>
                      <a:lnTo>
                        <a:pt x="159" y="267"/>
                      </a:lnTo>
                      <a:lnTo>
                        <a:pt x="13" y="330"/>
                      </a:lnTo>
                      <a:lnTo>
                        <a:pt x="9" y="321"/>
                      </a:lnTo>
                      <a:lnTo>
                        <a:pt x="3" y="264"/>
                      </a:lnTo>
                      <a:lnTo>
                        <a:pt x="0" y="207"/>
                      </a:lnTo>
                      <a:lnTo>
                        <a:pt x="1" y="151"/>
                      </a:lnTo>
                      <a:lnTo>
                        <a:pt x="6" y="96"/>
                      </a:lnTo>
                      <a:lnTo>
                        <a:pt x="16" y="41"/>
                      </a:lnTo>
                      <a:lnTo>
                        <a:pt x="22" y="13"/>
                      </a:lnTo>
                      <a:close/>
                    </a:path>
                  </a:pathLst>
                </a:custGeom>
                <a:solidFill>
                  <a:srgbClr val="D7AA15"/>
                </a:solidFill>
                <a:ln w="9525">
                  <a:noFill/>
                  <a:round/>
                  <a:headEnd/>
                  <a:tailEnd/>
                </a:ln>
              </p:spPr>
              <p:txBody>
                <a:bodyPr/>
                <a:lstStyle/>
                <a:p>
                  <a:endParaRPr lang="hr-HR"/>
                </a:p>
              </p:txBody>
            </p:sp>
            <p:sp>
              <p:nvSpPr>
                <p:cNvPr id="894236" name="Freeform 313"/>
                <p:cNvSpPr>
                  <a:spLocks/>
                </p:cNvSpPr>
                <p:nvPr/>
              </p:nvSpPr>
              <p:spPr bwMode="auto">
                <a:xfrm>
                  <a:off x="3470" y="1962"/>
                  <a:ext cx="98" cy="165"/>
                </a:xfrm>
                <a:custGeom>
                  <a:avLst/>
                  <a:gdLst>
                    <a:gd name="T0" fmla="*/ 1 w 195"/>
                    <a:gd name="T1" fmla="*/ 1 h 330"/>
                    <a:gd name="T2" fmla="*/ 1 w 195"/>
                    <a:gd name="T3" fmla="*/ 0 h 330"/>
                    <a:gd name="T4" fmla="*/ 1 w 195"/>
                    <a:gd name="T5" fmla="*/ 1 h 330"/>
                    <a:gd name="T6" fmla="*/ 1 w 195"/>
                    <a:gd name="T7" fmla="*/ 1 h 330"/>
                    <a:gd name="T8" fmla="*/ 1 w 195"/>
                    <a:gd name="T9" fmla="*/ 1 h 330"/>
                    <a:gd name="T10" fmla="*/ 1 w 195"/>
                    <a:gd name="T11" fmla="*/ 1 h 330"/>
                    <a:gd name="T12" fmla="*/ 1 w 195"/>
                    <a:gd name="T13" fmla="*/ 1 h 330"/>
                    <a:gd name="T14" fmla="*/ 1 w 195"/>
                    <a:gd name="T15" fmla="*/ 1 h 330"/>
                    <a:gd name="T16" fmla="*/ 1 w 195"/>
                    <a:gd name="T17" fmla="*/ 1 h 330"/>
                    <a:gd name="T18" fmla="*/ 1 w 195"/>
                    <a:gd name="T19" fmla="*/ 1 h 330"/>
                    <a:gd name="T20" fmla="*/ 0 w 195"/>
                    <a:gd name="T21" fmla="*/ 1 h 330"/>
                    <a:gd name="T22" fmla="*/ 1 w 195"/>
                    <a:gd name="T23" fmla="*/ 1 h 330"/>
                    <a:gd name="T24" fmla="*/ 1 w 195"/>
                    <a:gd name="T25" fmla="*/ 1 h 330"/>
                    <a:gd name="T26" fmla="*/ 1 w 195"/>
                    <a:gd name="T27" fmla="*/ 1 h 330"/>
                    <a:gd name="T28" fmla="*/ 1 w 195"/>
                    <a:gd name="T29" fmla="*/ 1 h 3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330"/>
                    <a:gd name="T47" fmla="*/ 195 w 195"/>
                    <a:gd name="T48" fmla="*/ 330 h 3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330">
                      <a:moveTo>
                        <a:pt x="22" y="13"/>
                      </a:moveTo>
                      <a:lnTo>
                        <a:pt x="64" y="0"/>
                      </a:lnTo>
                      <a:lnTo>
                        <a:pt x="64" y="20"/>
                      </a:lnTo>
                      <a:lnTo>
                        <a:pt x="67" y="36"/>
                      </a:lnTo>
                      <a:lnTo>
                        <a:pt x="73" y="47"/>
                      </a:lnTo>
                      <a:lnTo>
                        <a:pt x="195" y="248"/>
                      </a:lnTo>
                      <a:lnTo>
                        <a:pt x="159" y="267"/>
                      </a:lnTo>
                      <a:lnTo>
                        <a:pt x="13" y="330"/>
                      </a:lnTo>
                      <a:lnTo>
                        <a:pt x="9" y="321"/>
                      </a:lnTo>
                      <a:lnTo>
                        <a:pt x="3" y="264"/>
                      </a:lnTo>
                      <a:lnTo>
                        <a:pt x="0" y="207"/>
                      </a:lnTo>
                      <a:lnTo>
                        <a:pt x="1" y="151"/>
                      </a:lnTo>
                      <a:lnTo>
                        <a:pt x="6" y="96"/>
                      </a:lnTo>
                      <a:lnTo>
                        <a:pt x="16" y="41"/>
                      </a:lnTo>
                      <a:lnTo>
                        <a:pt x="22" y="13"/>
                      </a:lnTo>
                    </a:path>
                  </a:pathLst>
                </a:custGeom>
                <a:noFill/>
                <a:ln w="9525">
                  <a:solidFill>
                    <a:srgbClr val="000000"/>
                  </a:solidFill>
                  <a:round/>
                  <a:headEnd/>
                  <a:tailEnd/>
                </a:ln>
              </p:spPr>
              <p:txBody>
                <a:bodyPr/>
                <a:lstStyle/>
                <a:p>
                  <a:endParaRPr lang="hr-HR"/>
                </a:p>
              </p:txBody>
            </p:sp>
          </p:grpSp>
        </p:grpSp>
      </p:grpSp>
      <p:pic>
        <p:nvPicPr>
          <p:cNvPr id="1385474" name="Picture 2" descr="http://sweetclipart.com/multisite/sweetclipart/files/hourglass_silhouet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0709" y="3706608"/>
            <a:ext cx="616214" cy="113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55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latin typeface="Arial" pitchFamily="34" charset="0"/>
                <a:cs typeface="Arial" pitchFamily="34" charset="0"/>
              </a:rPr>
              <a:t>S</a:t>
            </a:r>
            <a:r>
              <a:rPr lang="hr-HR" sz="2000" dirty="0" err="1">
                <a:latin typeface="Arial" pitchFamily="34" charset="0"/>
                <a:cs typeface="Arial" pitchFamily="34" charset="0"/>
              </a:rPr>
              <a:t>trategije</a:t>
            </a:r>
            <a:r>
              <a:rPr lang="hr-HR" sz="2000" dirty="0">
                <a:latin typeface="Arial" pitchFamily="34" charset="0"/>
                <a:cs typeface="Arial" pitchFamily="34" charset="0"/>
              </a:rPr>
              <a:t> u nabavi i logistici</a:t>
            </a:r>
            <a:endParaRPr lang="hr-HR" sz="2000" b="0" dirty="0">
              <a:latin typeface="Arial" pitchFamily="34" charset="0"/>
              <a:cs typeface="Arial" pitchFamily="34" charset="0"/>
            </a:endParaRPr>
          </a:p>
        </p:txBody>
      </p:sp>
      <p:graphicFrame>
        <p:nvGraphicFramePr>
          <p:cNvPr id="6" name="Tablica 5"/>
          <p:cNvGraphicFramePr>
            <a:graphicFrameLocks noGrp="1"/>
          </p:cNvGraphicFramePr>
          <p:nvPr>
            <p:extLst/>
          </p:nvPr>
        </p:nvGraphicFramePr>
        <p:xfrm>
          <a:off x="2279576" y="764704"/>
          <a:ext cx="8208912" cy="5110480"/>
        </p:xfrm>
        <a:graphic>
          <a:graphicData uri="http://schemas.openxmlformats.org/drawingml/2006/table">
            <a:tbl>
              <a:tblPr firstRow="1" bandRow="1">
                <a:tableStyleId>{5C22544A-7EE6-4342-B048-85BDC9FD1C3A}</a:tableStyleId>
              </a:tblPr>
              <a:tblGrid>
                <a:gridCol w="5042254">
                  <a:extLst>
                    <a:ext uri="{9D8B030D-6E8A-4147-A177-3AD203B41FA5}">
                      <a16:colId xmlns:a16="http://schemas.microsoft.com/office/drawing/2014/main" xmlns="" val="3101948510"/>
                    </a:ext>
                  </a:extLst>
                </a:gridCol>
                <a:gridCol w="1654490">
                  <a:extLst>
                    <a:ext uri="{9D8B030D-6E8A-4147-A177-3AD203B41FA5}">
                      <a16:colId xmlns:a16="http://schemas.microsoft.com/office/drawing/2014/main" xmlns="" val="1001187843"/>
                    </a:ext>
                  </a:extLst>
                </a:gridCol>
                <a:gridCol w="1512168">
                  <a:extLst>
                    <a:ext uri="{9D8B030D-6E8A-4147-A177-3AD203B41FA5}">
                      <a16:colId xmlns:a16="http://schemas.microsoft.com/office/drawing/2014/main" xmlns="" val="2862077605"/>
                    </a:ext>
                  </a:extLst>
                </a:gridCol>
              </a:tblGrid>
              <a:tr h="370840">
                <a:tc>
                  <a:txBody>
                    <a:bodyPr/>
                    <a:lstStyle/>
                    <a:p>
                      <a:pPr algn="ctr"/>
                      <a:r>
                        <a:rPr lang="hr-HR" b="0" i="0" dirty="0">
                          <a:latin typeface="+mj-lt"/>
                        </a:rPr>
                        <a:t>Nabavna strategija</a:t>
                      </a:r>
                    </a:p>
                  </a:txBody>
                  <a:tcPr/>
                </a:tc>
                <a:tc>
                  <a:txBody>
                    <a:bodyPr/>
                    <a:lstStyle/>
                    <a:p>
                      <a:pPr algn="ctr"/>
                      <a:r>
                        <a:rPr lang="hr-HR" b="0" i="0" dirty="0">
                          <a:latin typeface="+mj-lt"/>
                        </a:rPr>
                        <a:t>Prosječne tvrtke</a:t>
                      </a:r>
                    </a:p>
                  </a:txBody>
                  <a:tcPr/>
                </a:tc>
                <a:tc>
                  <a:txBody>
                    <a:bodyPr/>
                    <a:lstStyle/>
                    <a:p>
                      <a:pPr algn="ctr"/>
                      <a:r>
                        <a:rPr lang="hr-HR" b="0" i="0" dirty="0">
                          <a:latin typeface="+mj-lt"/>
                        </a:rPr>
                        <a:t>Lideri nabave</a:t>
                      </a:r>
                    </a:p>
                  </a:txBody>
                  <a:tcPr/>
                </a:tc>
                <a:extLst>
                  <a:ext uri="{0D108BD9-81ED-4DB2-BD59-A6C34878D82A}">
                    <a16:rowId xmlns:a16="http://schemas.microsoft.com/office/drawing/2014/main" xmlns="" val="19383279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Konsolidacija volumena</a:t>
                      </a:r>
                    </a:p>
                  </a:txBody>
                  <a:tcPr/>
                </a:tc>
                <a:tc>
                  <a:txBody>
                    <a:bodyPr/>
                    <a:lstStyle/>
                    <a:p>
                      <a:pPr algn="ctr"/>
                      <a:r>
                        <a:rPr lang="hr-HR" b="0" i="0" dirty="0">
                          <a:latin typeface="+mj-lt"/>
                        </a:rPr>
                        <a:t>48%</a:t>
                      </a:r>
                    </a:p>
                  </a:txBody>
                  <a:tcPr/>
                </a:tc>
                <a:tc>
                  <a:txBody>
                    <a:bodyPr/>
                    <a:lstStyle/>
                    <a:p>
                      <a:pPr algn="ctr"/>
                      <a:r>
                        <a:rPr lang="hr-HR" b="0" i="0" dirty="0">
                          <a:latin typeface="+mj-lt"/>
                        </a:rPr>
                        <a:t>84%</a:t>
                      </a:r>
                    </a:p>
                  </a:txBody>
                  <a:tcPr/>
                </a:tc>
                <a:extLst>
                  <a:ext uri="{0D108BD9-81ED-4DB2-BD59-A6C34878D82A}">
                    <a16:rowId xmlns:a16="http://schemas.microsoft.com/office/drawing/2014/main" xmlns="" val="292101450"/>
                  </a:ext>
                </a:extLst>
              </a:tr>
              <a:tr h="320040">
                <a:tc>
                  <a:txBody>
                    <a:bodyPr/>
                    <a:lstStyle/>
                    <a:p>
                      <a:r>
                        <a:rPr lang="hr-HR" b="0" i="0" dirty="0">
                          <a:latin typeface="+mj-lt"/>
                        </a:rPr>
                        <a:t>Analiza tržišta </a:t>
                      </a:r>
                    </a:p>
                  </a:txBody>
                  <a:tcPr/>
                </a:tc>
                <a:tc>
                  <a:txBody>
                    <a:bodyPr/>
                    <a:lstStyle/>
                    <a:p>
                      <a:pPr algn="ctr"/>
                      <a:r>
                        <a:rPr lang="hr-HR" b="0" i="0" dirty="0">
                          <a:latin typeface="+mj-lt"/>
                        </a:rPr>
                        <a:t>47%</a:t>
                      </a:r>
                    </a:p>
                  </a:txBody>
                  <a:tcPr/>
                </a:tc>
                <a:tc>
                  <a:txBody>
                    <a:bodyPr/>
                    <a:lstStyle/>
                    <a:p>
                      <a:pPr algn="ctr"/>
                      <a:r>
                        <a:rPr lang="hr-HR" b="0" i="0" dirty="0">
                          <a:latin typeface="+mj-lt"/>
                        </a:rPr>
                        <a:t>84%</a:t>
                      </a:r>
                    </a:p>
                  </a:txBody>
                  <a:tcPr/>
                </a:tc>
                <a:extLst>
                  <a:ext uri="{0D108BD9-81ED-4DB2-BD59-A6C34878D82A}">
                    <a16:rowId xmlns:a16="http://schemas.microsoft.com/office/drawing/2014/main" xmlns="" val="136679880"/>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Upravljanje ugovorima</a:t>
                      </a:r>
                    </a:p>
                  </a:txBody>
                  <a:tcPr/>
                </a:tc>
                <a:tc>
                  <a:txBody>
                    <a:bodyPr/>
                    <a:lstStyle/>
                    <a:p>
                      <a:pPr algn="ctr"/>
                      <a:r>
                        <a:rPr lang="hr-HR" b="0" i="0" dirty="0">
                          <a:latin typeface="+mj-lt"/>
                        </a:rPr>
                        <a:t>46%</a:t>
                      </a:r>
                    </a:p>
                  </a:txBody>
                  <a:tcPr/>
                </a:tc>
                <a:tc>
                  <a:txBody>
                    <a:bodyPr/>
                    <a:lstStyle/>
                    <a:p>
                      <a:pPr algn="ctr"/>
                      <a:r>
                        <a:rPr lang="hr-HR" b="0" i="0" dirty="0">
                          <a:latin typeface="+mj-lt"/>
                        </a:rPr>
                        <a:t>84%</a:t>
                      </a:r>
                    </a:p>
                  </a:txBody>
                  <a:tcPr/>
                </a:tc>
                <a:extLst>
                  <a:ext uri="{0D108BD9-81ED-4DB2-BD59-A6C34878D82A}">
                    <a16:rowId xmlns:a16="http://schemas.microsoft.com/office/drawing/2014/main" xmlns="" val="2356782511"/>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Konsolidacija proizvodnih linija</a:t>
                      </a:r>
                    </a:p>
                  </a:txBody>
                  <a:tcPr/>
                </a:tc>
                <a:tc>
                  <a:txBody>
                    <a:bodyPr/>
                    <a:lstStyle/>
                    <a:p>
                      <a:pPr algn="ctr"/>
                      <a:r>
                        <a:rPr lang="hr-HR" b="0" i="0" dirty="0">
                          <a:latin typeface="+mj-lt"/>
                        </a:rPr>
                        <a:t>39%</a:t>
                      </a:r>
                    </a:p>
                  </a:txBody>
                  <a:tcPr/>
                </a:tc>
                <a:tc>
                  <a:txBody>
                    <a:bodyPr/>
                    <a:lstStyle/>
                    <a:p>
                      <a:pPr algn="ctr"/>
                      <a:r>
                        <a:rPr lang="hr-HR" b="0" i="0" dirty="0">
                          <a:latin typeface="+mj-lt"/>
                        </a:rPr>
                        <a:t>84%</a:t>
                      </a:r>
                    </a:p>
                  </a:txBody>
                  <a:tcPr/>
                </a:tc>
                <a:extLst>
                  <a:ext uri="{0D108BD9-81ED-4DB2-BD59-A6C34878D82A}">
                    <a16:rowId xmlns:a16="http://schemas.microsoft.com/office/drawing/2014/main" xmlns="" val="33748010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Tender proces</a:t>
                      </a:r>
                    </a:p>
                  </a:txBody>
                  <a:tcPr/>
                </a:tc>
                <a:tc>
                  <a:txBody>
                    <a:bodyPr/>
                    <a:lstStyle/>
                    <a:p>
                      <a:pPr algn="ctr"/>
                      <a:r>
                        <a:rPr lang="hr-HR" b="0" i="0" dirty="0">
                          <a:latin typeface="+mj-lt"/>
                        </a:rPr>
                        <a:t>73%</a:t>
                      </a:r>
                    </a:p>
                  </a:txBody>
                  <a:tcPr/>
                </a:tc>
                <a:tc>
                  <a:txBody>
                    <a:bodyPr/>
                    <a:lstStyle/>
                    <a:p>
                      <a:pPr algn="ctr"/>
                      <a:r>
                        <a:rPr lang="hr-HR" b="0" i="0" dirty="0">
                          <a:latin typeface="+mj-lt"/>
                        </a:rPr>
                        <a:t>76%</a:t>
                      </a:r>
                    </a:p>
                  </a:txBody>
                  <a:tcPr/>
                </a:tc>
                <a:extLst>
                  <a:ext uri="{0D108BD9-81ED-4DB2-BD59-A6C34878D82A}">
                    <a16:rowId xmlns:a16="http://schemas.microsoft.com/office/drawing/2014/main" xmlns="" val="4341233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Konsolidacija dobavljača</a:t>
                      </a:r>
                    </a:p>
                  </a:txBody>
                  <a:tcPr/>
                </a:tc>
                <a:tc>
                  <a:txBody>
                    <a:bodyPr/>
                    <a:lstStyle/>
                    <a:p>
                      <a:pPr algn="ctr"/>
                      <a:r>
                        <a:rPr lang="hr-HR" b="0" i="0" dirty="0">
                          <a:latin typeface="+mj-lt"/>
                        </a:rPr>
                        <a:t>45%</a:t>
                      </a:r>
                    </a:p>
                  </a:txBody>
                  <a:tcPr/>
                </a:tc>
                <a:tc>
                  <a:txBody>
                    <a:bodyPr/>
                    <a:lstStyle/>
                    <a:p>
                      <a:pPr algn="ctr"/>
                      <a:r>
                        <a:rPr lang="hr-HR" b="0" i="0" dirty="0">
                          <a:latin typeface="+mj-lt"/>
                        </a:rPr>
                        <a:t>76%</a:t>
                      </a:r>
                    </a:p>
                  </a:txBody>
                  <a:tcPr/>
                </a:tc>
                <a:extLst>
                  <a:ext uri="{0D108BD9-81ED-4DB2-BD59-A6C34878D82A}">
                    <a16:rowId xmlns:a16="http://schemas.microsoft.com/office/drawing/2014/main" xmlns="" val="763998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Smanjenje troškova materijala</a:t>
                      </a:r>
                    </a:p>
                  </a:txBody>
                  <a:tcPr/>
                </a:tc>
                <a:tc>
                  <a:txBody>
                    <a:bodyPr/>
                    <a:lstStyle/>
                    <a:p>
                      <a:pPr algn="ctr"/>
                      <a:r>
                        <a:rPr lang="hr-HR" b="0" i="0" dirty="0">
                          <a:latin typeface="+mj-lt"/>
                        </a:rPr>
                        <a:t>86%</a:t>
                      </a:r>
                    </a:p>
                  </a:txBody>
                  <a:tcPr/>
                </a:tc>
                <a:tc>
                  <a:txBody>
                    <a:bodyPr/>
                    <a:lstStyle/>
                    <a:p>
                      <a:pPr algn="ctr"/>
                      <a:r>
                        <a:rPr lang="hr-HR" b="0" i="0" dirty="0">
                          <a:latin typeface="+mj-lt"/>
                        </a:rPr>
                        <a:t>100%</a:t>
                      </a:r>
                    </a:p>
                  </a:txBody>
                  <a:tcPr/>
                </a:tc>
                <a:extLst>
                  <a:ext uri="{0D108BD9-81ED-4DB2-BD59-A6C34878D82A}">
                    <a16:rowId xmlns:a16="http://schemas.microsoft.com/office/drawing/2014/main" xmlns="" val="2928389617"/>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Smanjenje ukupnih troškova</a:t>
                      </a:r>
                    </a:p>
                  </a:txBody>
                  <a:tcPr/>
                </a:tc>
                <a:tc>
                  <a:txBody>
                    <a:bodyPr/>
                    <a:lstStyle/>
                    <a:p>
                      <a:pPr algn="ctr"/>
                      <a:r>
                        <a:rPr lang="hr-HR" b="0" i="0" dirty="0">
                          <a:latin typeface="+mj-lt"/>
                        </a:rPr>
                        <a:t>48%</a:t>
                      </a:r>
                    </a:p>
                  </a:txBody>
                  <a:tcPr/>
                </a:tc>
                <a:tc>
                  <a:txBody>
                    <a:bodyPr/>
                    <a:lstStyle/>
                    <a:p>
                      <a:pPr algn="ctr"/>
                      <a:r>
                        <a:rPr lang="hr-HR" b="0" i="0" dirty="0">
                          <a:latin typeface="+mj-lt"/>
                        </a:rPr>
                        <a:t>71%</a:t>
                      </a:r>
                    </a:p>
                  </a:txBody>
                  <a:tcPr/>
                </a:tc>
                <a:extLst>
                  <a:ext uri="{0D108BD9-81ED-4DB2-BD59-A6C34878D82A}">
                    <a16:rowId xmlns:a16="http://schemas.microsoft.com/office/drawing/2014/main" xmlns="" val="821945994"/>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Smanjenje zaliha</a:t>
                      </a:r>
                    </a:p>
                  </a:txBody>
                  <a:tcPr/>
                </a:tc>
                <a:tc>
                  <a:txBody>
                    <a:bodyPr/>
                    <a:lstStyle/>
                    <a:p>
                      <a:pPr algn="ctr"/>
                      <a:r>
                        <a:rPr lang="hr-HR" b="0" i="0" dirty="0">
                          <a:latin typeface="+mj-lt"/>
                        </a:rPr>
                        <a:t>41%</a:t>
                      </a:r>
                    </a:p>
                  </a:txBody>
                  <a:tcPr/>
                </a:tc>
                <a:tc>
                  <a:txBody>
                    <a:bodyPr/>
                    <a:lstStyle/>
                    <a:p>
                      <a:pPr algn="ctr"/>
                      <a:r>
                        <a:rPr lang="hr-HR" b="0" i="0" dirty="0">
                          <a:latin typeface="+mj-lt"/>
                        </a:rPr>
                        <a:t>79%</a:t>
                      </a:r>
                    </a:p>
                  </a:txBody>
                  <a:tcPr/>
                </a:tc>
                <a:extLst>
                  <a:ext uri="{0D108BD9-81ED-4DB2-BD59-A6C34878D82A}">
                    <a16:rowId xmlns:a16="http://schemas.microsoft.com/office/drawing/2014/main" xmlns="" val="10009"/>
                  </a:ext>
                </a:extLst>
              </a:tr>
              <a:tr h="426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Projekti standardizacije</a:t>
                      </a:r>
                    </a:p>
                  </a:txBody>
                  <a:tcPr/>
                </a:tc>
                <a:tc>
                  <a:txBody>
                    <a:bodyPr/>
                    <a:lstStyle/>
                    <a:p>
                      <a:pPr algn="ctr"/>
                      <a:r>
                        <a:rPr lang="hr-HR" b="0" i="0" dirty="0">
                          <a:latin typeface="+mj-lt"/>
                        </a:rPr>
                        <a:t>30%</a:t>
                      </a:r>
                    </a:p>
                  </a:txBody>
                  <a:tcPr/>
                </a:tc>
                <a:tc>
                  <a:txBody>
                    <a:bodyPr/>
                    <a:lstStyle/>
                    <a:p>
                      <a:pPr algn="ctr"/>
                      <a:r>
                        <a:rPr lang="hr-HR" b="0" i="0" dirty="0">
                          <a:latin typeface="+mj-lt"/>
                        </a:rPr>
                        <a:t>50%</a:t>
                      </a:r>
                    </a:p>
                  </a:txBody>
                  <a:tcPr/>
                </a:tc>
                <a:extLst>
                  <a:ext uri="{0D108BD9-81ED-4DB2-BD59-A6C34878D82A}">
                    <a16:rowId xmlns:a16="http://schemas.microsoft.com/office/drawing/2014/main" xmlns="" val="4200093150"/>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Upravljanje financijskim rizicima</a:t>
                      </a:r>
                    </a:p>
                  </a:txBody>
                  <a:tcPr/>
                </a:tc>
                <a:tc>
                  <a:txBody>
                    <a:bodyPr/>
                    <a:lstStyle/>
                    <a:p>
                      <a:pPr algn="ctr"/>
                      <a:r>
                        <a:rPr lang="hr-HR" b="0" i="0" dirty="0">
                          <a:latin typeface="+mj-lt"/>
                        </a:rPr>
                        <a:t>7%</a:t>
                      </a:r>
                    </a:p>
                  </a:txBody>
                  <a:tcPr/>
                </a:tc>
                <a:tc>
                  <a:txBody>
                    <a:bodyPr/>
                    <a:lstStyle/>
                    <a:p>
                      <a:pPr algn="ctr"/>
                      <a:r>
                        <a:rPr lang="hr-HR" b="0" i="0" dirty="0">
                          <a:latin typeface="+mj-lt"/>
                        </a:rPr>
                        <a:t>29%</a:t>
                      </a:r>
                    </a:p>
                  </a:txBody>
                  <a:tcPr/>
                </a:tc>
                <a:extLst>
                  <a:ext uri="{0D108BD9-81ED-4DB2-BD59-A6C34878D82A}">
                    <a16:rowId xmlns:a16="http://schemas.microsoft.com/office/drawing/2014/main" xmlns="" val="3521495346"/>
                  </a:ext>
                </a:extLst>
              </a:tr>
              <a:tr h="142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latin typeface="+mj-lt"/>
                        </a:rPr>
                        <a:t>Korištenje inovacija</a:t>
                      </a:r>
                    </a:p>
                  </a:txBody>
                  <a:tcPr/>
                </a:tc>
                <a:tc>
                  <a:txBody>
                    <a:bodyPr/>
                    <a:lstStyle/>
                    <a:p>
                      <a:pPr algn="ctr"/>
                      <a:r>
                        <a:rPr lang="hr-HR" b="0" i="0" dirty="0">
                          <a:latin typeface="+mj-lt"/>
                        </a:rPr>
                        <a:t>4%</a:t>
                      </a:r>
                    </a:p>
                  </a:txBody>
                  <a:tcPr/>
                </a:tc>
                <a:tc>
                  <a:txBody>
                    <a:bodyPr/>
                    <a:lstStyle/>
                    <a:p>
                      <a:pPr algn="ctr"/>
                      <a:r>
                        <a:rPr lang="hr-HR" b="0" i="0" dirty="0">
                          <a:latin typeface="+mj-lt"/>
                        </a:rPr>
                        <a:t>38%</a:t>
                      </a:r>
                    </a:p>
                  </a:txBody>
                  <a:tcPr/>
                </a:tc>
                <a:extLst>
                  <a:ext uri="{0D108BD9-81ED-4DB2-BD59-A6C34878D82A}">
                    <a16:rowId xmlns:a16="http://schemas.microsoft.com/office/drawing/2014/main" xmlns="" val="972273408"/>
                  </a:ext>
                </a:extLst>
              </a:tr>
            </a:tbl>
          </a:graphicData>
        </a:graphic>
      </p:graphicFrame>
    </p:spTree>
    <p:extLst>
      <p:ext uri="{BB962C8B-B14F-4D97-AF65-F5344CB8AC3E}">
        <p14:creationId xmlns:p14="http://schemas.microsoft.com/office/powerpoint/2010/main" val="665557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55641" y="116633"/>
            <a:ext cx="5976937" cy="504825"/>
          </a:xfrm>
        </p:spPr>
        <p:txBody>
          <a:bodyPr/>
          <a:lstStyle/>
          <a:p>
            <a:r>
              <a:rPr lang="en-US" dirty="0" err="1"/>
              <a:t>Logistička</a:t>
            </a:r>
            <a:r>
              <a:rPr lang="en-US" dirty="0"/>
              <a:t> </a:t>
            </a:r>
            <a:r>
              <a:rPr lang="en-US" dirty="0" err="1"/>
              <a:t>strategija</a:t>
            </a:r>
            <a:r>
              <a:rPr lang="en-US" dirty="0"/>
              <a:t> </a:t>
            </a:r>
            <a:r>
              <a:rPr lang="en-US" dirty="0" err="1"/>
              <a:t>i</a:t>
            </a:r>
            <a:r>
              <a:rPr lang="en-US" dirty="0"/>
              <a:t> </a:t>
            </a:r>
            <a:r>
              <a:rPr lang="en-US" dirty="0" err="1"/>
              <a:t>distribucija</a:t>
            </a:r>
            <a:endParaRPr lang="hr-H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490948"/>
              </p:ext>
            </p:extLst>
          </p:nvPr>
        </p:nvGraphicFramePr>
        <p:xfrm>
          <a:off x="1524000" y="356416"/>
          <a:ext cx="9144000" cy="623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926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18" t="2607" r="10536" b="8821"/>
          <a:stretch/>
        </p:blipFill>
        <p:spPr bwMode="auto">
          <a:xfrm>
            <a:off x="1847528" y="116168"/>
            <a:ext cx="8352928" cy="557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2" name="Picture 2" descr="Slikovni rezultat za George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978" y="4509120"/>
            <a:ext cx="1742542" cy="24482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783632" y="5833406"/>
            <a:ext cx="6552728" cy="979971"/>
          </a:xfrm>
        </p:spPr>
        <p:style>
          <a:lnRef idx="2">
            <a:schemeClr val="accent6"/>
          </a:lnRef>
          <a:fillRef idx="1">
            <a:schemeClr val="lt1"/>
          </a:fillRef>
          <a:effectRef idx="0">
            <a:schemeClr val="accent6"/>
          </a:effectRef>
          <a:fontRef idx="minor">
            <a:schemeClr val="dk1"/>
          </a:fontRef>
        </p:style>
        <p:txBody>
          <a:bodyPr/>
          <a:lstStyle/>
          <a:p>
            <a:pPr marL="0" indent="0" algn="r">
              <a:buNone/>
            </a:pPr>
            <a:r>
              <a:rPr lang="hr-HR" sz="2800" i="1" dirty="0"/>
              <a:t>„Svi modeli su pogrešni, ali neki su korisni.”</a:t>
            </a:r>
          </a:p>
          <a:p>
            <a:pPr marL="0" indent="0" algn="r">
              <a:buNone/>
            </a:pPr>
            <a:r>
              <a:rPr lang="hr-HR" sz="2400" b="1" dirty="0"/>
              <a:t>George </a:t>
            </a:r>
            <a:r>
              <a:rPr lang="hr-HR" sz="2400" b="1" dirty="0" err="1"/>
              <a:t>Box</a:t>
            </a:r>
            <a:r>
              <a:rPr lang="hr-HR" sz="2400" dirty="0"/>
              <a:t>, statističar</a:t>
            </a:r>
          </a:p>
        </p:txBody>
      </p:sp>
    </p:spTree>
    <p:extLst>
      <p:ext uri="{BB962C8B-B14F-4D97-AF65-F5344CB8AC3E}">
        <p14:creationId xmlns:p14="http://schemas.microsoft.com/office/powerpoint/2010/main" val="903337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hr-HR" sz="2800" dirty="0"/>
              <a:t>Sistem 1 </a:t>
            </a:r>
            <a:r>
              <a:rPr lang="hr-HR" sz="2800" dirty="0" err="1"/>
              <a:t>vs</a:t>
            </a:r>
            <a:r>
              <a:rPr lang="hr-HR" sz="2800" dirty="0"/>
              <a:t>. Sistem 2</a:t>
            </a:r>
            <a:endParaRPr lang="en-GB" sz="2800" dirty="0"/>
          </a:p>
        </p:txBody>
      </p:sp>
      <p:grpSp>
        <p:nvGrpSpPr>
          <p:cNvPr id="7" name="Group 6"/>
          <p:cNvGrpSpPr/>
          <p:nvPr/>
        </p:nvGrpSpPr>
        <p:grpSpPr>
          <a:xfrm>
            <a:off x="3127942" y="629932"/>
            <a:ext cx="6136410" cy="4016108"/>
            <a:chOff x="944563" y="1530186"/>
            <a:chExt cx="7227890" cy="5392904"/>
          </a:xfrm>
        </p:grpSpPr>
        <p:sp>
          <p:nvSpPr>
            <p:cNvPr id="8" name="Oval 3" descr="Picture17"/>
            <p:cNvSpPr>
              <a:spLocks noChangeArrowheads="1"/>
            </p:cNvSpPr>
            <p:nvPr/>
          </p:nvSpPr>
          <p:spPr bwMode="auto">
            <a:xfrm>
              <a:off x="3287370" y="1530186"/>
              <a:ext cx="2366000" cy="2468730"/>
            </a:xfrm>
            <a:prstGeom prst="ellipse">
              <a:avLst/>
            </a:prstGeom>
            <a:blipFill dpi="0" rotWithShape="1">
              <a:blip r:embed="rId2" cstate="print"/>
              <a:srcRect/>
              <a:stretch>
                <a:fillRect/>
              </a:stretch>
            </a:blip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200">
                <a:solidFill>
                  <a:srgbClr val="000000"/>
                </a:solidFill>
                <a:latin typeface="Arial" charset="0"/>
              </a:endParaRPr>
            </a:p>
          </p:txBody>
        </p:sp>
        <p:grpSp>
          <p:nvGrpSpPr>
            <p:cNvPr id="9" name="Group 4"/>
            <p:cNvGrpSpPr>
              <a:grpSpLocks/>
            </p:cNvGrpSpPr>
            <p:nvPr/>
          </p:nvGrpSpPr>
          <p:grpSpPr bwMode="auto">
            <a:xfrm>
              <a:off x="944563" y="3043239"/>
              <a:ext cx="2916238" cy="3879851"/>
              <a:chOff x="595" y="2144"/>
              <a:chExt cx="1837" cy="2444"/>
            </a:xfrm>
          </p:grpSpPr>
          <p:sp>
            <p:nvSpPr>
              <p:cNvPr id="17" name="Rectangle 5"/>
              <p:cNvSpPr>
                <a:spLocks noChangeArrowheads="1"/>
              </p:cNvSpPr>
              <p:nvPr/>
            </p:nvSpPr>
            <p:spPr bwMode="auto">
              <a:xfrm>
                <a:off x="595" y="2740"/>
                <a:ext cx="1131" cy="1848"/>
              </a:xfrm>
              <a:prstGeom prst="rect">
                <a:avLst/>
              </a:prstGeom>
              <a:gradFill rotWithShape="1">
                <a:gsLst>
                  <a:gs pos="0">
                    <a:srgbClr val="FF7C80"/>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ts val="1200"/>
                  </a:spcAft>
                </a:pPr>
                <a:r>
                  <a:rPr lang="en-GB" sz="1600" b="1" dirty="0" err="1">
                    <a:solidFill>
                      <a:srgbClr val="000000"/>
                    </a:solidFill>
                  </a:rPr>
                  <a:t>Logi</a:t>
                </a:r>
                <a:r>
                  <a:rPr lang="hr-HR" sz="1600" b="1" dirty="0" err="1">
                    <a:solidFill>
                      <a:srgbClr val="000000"/>
                    </a:solidFill>
                  </a:rPr>
                  <a:t>čan</a:t>
                </a:r>
                <a:endParaRPr lang="en-GB" sz="1600" b="1" dirty="0">
                  <a:solidFill>
                    <a:srgbClr val="000000"/>
                  </a:solidFill>
                </a:endParaRPr>
              </a:p>
              <a:p>
                <a:pPr algn="ctr" fontAlgn="base">
                  <a:spcBef>
                    <a:spcPct val="0"/>
                  </a:spcBef>
                  <a:spcAft>
                    <a:spcPts val="1200"/>
                  </a:spcAft>
                </a:pPr>
                <a:r>
                  <a:rPr lang="hr-HR" sz="1600" b="1" dirty="0">
                    <a:solidFill>
                      <a:srgbClr val="000000"/>
                    </a:solidFill>
                  </a:rPr>
                  <a:t>Spor</a:t>
                </a:r>
                <a:endParaRPr lang="en-GB" sz="1600" b="1" dirty="0">
                  <a:solidFill>
                    <a:srgbClr val="000000"/>
                  </a:solidFill>
                </a:endParaRPr>
              </a:p>
              <a:p>
                <a:pPr algn="ctr" fontAlgn="base">
                  <a:spcBef>
                    <a:spcPct val="0"/>
                  </a:spcBef>
                  <a:spcAft>
                    <a:spcPts val="1200"/>
                  </a:spcAft>
                </a:pPr>
                <a:r>
                  <a:rPr lang="hr-HR" sz="1600" b="1" dirty="0">
                    <a:solidFill>
                      <a:srgbClr val="000000"/>
                    </a:solidFill>
                  </a:rPr>
                  <a:t>Zasnovan na pravilima</a:t>
                </a:r>
                <a:endParaRPr lang="en-GB" sz="1600" b="1" dirty="0">
                  <a:solidFill>
                    <a:srgbClr val="000000"/>
                  </a:solidFill>
                </a:endParaRPr>
              </a:p>
              <a:p>
                <a:pPr algn="ctr" fontAlgn="base">
                  <a:spcBef>
                    <a:spcPct val="0"/>
                  </a:spcBef>
                  <a:spcAft>
                    <a:spcPts val="1200"/>
                  </a:spcAft>
                </a:pPr>
                <a:r>
                  <a:rPr lang="hr-HR" sz="1600" b="1" dirty="0">
                    <a:solidFill>
                      <a:srgbClr val="000000"/>
                    </a:solidFill>
                  </a:rPr>
                  <a:t>Zamoran</a:t>
                </a:r>
                <a:endParaRPr lang="en-GB" sz="1600" b="1" dirty="0">
                  <a:solidFill>
                    <a:srgbClr val="000000"/>
                  </a:solidFill>
                </a:endParaRPr>
              </a:p>
              <a:p>
                <a:pPr algn="ctr" fontAlgn="base">
                  <a:spcBef>
                    <a:spcPct val="0"/>
                  </a:spcBef>
                  <a:spcAft>
                    <a:spcPts val="1200"/>
                  </a:spcAft>
                </a:pPr>
                <a:r>
                  <a:rPr lang="hr-HR" sz="1600" b="1" dirty="0">
                    <a:solidFill>
                      <a:srgbClr val="000000"/>
                    </a:solidFill>
                  </a:rPr>
                  <a:t>Obazriv</a:t>
                </a:r>
                <a:endParaRPr lang="en-GB" sz="1600" b="1" dirty="0">
                  <a:solidFill>
                    <a:srgbClr val="000000"/>
                  </a:solidFill>
                </a:endParaRPr>
              </a:p>
            </p:txBody>
          </p:sp>
          <p:grpSp>
            <p:nvGrpSpPr>
              <p:cNvPr id="18" name="Group 6"/>
              <p:cNvGrpSpPr>
                <a:grpSpLocks/>
              </p:cNvGrpSpPr>
              <p:nvPr/>
            </p:nvGrpSpPr>
            <p:grpSpPr bwMode="auto">
              <a:xfrm>
                <a:off x="595" y="2144"/>
                <a:ext cx="1837" cy="596"/>
                <a:chOff x="595" y="2144"/>
                <a:chExt cx="1837" cy="596"/>
              </a:xfrm>
            </p:grpSpPr>
            <p:sp>
              <p:nvSpPr>
                <p:cNvPr id="19" name="Rectangle 7"/>
                <p:cNvSpPr>
                  <a:spLocks noChangeArrowheads="1"/>
                </p:cNvSpPr>
                <p:nvPr/>
              </p:nvSpPr>
              <p:spPr bwMode="auto">
                <a:xfrm>
                  <a:off x="595" y="2172"/>
                  <a:ext cx="1131" cy="568"/>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50000"/>
                    </a:spcBef>
                    <a:spcAft>
                      <a:spcPct val="0"/>
                    </a:spcAft>
                  </a:pPr>
                  <a:r>
                    <a:rPr lang="en-GB" sz="2000" b="1" dirty="0">
                      <a:solidFill>
                        <a:srgbClr val="FFFFFF"/>
                      </a:solidFill>
                    </a:rPr>
                    <a:t>S</a:t>
                  </a:r>
                  <a:r>
                    <a:rPr lang="hr-HR" sz="2000" b="1" dirty="0">
                      <a:solidFill>
                        <a:srgbClr val="FFFFFF"/>
                      </a:solidFill>
                    </a:rPr>
                    <a:t>i</a:t>
                  </a:r>
                  <a:r>
                    <a:rPr lang="en-GB" sz="2000" b="1" dirty="0">
                      <a:solidFill>
                        <a:srgbClr val="FFFFFF"/>
                      </a:solidFill>
                    </a:rPr>
                    <a:t>stem 2</a:t>
                  </a:r>
                </a:p>
              </p:txBody>
            </p:sp>
            <p:sp>
              <p:nvSpPr>
                <p:cNvPr id="20" name="Rectangle 8"/>
                <p:cNvSpPr>
                  <a:spLocks noChangeArrowheads="1"/>
                </p:cNvSpPr>
                <p:nvPr/>
              </p:nvSpPr>
              <p:spPr bwMode="auto">
                <a:xfrm rot="9195753" flipV="1">
                  <a:off x="1694" y="2144"/>
                  <a:ext cx="738" cy="35"/>
                </a:xfrm>
                <a:prstGeom prst="rect">
                  <a:avLst/>
                </a:prstGeom>
                <a:gradFill rotWithShape="1">
                  <a:gsLst>
                    <a:gs pos="0">
                      <a:srgbClr val="FFFFFF">
                        <a:alpha val="0"/>
                      </a:srgbClr>
                    </a:gs>
                    <a:gs pos="100000">
                      <a:srgbClr val="CC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200">
                    <a:solidFill>
                      <a:srgbClr val="000000"/>
                    </a:solidFill>
                    <a:latin typeface="Arial" charset="0"/>
                  </a:endParaRPr>
                </a:p>
              </p:txBody>
            </p:sp>
          </p:grpSp>
        </p:grpSp>
        <p:grpSp>
          <p:nvGrpSpPr>
            <p:cNvPr id="10" name="Group 9"/>
            <p:cNvGrpSpPr>
              <a:grpSpLocks/>
            </p:cNvGrpSpPr>
            <p:nvPr/>
          </p:nvGrpSpPr>
          <p:grpSpPr bwMode="auto">
            <a:xfrm>
              <a:off x="5449890" y="3076578"/>
              <a:ext cx="2722563" cy="3525840"/>
              <a:chOff x="3433" y="2165"/>
              <a:chExt cx="1715" cy="2221"/>
            </a:xfrm>
          </p:grpSpPr>
          <p:sp>
            <p:nvSpPr>
              <p:cNvPr id="13" name="Rectangle 10"/>
              <p:cNvSpPr>
                <a:spLocks noChangeArrowheads="1"/>
              </p:cNvSpPr>
              <p:nvPr/>
            </p:nvSpPr>
            <p:spPr bwMode="auto">
              <a:xfrm>
                <a:off x="4030" y="2746"/>
                <a:ext cx="1116" cy="1640"/>
              </a:xfrm>
              <a:prstGeom prst="rect">
                <a:avLst/>
              </a:prstGeom>
              <a:gradFill rotWithShape="1">
                <a:gsLst>
                  <a:gs pos="0">
                    <a:srgbClr val="CCF26E"/>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ts val="1200"/>
                  </a:spcAft>
                </a:pPr>
                <a:r>
                  <a:rPr lang="en-GB" sz="1600" b="1" dirty="0" err="1">
                    <a:solidFill>
                      <a:srgbClr val="000000"/>
                    </a:solidFill>
                  </a:rPr>
                  <a:t>Intuitiv</a:t>
                </a:r>
                <a:r>
                  <a:rPr lang="hr-HR" sz="1600" b="1" dirty="0" err="1">
                    <a:solidFill>
                      <a:srgbClr val="000000"/>
                    </a:solidFill>
                  </a:rPr>
                  <a:t>an</a:t>
                </a:r>
                <a:endParaRPr lang="en-GB" sz="1600" b="1" dirty="0">
                  <a:solidFill>
                    <a:srgbClr val="000000"/>
                  </a:solidFill>
                </a:endParaRPr>
              </a:p>
              <a:p>
                <a:pPr algn="ctr" fontAlgn="base">
                  <a:spcBef>
                    <a:spcPct val="0"/>
                  </a:spcBef>
                  <a:spcAft>
                    <a:spcPts val="1200"/>
                  </a:spcAft>
                </a:pPr>
                <a:r>
                  <a:rPr lang="hr-HR" sz="1600" b="1" dirty="0">
                    <a:solidFill>
                      <a:srgbClr val="000000"/>
                    </a:solidFill>
                  </a:rPr>
                  <a:t>Brz</a:t>
                </a:r>
                <a:endParaRPr lang="en-GB" sz="1600" b="1" dirty="0">
                  <a:solidFill>
                    <a:srgbClr val="000000"/>
                  </a:solidFill>
                </a:endParaRPr>
              </a:p>
              <a:p>
                <a:pPr algn="ctr" fontAlgn="base">
                  <a:spcBef>
                    <a:spcPct val="0"/>
                  </a:spcBef>
                  <a:spcAft>
                    <a:spcPts val="1200"/>
                  </a:spcAft>
                </a:pPr>
                <a:r>
                  <a:rPr lang="en-GB" sz="1600" b="1" dirty="0">
                    <a:solidFill>
                      <a:srgbClr val="000000"/>
                    </a:solidFill>
                  </a:rPr>
                  <a:t>Emo</a:t>
                </a:r>
                <a:r>
                  <a:rPr lang="hr-HR" sz="1600" b="1" dirty="0">
                    <a:solidFill>
                      <a:srgbClr val="000000"/>
                    </a:solidFill>
                  </a:rPr>
                  <a:t>c</a:t>
                </a:r>
                <a:r>
                  <a:rPr lang="en-GB" sz="1600" b="1" dirty="0" err="1">
                    <a:solidFill>
                      <a:srgbClr val="000000"/>
                    </a:solidFill>
                  </a:rPr>
                  <a:t>ional</a:t>
                </a:r>
                <a:r>
                  <a:rPr lang="hr-HR" sz="1600" b="1" dirty="0" err="1">
                    <a:solidFill>
                      <a:srgbClr val="000000"/>
                    </a:solidFill>
                  </a:rPr>
                  <a:t>an</a:t>
                </a:r>
                <a:endParaRPr lang="en-GB" sz="1600" b="1" dirty="0">
                  <a:solidFill>
                    <a:srgbClr val="000000"/>
                  </a:solidFill>
                </a:endParaRPr>
              </a:p>
              <a:p>
                <a:pPr algn="ctr" fontAlgn="base">
                  <a:spcBef>
                    <a:spcPct val="0"/>
                  </a:spcBef>
                  <a:spcAft>
                    <a:spcPts val="1200"/>
                  </a:spcAft>
                </a:pPr>
                <a:r>
                  <a:rPr lang="hr-HR" sz="1600" b="1" dirty="0">
                    <a:solidFill>
                      <a:srgbClr val="000000"/>
                    </a:solidFill>
                  </a:rPr>
                  <a:t>Neumoran</a:t>
                </a:r>
                <a:endParaRPr lang="en-GB" sz="1600" b="1" dirty="0">
                  <a:solidFill>
                    <a:srgbClr val="000000"/>
                  </a:solidFill>
                </a:endParaRPr>
              </a:p>
              <a:p>
                <a:pPr algn="ctr" fontAlgn="base">
                  <a:spcBef>
                    <a:spcPct val="0"/>
                  </a:spcBef>
                  <a:spcAft>
                    <a:spcPts val="1200"/>
                  </a:spcAft>
                </a:pPr>
                <a:r>
                  <a:rPr lang="en-GB" sz="1600" b="1" dirty="0">
                    <a:solidFill>
                      <a:srgbClr val="000000"/>
                    </a:solidFill>
                  </a:rPr>
                  <a:t>Automat</a:t>
                </a:r>
                <a:r>
                  <a:rPr lang="hr-HR" sz="1600" b="1" dirty="0" err="1">
                    <a:solidFill>
                      <a:srgbClr val="000000"/>
                    </a:solidFill>
                  </a:rPr>
                  <a:t>ski</a:t>
                </a:r>
                <a:endParaRPr lang="en-GB" sz="1600" b="1" dirty="0">
                  <a:solidFill>
                    <a:srgbClr val="000000"/>
                  </a:solidFill>
                </a:endParaRPr>
              </a:p>
            </p:txBody>
          </p:sp>
          <p:grpSp>
            <p:nvGrpSpPr>
              <p:cNvPr id="14" name="Group 11"/>
              <p:cNvGrpSpPr>
                <a:grpSpLocks/>
              </p:cNvGrpSpPr>
              <p:nvPr/>
            </p:nvGrpSpPr>
            <p:grpSpPr bwMode="auto">
              <a:xfrm>
                <a:off x="3433" y="2165"/>
                <a:ext cx="1715" cy="575"/>
                <a:chOff x="3433" y="2165"/>
                <a:chExt cx="1715" cy="575"/>
              </a:xfrm>
            </p:grpSpPr>
            <p:sp>
              <p:nvSpPr>
                <p:cNvPr id="15" name="Rectangle 12"/>
                <p:cNvSpPr>
                  <a:spLocks noChangeArrowheads="1"/>
                </p:cNvSpPr>
                <p:nvPr/>
              </p:nvSpPr>
              <p:spPr bwMode="auto">
                <a:xfrm>
                  <a:off x="4030" y="2165"/>
                  <a:ext cx="1118" cy="575"/>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50000"/>
                    </a:spcBef>
                    <a:spcAft>
                      <a:spcPct val="0"/>
                    </a:spcAft>
                  </a:pPr>
                  <a:r>
                    <a:rPr lang="en-GB" sz="2000" b="1" dirty="0">
                      <a:solidFill>
                        <a:srgbClr val="FFFFFF"/>
                      </a:solidFill>
                    </a:rPr>
                    <a:t>S</a:t>
                  </a:r>
                  <a:r>
                    <a:rPr lang="hr-HR" sz="2000" b="1" dirty="0">
                      <a:solidFill>
                        <a:srgbClr val="FFFFFF"/>
                      </a:solidFill>
                    </a:rPr>
                    <a:t>i</a:t>
                  </a:r>
                  <a:r>
                    <a:rPr lang="en-GB" sz="2000" b="1" dirty="0">
                      <a:solidFill>
                        <a:srgbClr val="FFFFFF"/>
                      </a:solidFill>
                    </a:rPr>
                    <a:t>stem 1</a:t>
                  </a:r>
                </a:p>
              </p:txBody>
            </p:sp>
            <p:sp>
              <p:nvSpPr>
                <p:cNvPr id="16" name="Rectangle 13"/>
                <p:cNvSpPr>
                  <a:spLocks noChangeArrowheads="1"/>
                </p:cNvSpPr>
                <p:nvPr/>
              </p:nvSpPr>
              <p:spPr bwMode="auto">
                <a:xfrm rot="12404247" flipH="1" flipV="1">
                  <a:off x="3433" y="2180"/>
                  <a:ext cx="732" cy="37"/>
                </a:xfrm>
                <a:prstGeom prst="rect">
                  <a:avLst/>
                </a:prstGeom>
                <a:gradFill rotWithShape="1">
                  <a:gsLst>
                    <a:gs pos="0">
                      <a:srgbClr val="FFFFFF">
                        <a:alpha val="0"/>
                      </a:srgbClr>
                    </a:gs>
                    <a:gs pos="100000">
                      <a:srgbClr val="66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200">
                    <a:solidFill>
                      <a:srgbClr val="000000"/>
                    </a:solidFill>
                    <a:latin typeface="Arial" charset="0"/>
                  </a:endParaRPr>
                </a:p>
              </p:txBody>
            </p:sp>
          </p:grpSp>
        </p:grpSp>
        <p:pic>
          <p:nvPicPr>
            <p:cNvPr id="11" name="Picture 12" descr="727px-Love_heart_uidaodjsdsew"/>
            <p:cNvPicPr>
              <a:picLocks noChangeAspect="1" noChangeArrowheads="1"/>
            </p:cNvPicPr>
            <p:nvPr/>
          </p:nvPicPr>
          <p:blipFill>
            <a:blip r:embed="rId3" cstate="print">
              <a:extLst>
                <a:ext uri="{28A0092B-C50C-407E-A947-70E740481C1C}">
                  <a14:useLocalDpi xmlns:a14="http://schemas.microsoft.com/office/drawing/2010/main" val="0"/>
                </a:ext>
              </a:extLst>
            </a:blip>
            <a:srcRect l="6342" t="73293" r="70244"/>
            <a:stretch>
              <a:fillRect/>
            </a:stretch>
          </p:blipFill>
          <p:spPr bwMode="auto">
            <a:xfrm>
              <a:off x="6983607" y="2286375"/>
              <a:ext cx="714267" cy="67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991373" y="2137825"/>
              <a:ext cx="1701843" cy="78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dirty="0">
                  <a:solidFill>
                    <a:srgbClr val="000000"/>
                  </a:solidFill>
                  <a:latin typeface="Bradley Hand ITC" pitchFamily="66" charset="0"/>
                </a:rPr>
                <a:t>e=mc</a:t>
              </a:r>
              <a:r>
                <a:rPr lang="en-US" sz="3200" b="1" baseline="30000" dirty="0">
                  <a:solidFill>
                    <a:srgbClr val="000000"/>
                  </a:solidFill>
                  <a:latin typeface="Bradley Hand ITC" pitchFamily="66" charset="0"/>
                </a:rPr>
                <a:t>2</a:t>
              </a:r>
              <a:endParaRPr lang="en-GB" sz="3200" b="1" baseline="30000" dirty="0">
                <a:solidFill>
                  <a:srgbClr val="000000"/>
                </a:solidFill>
                <a:latin typeface="Bradley Hand ITC" pitchFamily="66" charset="0"/>
              </a:endParaRPr>
            </a:p>
          </p:txBody>
        </p:sp>
      </p:grpSp>
      <p:sp>
        <p:nvSpPr>
          <p:cNvPr id="21" name="TextBox 20"/>
          <p:cNvSpPr txBox="1"/>
          <p:nvPr/>
        </p:nvSpPr>
        <p:spPr>
          <a:xfrm>
            <a:off x="3467446" y="4622489"/>
            <a:ext cx="5076826"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hr-HR" sz="1600" dirty="0"/>
              <a:t>Standardni postupak u odlučivanju:</a:t>
            </a:r>
          </a:p>
          <a:p>
            <a:pPr marL="342900" indent="-342900">
              <a:buFont typeface="+mj-lt"/>
              <a:buAutoNum type="arabicPeriod"/>
            </a:pPr>
            <a:r>
              <a:rPr lang="hr-HR" sz="1600" dirty="0"/>
              <a:t>Sistem 1 donosi odgovor, a tek onda se</a:t>
            </a:r>
          </a:p>
          <a:p>
            <a:pPr marL="342900" indent="-342900">
              <a:buFont typeface="+mj-lt"/>
              <a:buAutoNum type="arabicPeriod"/>
            </a:pPr>
            <a:r>
              <a:rPr lang="hr-HR" sz="1600" dirty="0"/>
              <a:t>Sistem 2 uključuje, počevši s ispitivanjem onog što je sistem 1 već odlučio.</a:t>
            </a:r>
          </a:p>
        </p:txBody>
      </p:sp>
      <p:pic>
        <p:nvPicPr>
          <p:cNvPr id="2" name="Picture 1"/>
          <p:cNvPicPr>
            <a:picLocks noChangeAspect="1"/>
          </p:cNvPicPr>
          <p:nvPr/>
        </p:nvPicPr>
        <p:blipFill>
          <a:blip r:embed="rId4"/>
          <a:stretch>
            <a:fillRect/>
          </a:stretch>
        </p:blipFill>
        <p:spPr>
          <a:xfrm>
            <a:off x="8942933" y="4787636"/>
            <a:ext cx="1645945" cy="2070364"/>
          </a:xfrm>
          <a:prstGeom prst="rect">
            <a:avLst/>
          </a:prstGeom>
        </p:spPr>
      </p:pic>
      <p:sp>
        <p:nvSpPr>
          <p:cNvPr id="22" name="Rectangle 21"/>
          <p:cNvSpPr/>
          <p:nvPr/>
        </p:nvSpPr>
        <p:spPr>
          <a:xfrm>
            <a:off x="3863753" y="5877272"/>
            <a:ext cx="520032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“Um je </a:t>
            </a:r>
            <a:r>
              <a:rPr lang="en-US" dirty="0" err="1"/>
              <a:t>stroj</a:t>
            </a:r>
            <a:r>
              <a:rPr lang="en-US" dirty="0"/>
              <a:t> </a:t>
            </a:r>
            <a:r>
              <a:rPr lang="en-US" dirty="0" err="1"/>
              <a:t>za</a:t>
            </a:r>
            <a:r>
              <a:rPr lang="en-US" dirty="0"/>
              <a:t> </a:t>
            </a:r>
            <a:r>
              <a:rPr lang="en-US" dirty="0" err="1"/>
              <a:t>donošenje</a:t>
            </a:r>
            <a:r>
              <a:rPr lang="en-US" dirty="0"/>
              <a:t> </a:t>
            </a:r>
            <a:r>
              <a:rPr lang="en-US" dirty="0" err="1"/>
              <a:t>brzopletih</a:t>
            </a:r>
            <a:r>
              <a:rPr lang="en-US" dirty="0"/>
              <a:t> </a:t>
            </a:r>
            <a:r>
              <a:rPr lang="en-US" dirty="0" err="1"/>
              <a:t>zaključaka</a:t>
            </a:r>
            <a:r>
              <a:rPr lang="en-US" dirty="0"/>
              <a:t>.”</a:t>
            </a:r>
          </a:p>
          <a:p>
            <a:pPr algn="r"/>
            <a:r>
              <a:rPr lang="hr-HR" i="1" dirty="0"/>
              <a:t>„</a:t>
            </a:r>
            <a:r>
              <a:rPr lang="hr-HR" i="1" dirty="0" err="1"/>
              <a:t>Thinking</a:t>
            </a:r>
            <a:r>
              <a:rPr lang="hr-HR" i="1" dirty="0"/>
              <a:t>, </a:t>
            </a:r>
            <a:r>
              <a:rPr lang="hr-HR" i="1" dirty="0" err="1"/>
              <a:t>Fast</a:t>
            </a:r>
            <a:r>
              <a:rPr lang="hr-HR" i="1" dirty="0"/>
              <a:t> </a:t>
            </a:r>
            <a:r>
              <a:rPr lang="hr-HR" i="1" dirty="0" err="1"/>
              <a:t>and</a:t>
            </a:r>
            <a:r>
              <a:rPr lang="hr-HR" i="1" dirty="0"/>
              <a:t> </a:t>
            </a:r>
            <a:r>
              <a:rPr lang="hr-HR" i="1" dirty="0" err="1"/>
              <a:t>Slow</a:t>
            </a:r>
            <a:r>
              <a:rPr lang="hr-HR" i="1" dirty="0"/>
              <a:t>” </a:t>
            </a:r>
          </a:p>
          <a:p>
            <a:pPr algn="r"/>
            <a:r>
              <a:rPr lang="hr-HR" b="1" dirty="0"/>
              <a:t>Daniel </a:t>
            </a:r>
            <a:r>
              <a:rPr lang="hr-HR" b="1" dirty="0" err="1"/>
              <a:t>Kahneman</a:t>
            </a:r>
            <a:r>
              <a:rPr lang="hr-HR" b="1" dirty="0"/>
              <a:t> </a:t>
            </a:r>
          </a:p>
        </p:txBody>
      </p:sp>
    </p:spTree>
    <p:extLst>
      <p:ext uri="{BB962C8B-B14F-4D97-AF65-F5344CB8AC3E}">
        <p14:creationId xmlns:p14="http://schemas.microsoft.com/office/powerpoint/2010/main" val="83994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Prepoznavanje uzoraka</a:t>
            </a:r>
          </a:p>
        </p:txBody>
      </p:sp>
      <p:sp>
        <p:nvSpPr>
          <p:cNvPr id="3" name="Content Placeholder 2"/>
          <p:cNvSpPr>
            <a:spLocks noGrp="1"/>
          </p:cNvSpPr>
          <p:nvPr>
            <p:ph idx="1"/>
          </p:nvPr>
        </p:nvSpPr>
        <p:spPr>
          <a:xfrm>
            <a:off x="1991544" y="1052736"/>
            <a:ext cx="5256584" cy="4565104"/>
          </a:xfrm>
        </p:spPr>
        <p:txBody>
          <a:bodyPr/>
          <a:lstStyle/>
          <a:p>
            <a:r>
              <a:rPr lang="hr-HR" i="1" dirty="0"/>
              <a:t>„Ako proučavam poziciju sat vremena onda se obično vrtim u krug i vjerojatno ne smislim ništa korisno. Obično znam što ću napraviti već nakon 10 sekundi; ostalo je kontrola.”</a:t>
            </a:r>
          </a:p>
          <a:p>
            <a:pPr lvl="1"/>
            <a:r>
              <a:rPr lang="hr-HR" b="1" dirty="0" err="1"/>
              <a:t>Magnus</a:t>
            </a:r>
            <a:r>
              <a:rPr lang="hr-HR" b="1" dirty="0"/>
              <a:t> </a:t>
            </a:r>
            <a:r>
              <a:rPr lang="hr-HR" b="1" dirty="0" err="1"/>
              <a:t>Carlsen</a:t>
            </a:r>
            <a:r>
              <a:rPr lang="hr-HR" dirty="0"/>
              <a:t>, svjetski šahovski prvak i najviše rangirani igrač u povijesti</a:t>
            </a:r>
          </a:p>
        </p:txBody>
      </p:sp>
      <p:pic>
        <p:nvPicPr>
          <p:cNvPr id="38914" name="Picture 2" descr="http://i.dailymail.co.uk/i/pix/2013/11/25/article-2513240-1976CDE600000578-447_308x489.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8168" y="1003524"/>
            <a:ext cx="293370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442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p:cNvSpPr>
            <a:spLocks noGrp="1" noChangeArrowheads="1"/>
          </p:cNvSpPr>
          <p:nvPr>
            <p:ph idx="4294967295"/>
          </p:nvPr>
        </p:nvSpPr>
        <p:spPr>
          <a:xfrm>
            <a:off x="1909764" y="1600201"/>
            <a:ext cx="7786687" cy="4525963"/>
          </a:xfrm>
        </p:spPr>
        <p:txBody>
          <a:bodyPr/>
          <a:lstStyle/>
          <a:p>
            <a:pPr eaLnBrk="1" hangingPunct="1"/>
            <a:r>
              <a:rPr lang="hr-HR" sz="2600" dirty="0"/>
              <a:t>Dvije su osnovne metode: </a:t>
            </a:r>
          </a:p>
          <a:p>
            <a:pPr lvl="1" eaLnBrk="1" hangingPunct="1"/>
            <a:r>
              <a:rPr lang="hr-HR" sz="2200" b="1" dirty="0"/>
              <a:t>kvalitativne     i     kvantitativne.</a:t>
            </a:r>
          </a:p>
          <a:p>
            <a:pPr lvl="1" eaLnBrk="1" hangingPunct="1"/>
            <a:endParaRPr lang="hr-HR" sz="2200" b="1" dirty="0"/>
          </a:p>
          <a:p>
            <a:pPr eaLnBrk="1" hangingPunct="1"/>
            <a:endParaRPr lang="hr-HR" sz="2600" b="1" dirty="0">
              <a:latin typeface="Arial" charset="0"/>
            </a:endParaRPr>
          </a:p>
          <a:p>
            <a:pPr eaLnBrk="1" hangingPunct="1"/>
            <a:endParaRPr lang="hr-HR" sz="2600" b="1" dirty="0">
              <a:latin typeface="Arial" charset="0"/>
            </a:endParaRPr>
          </a:p>
          <a:p>
            <a:pPr eaLnBrk="1" hangingPunct="1"/>
            <a:endParaRPr lang="hr-HR" sz="2600" b="1" dirty="0">
              <a:latin typeface="Arial" charset="0"/>
            </a:endParaRPr>
          </a:p>
          <a:p>
            <a:pPr eaLnBrk="1" hangingPunct="1"/>
            <a:r>
              <a:rPr lang="hr-HR" sz="2600" dirty="0"/>
              <a:t>Za većinu se poduzeća isplati</a:t>
            </a:r>
            <a:r>
              <a:rPr lang="de-DE" sz="2600" dirty="0"/>
              <a:t> </a:t>
            </a:r>
            <a:r>
              <a:rPr lang="hr-HR" sz="2600" dirty="0"/>
              <a:t>primijeniti kombinaciju</a:t>
            </a:r>
            <a:r>
              <a:rPr lang="de-DE" sz="2600" dirty="0"/>
              <a:t> </a:t>
            </a:r>
            <a:r>
              <a:rPr lang="hr-HR" sz="2600" u="sng" dirty="0"/>
              <a:t>povijesnih podataka</a:t>
            </a:r>
            <a:r>
              <a:rPr lang="de-DE" sz="2600" dirty="0"/>
              <a:t> (</a:t>
            </a:r>
            <a:r>
              <a:rPr lang="hr-HR" sz="2600" dirty="0"/>
              <a:t>analiza pomoću kvantitativne tehnike</a:t>
            </a:r>
            <a:r>
              <a:rPr lang="de-DE" sz="2600" dirty="0"/>
              <a:t>) </a:t>
            </a:r>
            <a:r>
              <a:rPr lang="hr-HR" sz="2600" dirty="0"/>
              <a:t>s</a:t>
            </a:r>
            <a:r>
              <a:rPr lang="de-DE" sz="2600" dirty="0"/>
              <a:t> </a:t>
            </a:r>
            <a:r>
              <a:rPr lang="hr-HR" sz="2600" u="sng" dirty="0"/>
              <a:t>kvalitativnom</a:t>
            </a:r>
            <a:r>
              <a:rPr lang="de-DE" sz="2600" u="sng" dirty="0"/>
              <a:t> </a:t>
            </a:r>
            <a:r>
              <a:rPr lang="hr-HR" sz="2600" u="sng" dirty="0"/>
              <a:t>analizom</a:t>
            </a:r>
            <a:r>
              <a:rPr lang="de-DE" sz="2600" dirty="0"/>
              <a:t> (</a:t>
            </a:r>
            <a:r>
              <a:rPr lang="hr-HR" sz="2600" dirty="0"/>
              <a:t>grupe stručnjaka</a:t>
            </a:r>
            <a:r>
              <a:rPr lang="de-DE" sz="2600" dirty="0"/>
              <a:t>)</a:t>
            </a:r>
          </a:p>
          <a:p>
            <a:pPr lvl="1" eaLnBrk="1" hangingPunct="1"/>
            <a:endParaRPr lang="hr-HR" sz="2200" dirty="0"/>
          </a:p>
        </p:txBody>
      </p:sp>
      <p:pic>
        <p:nvPicPr>
          <p:cNvPr id="176129" name="Picture 2" descr="https://encrypted-tbn1.gstatic.com/images?q=tbn:ANd9GcSi_vip1ja6mmu7E0HKLXgPj3rDZWTHJi8p7-hQj16ZqotkUrUT"/>
          <p:cNvPicPr>
            <a:picLocks noChangeAspect="1" noChangeArrowheads="1"/>
          </p:cNvPicPr>
          <p:nvPr/>
        </p:nvPicPr>
        <p:blipFill rotWithShape="1">
          <a:blip r:embed="rId3"/>
          <a:srcRect t="12445" b="6668"/>
          <a:stretch/>
        </p:blipFill>
        <p:spPr bwMode="auto">
          <a:xfrm>
            <a:off x="2639617" y="2420888"/>
            <a:ext cx="3313113" cy="1872208"/>
          </a:xfrm>
          <a:prstGeom prst="rect">
            <a:avLst/>
          </a:prstGeom>
          <a:noFill/>
          <a:ln w="9525">
            <a:noFill/>
            <a:miter lim="800000"/>
            <a:headEnd/>
            <a:tailEnd/>
          </a:ln>
        </p:spPr>
      </p:pic>
      <p:sp>
        <p:nvSpPr>
          <p:cNvPr id="176130" name="Rectangle 2"/>
          <p:cNvSpPr>
            <a:spLocks noGrp="1" noChangeArrowheads="1"/>
          </p:cNvSpPr>
          <p:nvPr>
            <p:ph type="title" idx="4294967295"/>
          </p:nvPr>
        </p:nvSpPr>
        <p:spPr>
          <a:xfrm>
            <a:off x="2042864" y="274638"/>
            <a:ext cx="8229600" cy="490066"/>
          </a:xfrm>
        </p:spPr>
        <p:txBody>
          <a:bodyPr anchor="t"/>
          <a:lstStyle/>
          <a:p>
            <a:pPr eaLnBrk="1" hangingPunct="1"/>
            <a:r>
              <a:rPr lang="hr-HR" dirty="0"/>
              <a:t>Metode prognoza</a:t>
            </a:r>
          </a:p>
        </p:txBody>
      </p:sp>
    </p:spTree>
    <p:extLst>
      <p:ext uri="{BB962C8B-B14F-4D97-AF65-F5344CB8AC3E}">
        <p14:creationId xmlns:p14="http://schemas.microsoft.com/office/powerpoint/2010/main" val="1510410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9" y="-38026"/>
            <a:ext cx="12197166" cy="6836971"/>
          </a:xfrm>
          <a:prstGeom prst="rect">
            <a:avLst/>
          </a:prstGeom>
        </p:spPr>
      </p:pic>
      <p:sp>
        <p:nvSpPr>
          <p:cNvPr id="5" name="Title 4"/>
          <p:cNvSpPr>
            <a:spLocks noGrp="1"/>
          </p:cNvSpPr>
          <p:nvPr>
            <p:ph type="ctrTitle" idx="4294967295"/>
          </p:nvPr>
        </p:nvSpPr>
        <p:spPr>
          <a:xfrm>
            <a:off x="870841" y="52389"/>
            <a:ext cx="5281203" cy="757237"/>
          </a:xfrm>
          <a:prstGeom prst="rect">
            <a:avLst/>
          </a:prstGeom>
          <a:solidFill>
            <a:srgbClr val="0070C0"/>
          </a:solidFill>
        </p:spPr>
        <p:txBody>
          <a:bodyPr/>
          <a:lstStyle/>
          <a:p>
            <a:r>
              <a:rPr lang="sr-Latn-CS" dirty="0">
                <a:solidFill>
                  <a:schemeClr val="bg1"/>
                </a:solidFill>
                <a:effectLst>
                  <a:outerShdw blurRad="38100" dist="38100" dir="2700000" algn="tl">
                    <a:srgbClr val="000000">
                      <a:alpha val="43137"/>
                    </a:srgbClr>
                  </a:outerShdw>
                </a:effectLst>
              </a:rPr>
              <a:t>LOGIKO </a:t>
            </a:r>
            <a:r>
              <a:rPr lang="sr-Latn-CS" b="1" dirty="0" err="1">
                <a:solidFill>
                  <a:schemeClr val="bg1"/>
                </a:solidFill>
                <a:effectLst>
                  <a:outerShdw blurRad="38100" dist="38100" dir="2700000" algn="tl">
                    <a:srgbClr val="000000">
                      <a:alpha val="43137"/>
                    </a:srgbClr>
                  </a:outerShdw>
                </a:effectLst>
              </a:rPr>
              <a:t>Projects</a:t>
            </a:r>
            <a:r>
              <a:rPr lang="sr-Latn-CS" b="1" dirty="0">
                <a:solidFill>
                  <a:schemeClr val="bg1"/>
                </a:solidFill>
                <a:effectLst>
                  <a:outerShdw blurRad="38100" dist="38100" dir="2700000" algn="tl">
                    <a:srgbClr val="000000">
                      <a:alpha val="43137"/>
                    </a:srgbClr>
                  </a:outerShdw>
                </a:effectLst>
              </a:rPr>
              <a:t> in </a:t>
            </a:r>
            <a:r>
              <a:rPr lang="sr-Latn-CS" b="1" dirty="0" smtClean="0">
                <a:solidFill>
                  <a:schemeClr val="bg1"/>
                </a:solidFill>
                <a:effectLst>
                  <a:outerShdw blurRad="38100" dist="38100" dir="2700000" algn="tl">
                    <a:srgbClr val="000000">
                      <a:alpha val="43137"/>
                    </a:srgbClr>
                  </a:outerShdw>
                </a:effectLst>
              </a:rPr>
              <a:t>2016/2017.</a:t>
            </a:r>
            <a:endParaRPr lang="en-US" b="1" dirty="0">
              <a:solidFill>
                <a:schemeClr val="bg1"/>
              </a:solidFill>
              <a:effectLst>
                <a:outerShdw blurRad="38100" dist="38100" dir="2700000" algn="tl">
                  <a:srgbClr val="000000">
                    <a:alpha val="43137"/>
                  </a:srgbClr>
                </a:outerShdw>
              </a:effectLst>
            </a:endParaRPr>
          </a:p>
        </p:txBody>
      </p:sp>
      <p:pic>
        <p:nvPicPr>
          <p:cNvPr id="12"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884" y="1885837"/>
            <a:ext cx="332941" cy="398555"/>
          </a:xfrm>
          <a:prstGeom prst="rect">
            <a:avLst/>
          </a:prstGeom>
        </p:spPr>
      </p:pic>
      <p:pic>
        <p:nvPicPr>
          <p:cNvPr id="5122" name="Picture 2" descr="Povezana sli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738" y="980728"/>
            <a:ext cx="3364223" cy="27368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likovni rezultat za delhaiz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3151" y="2673650"/>
            <a:ext cx="1129425" cy="846710"/>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7"/>
          <a:stretch>
            <a:fillRect/>
          </a:stretch>
        </p:blipFill>
        <p:spPr>
          <a:xfrm>
            <a:off x="8811840" y="1306774"/>
            <a:ext cx="1433326" cy="682066"/>
          </a:xfrm>
          <a:prstGeom prst="rect">
            <a:avLst/>
          </a:prstGeom>
        </p:spPr>
      </p:pic>
      <p:pic>
        <p:nvPicPr>
          <p:cNvPr id="8" name="Slika 7"/>
          <p:cNvPicPr>
            <a:picLocks noChangeAspect="1"/>
          </p:cNvPicPr>
          <p:nvPr/>
        </p:nvPicPr>
        <p:blipFill rotWithShape="1">
          <a:blip r:embed="rId8"/>
          <a:srcRect t="23801" b="24261"/>
          <a:stretch/>
        </p:blipFill>
        <p:spPr>
          <a:xfrm>
            <a:off x="3556529" y="3148832"/>
            <a:ext cx="1248668" cy="486188"/>
          </a:xfrm>
          <a:prstGeom prst="rect">
            <a:avLst/>
          </a:prstGeom>
        </p:spPr>
      </p:pic>
      <p:pic>
        <p:nvPicPr>
          <p:cNvPr id="18" name="Slika 17"/>
          <p:cNvPicPr>
            <a:picLocks noChangeAspect="1"/>
          </p:cNvPicPr>
          <p:nvPr/>
        </p:nvPicPr>
        <p:blipFill rotWithShape="1">
          <a:blip r:embed="rId9"/>
          <a:srcRect t="20435" b="20978"/>
          <a:stretch/>
        </p:blipFill>
        <p:spPr>
          <a:xfrm>
            <a:off x="2460557" y="2230378"/>
            <a:ext cx="1409298" cy="465541"/>
          </a:xfrm>
          <a:prstGeom prst="rect">
            <a:avLst/>
          </a:prstGeom>
        </p:spPr>
      </p:pic>
      <p:pic>
        <p:nvPicPr>
          <p:cNvPr id="20" name="Slika 19"/>
          <p:cNvPicPr>
            <a:picLocks noChangeAspect="1"/>
          </p:cNvPicPr>
          <p:nvPr/>
        </p:nvPicPr>
        <p:blipFill>
          <a:blip r:embed="rId10"/>
          <a:stretch>
            <a:fillRect/>
          </a:stretch>
        </p:blipFill>
        <p:spPr>
          <a:xfrm>
            <a:off x="1139115" y="1137094"/>
            <a:ext cx="1108663" cy="748743"/>
          </a:xfrm>
          <a:prstGeom prst="rect">
            <a:avLst/>
          </a:prstGeom>
        </p:spPr>
      </p:pic>
      <p:pic>
        <p:nvPicPr>
          <p:cNvPr id="16"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529" y="1507125"/>
            <a:ext cx="384702" cy="398555"/>
          </a:xfrm>
          <a:prstGeom prst="rect">
            <a:avLst/>
          </a:prstGeom>
        </p:spPr>
      </p:pic>
      <p:pic>
        <p:nvPicPr>
          <p:cNvPr id="14"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013" y="1878318"/>
            <a:ext cx="332941" cy="3985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655" y="2186694"/>
            <a:ext cx="332941" cy="398555"/>
          </a:xfrm>
          <a:prstGeom prst="rect">
            <a:avLst/>
          </a:prstGeom>
        </p:spPr>
      </p:pic>
      <p:pic>
        <p:nvPicPr>
          <p:cNvPr id="21" name="Slika 20"/>
          <p:cNvPicPr>
            <a:picLocks noChangeAspect="1"/>
          </p:cNvPicPr>
          <p:nvPr/>
        </p:nvPicPr>
        <p:blipFill rotWithShape="1">
          <a:blip r:embed="rId11"/>
          <a:srcRect l="7371" t="41738" r="3266"/>
          <a:stretch/>
        </p:blipFill>
        <p:spPr>
          <a:xfrm>
            <a:off x="2402237" y="992613"/>
            <a:ext cx="1778626" cy="6446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673" y="1540000"/>
            <a:ext cx="384702" cy="398555"/>
          </a:xfrm>
          <a:prstGeom prst="rect">
            <a:avLst/>
          </a:prstGeom>
        </p:spPr>
      </p:pic>
      <p:pic>
        <p:nvPicPr>
          <p:cNvPr id="5134" name="Picture 14" descr="Slikovni rezultat za italcro"/>
          <p:cNvPicPr>
            <a:picLocks noChangeAspect="1" noChangeArrowheads="1"/>
          </p:cNvPicPr>
          <p:nvPr/>
        </p:nvPicPr>
        <p:blipFill rotWithShape="1">
          <a:blip r:embed="rId12">
            <a:extLst>
              <a:ext uri="{28A0092B-C50C-407E-A947-70E740481C1C}">
                <a14:useLocalDpi xmlns:a14="http://schemas.microsoft.com/office/drawing/2010/main" val="0"/>
              </a:ext>
            </a:extLst>
          </a:blip>
          <a:srcRect l="15506" t="23931" r="15789" b="26823"/>
          <a:stretch/>
        </p:blipFill>
        <p:spPr bwMode="auto">
          <a:xfrm>
            <a:off x="-106228" y="1860794"/>
            <a:ext cx="1708735" cy="506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414" y="2297981"/>
            <a:ext cx="332941" cy="3985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7946" y="2258386"/>
            <a:ext cx="332941" cy="398555"/>
          </a:xfrm>
          <a:prstGeom prst="rect">
            <a:avLst/>
          </a:prstGeom>
        </p:spPr>
      </p:pic>
      <p:pic>
        <p:nvPicPr>
          <p:cNvPr id="11"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422" y="3435744"/>
            <a:ext cx="332941" cy="398555"/>
          </a:xfrm>
          <a:prstGeom prst="rect">
            <a:avLst/>
          </a:prstGeom>
        </p:spPr>
      </p:pic>
      <p:pic>
        <p:nvPicPr>
          <p:cNvPr id="22" name="Picture 14">
            <a:extLst>
              <a:ext uri="{FF2B5EF4-FFF2-40B4-BE49-F238E27FC236}">
                <a16:creationId xmlns:a16="http://schemas.microsoft.com/office/drawing/2014/main" xmlns="" id="{EFEACE45-15EB-4A1C-9A6E-13FD18B207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141" y="2332500"/>
            <a:ext cx="332941" cy="398555"/>
          </a:xfrm>
          <a:prstGeom prst="rect">
            <a:avLst/>
          </a:prstGeom>
        </p:spPr>
      </p:pic>
      <p:pic>
        <p:nvPicPr>
          <p:cNvPr id="23" name="Picture 2">
            <a:extLst>
              <a:ext uri="{FF2B5EF4-FFF2-40B4-BE49-F238E27FC236}">
                <a16:creationId xmlns:a16="http://schemas.microsoft.com/office/drawing/2014/main" xmlns="" id="{6055F4DC-A14B-4ABF-AABC-5D8CE5AB32C3}"/>
              </a:ext>
            </a:extLst>
          </p:cNvPr>
          <p:cNvPicPr>
            <a:picLocks noChangeAspect="1"/>
          </p:cNvPicPr>
          <p:nvPr/>
        </p:nvPicPr>
        <p:blipFill>
          <a:blip r:embed="rId13"/>
          <a:stretch>
            <a:fillRect/>
          </a:stretch>
        </p:blipFill>
        <p:spPr>
          <a:xfrm>
            <a:off x="569238" y="2401538"/>
            <a:ext cx="1235390" cy="485524"/>
          </a:xfrm>
          <a:prstGeom prst="rect">
            <a:avLst/>
          </a:prstGeom>
        </p:spPr>
      </p:pic>
    </p:spTree>
    <p:extLst>
      <p:ext uri="{BB962C8B-B14F-4D97-AF65-F5344CB8AC3E}">
        <p14:creationId xmlns:p14="http://schemas.microsoft.com/office/powerpoint/2010/main" val="19844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0" y="3429000"/>
            <a:ext cx="4572000" cy="0"/>
          </a:xfrm>
          <a:prstGeom prst="rect">
            <a:avLst/>
          </a:prstGeom>
        </p:spPr>
        <p:txBody>
          <a:bodyPr/>
          <a:lstStyle/>
          <a:p>
            <a:pPr fontAlgn="base">
              <a:spcBef>
                <a:spcPct val="0"/>
              </a:spcBef>
              <a:spcAft>
                <a:spcPct val="0"/>
              </a:spcAft>
              <a:defRPr/>
            </a:pPr>
            <a:endParaRPr lang="hr-HR">
              <a:solidFill>
                <a:srgbClr val="000000"/>
              </a:solidFill>
              <a:latin typeface="Arial" charset="0"/>
              <a:cs typeface="Arial" charset="0"/>
            </a:endParaRPr>
          </a:p>
        </p:txBody>
      </p:sp>
      <p:sp>
        <p:nvSpPr>
          <p:cNvPr id="2050"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defRPr/>
            </a:pPr>
            <a:endParaRPr lang="en-US">
              <a:solidFill>
                <a:srgbClr val="000000"/>
              </a:solidFill>
              <a:latin typeface="Arial" charset="0"/>
              <a:cs typeface="Arial" charset="0"/>
            </a:endParaRPr>
          </a:p>
        </p:txBody>
      </p:sp>
      <p:sp>
        <p:nvSpPr>
          <p:cNvPr id="2"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defRPr/>
            </a:pPr>
            <a:endParaRPr lang="en-US">
              <a:solidFill>
                <a:srgbClr val="000000"/>
              </a:solidFill>
              <a:latin typeface="Arial" charset="0"/>
              <a:cs typeface="Arial" charset="0"/>
            </a:endParaRPr>
          </a:p>
        </p:txBody>
      </p:sp>
      <p:graphicFrame>
        <p:nvGraphicFramePr>
          <p:cNvPr id="12" name="Diagram 11"/>
          <p:cNvGraphicFramePr/>
          <p:nvPr>
            <p:extLst/>
          </p:nvPr>
        </p:nvGraphicFramePr>
        <p:xfrm>
          <a:off x="1524000" y="933976"/>
          <a:ext cx="8964488" cy="652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2"/>
          <p:cNvSpPr>
            <a:spLocks noGrp="1"/>
          </p:cNvSpPr>
          <p:nvPr>
            <p:ph type="title"/>
          </p:nvPr>
        </p:nvSpPr>
        <p:spPr/>
        <p:txBody>
          <a:bodyPr/>
          <a:lstStyle/>
          <a:p>
            <a:pPr lvl="0"/>
            <a:r>
              <a:rPr lang="vi-VN" dirty="0"/>
              <a:t>Kvantitativne metode</a:t>
            </a:r>
            <a:endParaRPr lang="hr-HR" dirty="0"/>
          </a:p>
        </p:txBody>
      </p:sp>
      <p:sp>
        <p:nvSpPr>
          <p:cNvPr id="3" name="TextBox 2"/>
          <p:cNvSpPr txBox="1"/>
          <p:nvPr/>
        </p:nvSpPr>
        <p:spPr>
          <a:xfrm>
            <a:off x="3714589" y="1259468"/>
            <a:ext cx="525240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fontAlgn="base">
              <a:spcBef>
                <a:spcPct val="0"/>
              </a:spcBef>
              <a:spcAft>
                <a:spcPct val="0"/>
              </a:spcAft>
              <a:defRPr/>
            </a:pPr>
            <a:r>
              <a:rPr lang="hr-HR" i="1" dirty="0">
                <a:solidFill>
                  <a:srgbClr val="000000"/>
                </a:solidFill>
                <a:latin typeface="Calibri"/>
              </a:rPr>
              <a:t>Prognoza </a:t>
            </a:r>
            <a:r>
              <a:rPr lang="hr-HR" dirty="0">
                <a:solidFill>
                  <a:srgbClr val="000000"/>
                </a:solidFill>
                <a:latin typeface="Calibri"/>
              </a:rPr>
              <a:t>= uzorak (objašnjivo) + greška (neobjašnjivo)</a:t>
            </a:r>
          </a:p>
        </p:txBody>
      </p:sp>
      <p:sp>
        <p:nvSpPr>
          <p:cNvPr id="8" name="TextBox 7"/>
          <p:cNvSpPr txBox="1"/>
          <p:nvPr/>
        </p:nvSpPr>
        <p:spPr>
          <a:xfrm>
            <a:off x="2163262" y="2105098"/>
            <a:ext cx="8397235"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fontAlgn="base">
              <a:spcBef>
                <a:spcPct val="0"/>
              </a:spcBef>
              <a:spcAft>
                <a:spcPct val="0"/>
              </a:spcAft>
              <a:defRPr/>
            </a:pPr>
            <a:r>
              <a:rPr lang="hr-HR" i="1" dirty="0">
                <a:solidFill>
                  <a:srgbClr val="000000"/>
                </a:solidFill>
                <a:latin typeface="Calibri"/>
              </a:rPr>
              <a:t>Prognoza </a:t>
            </a:r>
            <a:r>
              <a:rPr lang="hr-HR" dirty="0">
                <a:solidFill>
                  <a:srgbClr val="000000"/>
                </a:solidFill>
                <a:latin typeface="Calibri"/>
              </a:rPr>
              <a:t>= uzorak (Nivo+Trend+Sezona+Ciklus+Kauzalni Faktori) + greška (neobjašnjivo)</a:t>
            </a:r>
          </a:p>
        </p:txBody>
      </p:sp>
      <p:sp>
        <p:nvSpPr>
          <p:cNvPr id="4" name="Trapezoid 3"/>
          <p:cNvSpPr/>
          <p:nvPr/>
        </p:nvSpPr>
        <p:spPr bwMode="auto">
          <a:xfrm>
            <a:off x="3362455" y="1556792"/>
            <a:ext cx="4752528" cy="576064"/>
          </a:xfrm>
          <a:prstGeom prst="trapezoid">
            <a:avLst>
              <a:gd name="adj" fmla="val 281980"/>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hr-HR">
              <a:solidFill>
                <a:srgbClr val="000000"/>
              </a:solidFill>
              <a:latin typeface="Arial" charset="0"/>
              <a:cs typeface="Arial" charset="0"/>
            </a:endParaRPr>
          </a:p>
        </p:txBody>
      </p:sp>
      <p:sp>
        <p:nvSpPr>
          <p:cNvPr id="11" name="Trapezoid 10"/>
          <p:cNvSpPr/>
          <p:nvPr/>
        </p:nvSpPr>
        <p:spPr bwMode="auto">
          <a:xfrm>
            <a:off x="1524000" y="2420888"/>
            <a:ext cx="8964488" cy="720080"/>
          </a:xfrm>
          <a:prstGeom prst="trapezoid">
            <a:avLst>
              <a:gd name="adj" fmla="val 348799"/>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hr-HR">
              <a:solidFill>
                <a:srgbClr val="000000"/>
              </a:solidFill>
              <a:latin typeface="Arial" charset="0"/>
              <a:cs typeface="Arial" charset="0"/>
            </a:endParaRPr>
          </a:p>
        </p:txBody>
      </p:sp>
    </p:spTree>
    <p:extLst>
      <p:ext uri="{BB962C8B-B14F-4D97-AF65-F5344CB8AC3E}">
        <p14:creationId xmlns:p14="http://schemas.microsoft.com/office/powerpoint/2010/main" val="16719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3" grpId="0" animBg="1"/>
      <p:bldP spid="8" grpId="0" animBg="1"/>
      <p:bldP spid="4"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333339321"/>
              </p:ext>
            </p:extLst>
          </p:nvPr>
        </p:nvGraphicFramePr>
        <p:xfrm>
          <a:off x="1828801" y="24384"/>
          <a:ext cx="936567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5717" name="Rectangle 2"/>
          <p:cNvSpPr>
            <a:spLocks noGrp="1" noChangeArrowheads="1"/>
          </p:cNvSpPr>
          <p:nvPr>
            <p:ph type="title" idx="4294967295"/>
          </p:nvPr>
        </p:nvSpPr>
        <p:spPr>
          <a:xfrm rot="16200000">
            <a:off x="-1897986" y="3039592"/>
            <a:ext cx="6312618" cy="827584"/>
          </a:xfrm>
          <a:solidFill>
            <a:schemeClr val="accent6"/>
          </a:solidFill>
        </p:spPr>
        <p:txBody>
          <a:bodyPr anchor="b"/>
          <a:lstStyle/>
          <a:p>
            <a:pPr eaLnBrk="1" hangingPunct="1">
              <a:defRPr/>
            </a:pPr>
            <a:r>
              <a:rPr lang="hr-HR" sz="3200" dirty="0">
                <a:solidFill>
                  <a:schemeClr val="bg1"/>
                </a:solidFill>
              </a:rPr>
              <a:t>Kvalitativne metode</a:t>
            </a:r>
          </a:p>
        </p:txBody>
      </p:sp>
    </p:spTree>
    <p:extLst>
      <p:ext uri="{BB962C8B-B14F-4D97-AF65-F5344CB8AC3E}">
        <p14:creationId xmlns:p14="http://schemas.microsoft.com/office/powerpoint/2010/main" val="181463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55641" y="116633"/>
            <a:ext cx="5976937" cy="504825"/>
          </a:xfrm>
        </p:spPr>
        <p:txBody>
          <a:bodyPr/>
          <a:lstStyle/>
          <a:p>
            <a:r>
              <a:rPr lang="en-US" dirty="0" err="1"/>
              <a:t>Logistička</a:t>
            </a:r>
            <a:r>
              <a:rPr lang="en-US" dirty="0"/>
              <a:t> </a:t>
            </a:r>
            <a:r>
              <a:rPr lang="en-US" dirty="0" err="1"/>
              <a:t>strategija</a:t>
            </a:r>
            <a:r>
              <a:rPr lang="en-US" dirty="0"/>
              <a:t> </a:t>
            </a:r>
            <a:r>
              <a:rPr lang="en-US" dirty="0" err="1"/>
              <a:t>i</a:t>
            </a:r>
            <a:r>
              <a:rPr lang="en-US" dirty="0"/>
              <a:t> </a:t>
            </a:r>
            <a:r>
              <a:rPr lang="en-US" dirty="0" err="1"/>
              <a:t>distribucija</a:t>
            </a:r>
            <a:endParaRPr lang="hr-H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4222772"/>
              </p:ext>
            </p:extLst>
          </p:nvPr>
        </p:nvGraphicFramePr>
        <p:xfrm>
          <a:off x="1524000" y="356416"/>
          <a:ext cx="9144000" cy="623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9562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eattlebusinessmediation.com/wp-content/uploads/2012/10/Conflict-style.jp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93866" y="-171400"/>
            <a:ext cx="11498134" cy="7177134"/>
          </a:xfrm>
          <a:prstGeom prst="rect">
            <a:avLst/>
          </a:prstGeom>
          <a:noFill/>
          <a:extLst>
            <a:ext uri="{909E8E84-426E-40DD-AFC4-6F175D3DCCD1}">
              <a14:hiddenFill xmlns:a14="http://schemas.microsoft.com/office/drawing/2010/main">
                <a:solidFill>
                  <a:srgbClr val="FFFFFF"/>
                </a:solidFill>
              </a14:hiddenFill>
            </a:ext>
          </a:extLst>
        </p:spPr>
      </p:pic>
      <p:sp>
        <p:nvSpPr>
          <p:cNvPr id="14" name="Notched Right Arrow 13"/>
          <p:cNvSpPr/>
          <p:nvPr/>
        </p:nvSpPr>
        <p:spPr>
          <a:xfrm>
            <a:off x="3180184" y="1976622"/>
            <a:ext cx="7596336" cy="3137633"/>
          </a:xfrm>
          <a:prstGeom prst="notchedRightArrow">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36592" y="-71462"/>
            <a:ext cx="5977284" cy="504825"/>
          </a:xfrm>
        </p:spPr>
        <p:txBody>
          <a:bodyPr/>
          <a:lstStyle/>
          <a:p>
            <a:r>
              <a:rPr lang="hr-HR" dirty="0"/>
              <a:t>Konfliktni ciljevi</a:t>
            </a:r>
          </a:p>
        </p:txBody>
      </p:sp>
      <p:pic>
        <p:nvPicPr>
          <p:cNvPr id="19460" name="Picture 4" descr="http://web.zpr.fer.hr/ergonomija/2005/elassadi/images/parthenonDIAG.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63" r="8604" b="7282"/>
          <a:stretch/>
        </p:blipFill>
        <p:spPr bwMode="auto">
          <a:xfrm>
            <a:off x="3384394" y="217710"/>
            <a:ext cx="6783572" cy="4896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5400000">
            <a:off x="3382819" y="2939984"/>
            <a:ext cx="904158" cy="369332"/>
          </a:xfrm>
          <a:prstGeom prst="rect">
            <a:avLst/>
          </a:prstGeom>
          <a:noFill/>
        </p:spPr>
        <p:txBody>
          <a:bodyPr wrap="none" rtlCol="0">
            <a:spAutoFit/>
          </a:bodyPr>
          <a:lstStyle/>
          <a:p>
            <a:r>
              <a:rPr lang="hr-HR" b="1" dirty="0">
                <a:solidFill>
                  <a:srgbClr val="0070C0"/>
                </a:solidFill>
              </a:rPr>
              <a:t>Nabava</a:t>
            </a:r>
          </a:p>
        </p:txBody>
      </p:sp>
      <p:sp>
        <p:nvSpPr>
          <p:cNvPr id="7" name="TextBox 6"/>
          <p:cNvSpPr txBox="1"/>
          <p:nvPr/>
        </p:nvSpPr>
        <p:spPr>
          <a:xfrm rot="5400000">
            <a:off x="4055446" y="2923489"/>
            <a:ext cx="1017651" cy="369332"/>
          </a:xfrm>
          <a:prstGeom prst="rect">
            <a:avLst/>
          </a:prstGeom>
          <a:noFill/>
        </p:spPr>
        <p:txBody>
          <a:bodyPr wrap="none" rtlCol="0">
            <a:spAutoFit/>
          </a:bodyPr>
          <a:lstStyle/>
          <a:p>
            <a:r>
              <a:rPr lang="hr-HR" b="1" dirty="0">
                <a:solidFill>
                  <a:srgbClr val="0070C0"/>
                </a:solidFill>
              </a:rPr>
              <a:t>Logistika</a:t>
            </a:r>
          </a:p>
        </p:txBody>
      </p:sp>
      <p:sp>
        <p:nvSpPr>
          <p:cNvPr id="8" name="TextBox 7"/>
          <p:cNvSpPr txBox="1"/>
          <p:nvPr/>
        </p:nvSpPr>
        <p:spPr>
          <a:xfrm rot="5400000">
            <a:off x="4837794" y="3128010"/>
            <a:ext cx="1306576" cy="369332"/>
          </a:xfrm>
          <a:prstGeom prst="rect">
            <a:avLst/>
          </a:prstGeom>
          <a:noFill/>
        </p:spPr>
        <p:txBody>
          <a:bodyPr wrap="none" rtlCol="0">
            <a:spAutoFit/>
          </a:bodyPr>
          <a:lstStyle/>
          <a:p>
            <a:r>
              <a:rPr lang="hr-HR" b="1" dirty="0">
                <a:solidFill>
                  <a:srgbClr val="0070C0"/>
                </a:solidFill>
              </a:rPr>
              <a:t>Proizvodnja</a:t>
            </a:r>
          </a:p>
        </p:txBody>
      </p:sp>
      <p:sp>
        <p:nvSpPr>
          <p:cNvPr id="9" name="TextBox 8"/>
          <p:cNvSpPr txBox="1"/>
          <p:nvPr/>
        </p:nvSpPr>
        <p:spPr>
          <a:xfrm rot="5400000">
            <a:off x="7503526" y="3144293"/>
            <a:ext cx="1034257" cy="369332"/>
          </a:xfrm>
          <a:prstGeom prst="rect">
            <a:avLst/>
          </a:prstGeom>
          <a:noFill/>
        </p:spPr>
        <p:txBody>
          <a:bodyPr wrap="none" rtlCol="0">
            <a:spAutoFit/>
          </a:bodyPr>
          <a:lstStyle/>
          <a:p>
            <a:r>
              <a:rPr lang="hr-HR" b="1" dirty="0">
                <a:solidFill>
                  <a:srgbClr val="0070C0"/>
                </a:solidFill>
              </a:rPr>
              <a:t>Financije</a:t>
            </a:r>
          </a:p>
        </p:txBody>
      </p:sp>
      <p:sp>
        <p:nvSpPr>
          <p:cNvPr id="10" name="TextBox 9"/>
          <p:cNvSpPr txBox="1"/>
          <p:nvPr/>
        </p:nvSpPr>
        <p:spPr>
          <a:xfrm rot="5400000">
            <a:off x="8424335" y="3053552"/>
            <a:ext cx="920830" cy="369332"/>
          </a:xfrm>
          <a:prstGeom prst="rect">
            <a:avLst/>
          </a:prstGeom>
          <a:noFill/>
        </p:spPr>
        <p:txBody>
          <a:bodyPr wrap="none" rtlCol="0">
            <a:spAutoFit/>
          </a:bodyPr>
          <a:lstStyle/>
          <a:p>
            <a:r>
              <a:rPr lang="hr-HR" b="1" dirty="0">
                <a:solidFill>
                  <a:srgbClr val="0070C0"/>
                </a:solidFill>
              </a:rPr>
              <a:t>Prodaja</a:t>
            </a:r>
          </a:p>
        </p:txBody>
      </p:sp>
      <p:sp>
        <p:nvSpPr>
          <p:cNvPr id="11" name="TextBox 10"/>
          <p:cNvSpPr txBox="1"/>
          <p:nvPr/>
        </p:nvSpPr>
        <p:spPr>
          <a:xfrm rot="5400000">
            <a:off x="9092319" y="3073707"/>
            <a:ext cx="1169038" cy="369332"/>
          </a:xfrm>
          <a:prstGeom prst="rect">
            <a:avLst/>
          </a:prstGeom>
          <a:noFill/>
        </p:spPr>
        <p:txBody>
          <a:bodyPr wrap="none" rtlCol="0">
            <a:spAutoFit/>
          </a:bodyPr>
          <a:lstStyle/>
          <a:p>
            <a:r>
              <a:rPr lang="hr-HR" b="1" dirty="0">
                <a:solidFill>
                  <a:srgbClr val="0070C0"/>
                </a:solidFill>
              </a:rPr>
              <a:t>Marketing</a:t>
            </a:r>
          </a:p>
        </p:txBody>
      </p:sp>
      <p:sp>
        <p:nvSpPr>
          <p:cNvPr id="12" name="TextBox 11"/>
          <p:cNvSpPr txBox="1"/>
          <p:nvPr/>
        </p:nvSpPr>
        <p:spPr>
          <a:xfrm rot="5400000">
            <a:off x="5104386" y="3246748"/>
            <a:ext cx="2357568" cy="369332"/>
          </a:xfrm>
          <a:prstGeom prst="rect">
            <a:avLst/>
          </a:prstGeom>
          <a:noFill/>
        </p:spPr>
        <p:txBody>
          <a:bodyPr wrap="none" rtlCol="0">
            <a:spAutoFit/>
          </a:bodyPr>
          <a:lstStyle/>
          <a:p>
            <a:r>
              <a:rPr lang="hr-HR" b="1" dirty="0">
                <a:solidFill>
                  <a:srgbClr val="0070C0"/>
                </a:solidFill>
              </a:rPr>
              <a:t>Upravljanje kvalitetom</a:t>
            </a:r>
          </a:p>
        </p:txBody>
      </p:sp>
      <p:sp>
        <p:nvSpPr>
          <p:cNvPr id="13" name="TextBox 12"/>
          <p:cNvSpPr txBox="1"/>
          <p:nvPr/>
        </p:nvSpPr>
        <p:spPr>
          <a:xfrm rot="5400000">
            <a:off x="6707400" y="3144293"/>
            <a:ext cx="807657" cy="369332"/>
          </a:xfrm>
          <a:prstGeom prst="rect">
            <a:avLst/>
          </a:prstGeom>
          <a:noFill/>
        </p:spPr>
        <p:txBody>
          <a:bodyPr wrap="none" rtlCol="0">
            <a:spAutoFit/>
          </a:bodyPr>
          <a:lstStyle/>
          <a:p>
            <a:r>
              <a:rPr lang="hr-HR" b="1" dirty="0">
                <a:solidFill>
                  <a:srgbClr val="0070C0"/>
                </a:solidFill>
              </a:rPr>
              <a:t>Razvoj</a:t>
            </a:r>
          </a:p>
        </p:txBody>
      </p:sp>
      <p:sp>
        <p:nvSpPr>
          <p:cNvPr id="5" name="TextBox 4"/>
          <p:cNvSpPr txBox="1"/>
          <p:nvPr/>
        </p:nvSpPr>
        <p:spPr>
          <a:xfrm>
            <a:off x="6035788" y="871561"/>
            <a:ext cx="1246880" cy="523220"/>
          </a:xfrm>
          <a:prstGeom prst="rect">
            <a:avLst/>
          </a:prstGeom>
          <a:noFill/>
        </p:spPr>
        <p:txBody>
          <a:bodyPr wrap="none" rtlCol="0">
            <a:spAutoFit/>
          </a:bodyPr>
          <a:lstStyle/>
          <a:p>
            <a:r>
              <a:rPr lang="hr-HR" sz="2800" b="1" dirty="0">
                <a:solidFill>
                  <a:srgbClr val="C00000"/>
                </a:solidFill>
              </a:rPr>
              <a:t>Uprava</a:t>
            </a:r>
          </a:p>
        </p:txBody>
      </p:sp>
      <p:sp>
        <p:nvSpPr>
          <p:cNvPr id="23" name="Rectangular Callout 22"/>
          <p:cNvSpPr/>
          <p:nvPr/>
        </p:nvSpPr>
        <p:spPr>
          <a:xfrm>
            <a:off x="3452794" y="5047564"/>
            <a:ext cx="6715172" cy="1810436"/>
          </a:xfrm>
          <a:prstGeom prst="wedgeRectCallout">
            <a:avLst>
              <a:gd name="adj1" fmla="val -57578"/>
              <a:gd name="adj2" fmla="val 36106"/>
            </a:avLst>
          </a:prstGeom>
          <a:solidFill>
            <a:srgbClr val="FFFF99">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hr-HR" altLang="x-none" sz="2400" dirty="0">
                <a:solidFill>
                  <a:schemeClr val="tx1"/>
                </a:solidFill>
              </a:rPr>
              <a:t> Dobro je imati plan i politiku zaliha</a:t>
            </a:r>
          </a:p>
          <a:p>
            <a:pPr>
              <a:buFont typeface="Arial" pitchFamily="34" charset="0"/>
              <a:buChar char="•"/>
            </a:pPr>
            <a:r>
              <a:rPr lang="hr-HR" altLang="x-none" sz="2400" dirty="0">
                <a:solidFill>
                  <a:schemeClr val="tx1"/>
                </a:solidFill>
              </a:rPr>
              <a:t> Ukloniti konfliktne ciljeve</a:t>
            </a:r>
          </a:p>
          <a:p>
            <a:pPr>
              <a:buFont typeface="Arial" pitchFamily="34" charset="0"/>
              <a:buChar char="•"/>
            </a:pPr>
            <a:r>
              <a:rPr lang="hr-HR" altLang="x-none" sz="2400" dirty="0">
                <a:solidFill>
                  <a:schemeClr val="tx1"/>
                </a:solidFill>
              </a:rPr>
              <a:t> Centralizacija funkcija cijelog lanca pod jedinstvenu kontrolu</a:t>
            </a:r>
          </a:p>
          <a:p>
            <a:pPr>
              <a:buFont typeface="Arial" pitchFamily="34" charset="0"/>
              <a:buChar char="•"/>
            </a:pPr>
            <a:r>
              <a:rPr lang="hr-HR" altLang="x-none" sz="2400" dirty="0">
                <a:solidFill>
                  <a:schemeClr val="tx1"/>
                </a:solidFill>
              </a:rPr>
              <a:t> Komunikacija, komunikacija, komunikacija… </a:t>
            </a:r>
          </a:p>
        </p:txBody>
      </p:sp>
      <p:pic>
        <p:nvPicPr>
          <p:cNvPr id="25" name="Picture 2" descr="http://www.dealerguy.com/images/dealerguy-talking-head-copy.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5481" y="4742352"/>
            <a:ext cx="1861231" cy="2258549"/>
          </a:xfrm>
          <a:prstGeom prst="rect">
            <a:avLst/>
          </a:prstGeom>
          <a:noFill/>
          <a:extLst>
            <a:ext uri="{909E8E84-426E-40DD-AFC4-6F175D3DCCD1}">
              <a14:hiddenFill xmlns:a14="http://schemas.microsoft.com/office/drawing/2010/main">
                <a:solidFill>
                  <a:srgbClr val="FFFFFF"/>
                </a:solidFill>
              </a14:hiddenFill>
            </a:ext>
          </a:extLst>
        </p:spPr>
      </p:pic>
      <p:sp>
        <p:nvSpPr>
          <p:cNvPr id="3" name="Up Arrow Callout 2"/>
          <p:cNvSpPr/>
          <p:nvPr/>
        </p:nvSpPr>
        <p:spPr>
          <a:xfrm>
            <a:off x="3512061" y="1654214"/>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26" name="Up Arrow Callout 25"/>
          <p:cNvSpPr/>
          <p:nvPr/>
        </p:nvSpPr>
        <p:spPr>
          <a:xfrm>
            <a:off x="5178620" y="1662232"/>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27" name="Up Arrow Callout 26"/>
          <p:cNvSpPr/>
          <p:nvPr/>
        </p:nvSpPr>
        <p:spPr>
          <a:xfrm>
            <a:off x="6003990" y="1670790"/>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28" name="Up Arrow Callout 27"/>
          <p:cNvSpPr/>
          <p:nvPr/>
        </p:nvSpPr>
        <p:spPr>
          <a:xfrm>
            <a:off x="6894609" y="1654214"/>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29" name="Up Arrow Callout 28"/>
          <p:cNvSpPr/>
          <p:nvPr/>
        </p:nvSpPr>
        <p:spPr>
          <a:xfrm>
            <a:off x="7746891" y="1656044"/>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30" name="Up Arrow Callout 29"/>
          <p:cNvSpPr/>
          <p:nvPr/>
        </p:nvSpPr>
        <p:spPr>
          <a:xfrm>
            <a:off x="8555392" y="1654214"/>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31" name="Up Arrow Callout 30"/>
          <p:cNvSpPr/>
          <p:nvPr/>
        </p:nvSpPr>
        <p:spPr>
          <a:xfrm>
            <a:off x="9386538" y="1676380"/>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32" name="Up Arrow Callout 31"/>
          <p:cNvSpPr/>
          <p:nvPr/>
        </p:nvSpPr>
        <p:spPr>
          <a:xfrm>
            <a:off x="4295029" y="1662232"/>
            <a:ext cx="547525" cy="6725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effectLst>
                  <a:outerShdw blurRad="38100" dist="38100" dir="2700000" algn="tl">
                    <a:srgbClr val="000000">
                      <a:alpha val="43137"/>
                    </a:srgbClr>
                  </a:outerShdw>
                </a:effectLst>
              </a:rPr>
              <a:t>Cilj</a:t>
            </a:r>
            <a:endParaRPr lang="en-US" dirty="0"/>
          </a:p>
        </p:txBody>
      </p:sp>
      <p:sp>
        <p:nvSpPr>
          <p:cNvPr id="6" name="TextBox 5"/>
          <p:cNvSpPr txBox="1"/>
          <p:nvPr/>
        </p:nvSpPr>
        <p:spPr>
          <a:xfrm>
            <a:off x="693866" y="3036647"/>
            <a:ext cx="2680607"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dirty="0"/>
              <a:t>PROCES </a:t>
            </a:r>
          </a:p>
          <a:p>
            <a:pPr algn="ctr"/>
            <a:r>
              <a:rPr lang="en-US" dirty="0" err="1"/>
              <a:t>ili</a:t>
            </a:r>
            <a:r>
              <a:rPr lang="en-US" dirty="0"/>
              <a:t> </a:t>
            </a:r>
          </a:p>
          <a:p>
            <a:pPr algn="ctr"/>
            <a:r>
              <a:rPr lang="en-US" dirty="0" err="1"/>
              <a:t>posao</a:t>
            </a:r>
            <a:r>
              <a:rPr lang="en-US" dirty="0"/>
              <a:t> </a:t>
            </a:r>
            <a:r>
              <a:rPr lang="en-US" dirty="0" err="1"/>
              <a:t>koji</a:t>
            </a:r>
            <a:r>
              <a:rPr lang="en-US" dirty="0"/>
              <a:t> </a:t>
            </a:r>
            <a:r>
              <a:rPr lang="en-US" dirty="0" err="1"/>
              <a:t>trebamo</a:t>
            </a:r>
            <a:r>
              <a:rPr lang="en-US" dirty="0"/>
              <a:t> </a:t>
            </a:r>
            <a:r>
              <a:rPr lang="en-US" dirty="0" err="1"/>
              <a:t>obaviti</a:t>
            </a:r>
            <a:endParaRPr lang="en-US" dirty="0"/>
          </a:p>
        </p:txBody>
      </p:sp>
    </p:spTree>
    <p:extLst>
      <p:ext uri="{BB962C8B-B14F-4D97-AF65-F5344CB8AC3E}">
        <p14:creationId xmlns:p14="http://schemas.microsoft.com/office/powerpoint/2010/main" val="19279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2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3000"/>
                                        <p:tgtEl>
                                          <p:spTgt spid="14"/>
                                        </p:tgtEl>
                                        <p:attrNameLst>
                                          <p:attrName>ppt_x</p:attrName>
                                        </p:attrNameLst>
                                      </p:cBhvr>
                                      <p:tavLst>
                                        <p:tav tm="0">
                                          <p:val>
                                            <p:strVal val="#ppt_x-#ppt_w*1.125000"/>
                                          </p:val>
                                        </p:tav>
                                        <p:tav tm="100000">
                                          <p:val>
                                            <p:strVal val="#ppt_x"/>
                                          </p:val>
                                        </p:tav>
                                      </p:tavLst>
                                    </p:anim>
                                    <p:animEffect transition="in" filter="wipe(right)">
                                      <p:cBhvr>
                                        <p:cTn id="80" dur="3000"/>
                                        <p:tgtEl>
                                          <p:spTgt spid="14"/>
                                        </p:tgtEl>
                                      </p:cBhvr>
                                    </p:animEffect>
                                  </p:childTnLst>
                                </p:cTn>
                              </p:par>
                              <p:par>
                                <p:cTn id="81" presetID="1"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7" grpId="0"/>
      <p:bldP spid="8" grpId="0"/>
      <p:bldP spid="9" grpId="0"/>
      <p:bldP spid="10" grpId="0"/>
      <p:bldP spid="11" grpId="0"/>
      <p:bldP spid="12" grpId="0"/>
      <p:bldP spid="13" grpId="0"/>
      <p:bldP spid="5" grpId="0"/>
      <p:bldP spid="23" grpId="0" animBg="1"/>
      <p:bldP spid="3" grpId="0" animBg="1"/>
      <p:bldP spid="26" grpId="0" animBg="1"/>
      <p:bldP spid="27" grpId="0" animBg="1"/>
      <p:bldP spid="28" grpId="0" animBg="1"/>
      <p:bldP spid="29" grpId="0" animBg="1"/>
      <p:bldP spid="30" grpId="0" animBg="1"/>
      <p:bldP spid="31" grpId="0" animBg="1"/>
      <p:bldP spid="32"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5"/>
          <p:cNvGraphicFramePr>
            <a:graphicFrameLocks noGrp="1" noChangeAspect="1"/>
          </p:cNvGraphicFramePr>
          <p:nvPr>
            <p:ph idx="4294967295"/>
            <p:extLst>
              <p:ext uri="{D42A27DB-BD31-4B8C-83A1-F6EECF244321}">
                <p14:modId xmlns:p14="http://schemas.microsoft.com/office/powerpoint/2010/main" val="1337128243"/>
              </p:ext>
            </p:extLst>
          </p:nvPr>
        </p:nvGraphicFramePr>
        <p:xfrm>
          <a:off x="3142961" y="227014"/>
          <a:ext cx="6081713" cy="6130925"/>
        </p:xfrm>
        <a:graphic>
          <a:graphicData uri="http://schemas.openxmlformats.org/presentationml/2006/ole">
            <mc:AlternateContent xmlns:mc="http://schemas.openxmlformats.org/markup-compatibility/2006">
              <mc:Choice xmlns:v="urn:schemas-microsoft-com:vml" Requires="v">
                <p:oleObj spid="_x0000_s1033" name="Visio" r:id="rId4" imgW="7528902" imgH="7594731" progId="Visio.Drawing.11">
                  <p:embed/>
                </p:oleObj>
              </mc:Choice>
              <mc:Fallback>
                <p:oleObj name="Visio" r:id="rId4" imgW="7528902" imgH="7594731" progId="Visio.Drawing.11">
                  <p:embed/>
                  <p:pic>
                    <p:nvPicPr>
                      <p:cNvPr id="14338"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961" y="227014"/>
                        <a:ext cx="6081713" cy="613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5"/>
          <p:cNvSpPr>
            <a:spLocks noGrp="1"/>
          </p:cNvSpPr>
          <p:nvPr>
            <p:ph type="ctrTitle" sz="quarter" idx="4294967295"/>
          </p:nvPr>
        </p:nvSpPr>
        <p:spPr>
          <a:xfrm>
            <a:off x="2652409" y="1768476"/>
            <a:ext cx="7772400" cy="1736725"/>
          </a:xfrm>
        </p:spPr>
        <p:txBody>
          <a:bodyPr>
            <a:noAutofit/>
          </a:bodyPr>
          <a:lstStyle/>
          <a:p>
            <a:pPr marL="54864" eaLnBrk="1" fontAlgn="auto" hangingPunct="1">
              <a:spcAft>
                <a:spcPts val="0"/>
              </a:spcAft>
              <a:defRPr/>
            </a:pPr>
            <a:r>
              <a:rPr lang="hr-HR" sz="2800" dirty="0" err="1">
                <a:solidFill>
                  <a:schemeClr val="tx2">
                    <a:tint val="100000"/>
                    <a:shade val="90000"/>
                    <a:satMod val="250000"/>
                    <a:alpha val="100000"/>
                  </a:schemeClr>
                </a:solidFill>
              </a:rPr>
              <a:t>DuPontov</a:t>
            </a:r>
            <a:r>
              <a:rPr lang="hr-HR" sz="2800" dirty="0">
                <a:solidFill>
                  <a:schemeClr val="tx2">
                    <a:tint val="100000"/>
                    <a:shade val="90000"/>
                    <a:satMod val="250000"/>
                    <a:alpha val="100000"/>
                  </a:schemeClr>
                </a:solidFill>
              </a:rPr>
              <a:t> </a:t>
            </a:r>
            <a:br>
              <a:rPr lang="hr-HR" sz="2800" dirty="0">
                <a:solidFill>
                  <a:schemeClr val="tx2">
                    <a:tint val="100000"/>
                    <a:shade val="90000"/>
                    <a:satMod val="250000"/>
                    <a:alpha val="100000"/>
                  </a:schemeClr>
                </a:solidFill>
              </a:rPr>
            </a:br>
            <a:r>
              <a:rPr lang="hr-HR" sz="2800" dirty="0">
                <a:solidFill>
                  <a:schemeClr val="tx2">
                    <a:tint val="100000"/>
                    <a:shade val="90000"/>
                    <a:satMod val="250000"/>
                    <a:alpha val="100000"/>
                  </a:schemeClr>
                </a:solidFill>
              </a:rPr>
              <a:t>model</a:t>
            </a:r>
          </a:p>
        </p:txBody>
      </p:sp>
      <p:sp>
        <p:nvSpPr>
          <p:cNvPr id="5" name="Text Box 5"/>
          <p:cNvSpPr txBox="1">
            <a:spLocks noChangeArrowheads="1"/>
          </p:cNvSpPr>
          <p:nvPr/>
        </p:nvSpPr>
        <p:spPr bwMode="auto">
          <a:xfrm>
            <a:off x="2652378" y="201614"/>
            <a:ext cx="1115765" cy="70643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spAutoFit/>
          </a:bodyPr>
          <a:lstStyle/>
          <a:p>
            <a:pPr>
              <a:defRPr/>
            </a:pPr>
            <a:r>
              <a:rPr lang="hr-HR" sz="2000" b="1" dirty="0"/>
              <a:t>Usluga </a:t>
            </a:r>
          </a:p>
          <a:p>
            <a:pPr>
              <a:defRPr/>
            </a:pPr>
            <a:r>
              <a:rPr lang="hr-HR" sz="2000" b="1" dirty="0"/>
              <a:t>kupcu</a:t>
            </a:r>
          </a:p>
        </p:txBody>
      </p:sp>
      <p:sp>
        <p:nvSpPr>
          <p:cNvPr id="6" name="Text Box 6"/>
          <p:cNvSpPr txBox="1">
            <a:spLocks noChangeArrowheads="1"/>
          </p:cNvSpPr>
          <p:nvPr/>
        </p:nvSpPr>
        <p:spPr bwMode="auto">
          <a:xfrm>
            <a:off x="2652378" y="1268413"/>
            <a:ext cx="1317625" cy="70802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hr-HR" sz="2000" b="1" dirty="0"/>
              <a:t>Efikasnost </a:t>
            </a:r>
          </a:p>
          <a:p>
            <a:pPr>
              <a:defRPr/>
            </a:pPr>
            <a:r>
              <a:rPr lang="hr-HR" sz="2000" b="1" dirty="0"/>
              <a:t>logistike</a:t>
            </a:r>
          </a:p>
        </p:txBody>
      </p:sp>
      <p:sp>
        <p:nvSpPr>
          <p:cNvPr id="7" name="Text Box 8"/>
          <p:cNvSpPr txBox="1">
            <a:spLocks noChangeArrowheads="1"/>
          </p:cNvSpPr>
          <p:nvPr/>
        </p:nvSpPr>
        <p:spPr bwMode="auto">
          <a:xfrm>
            <a:off x="2664540" y="3933057"/>
            <a:ext cx="1319213" cy="70802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hr-HR" sz="2000" b="1" dirty="0"/>
              <a:t>Korištenje </a:t>
            </a:r>
          </a:p>
          <a:p>
            <a:pPr>
              <a:defRPr/>
            </a:pPr>
            <a:r>
              <a:rPr lang="hr-HR" sz="2000" b="1" dirty="0"/>
              <a:t>kapitala</a:t>
            </a:r>
          </a:p>
        </p:txBody>
      </p:sp>
      <p:sp>
        <p:nvSpPr>
          <p:cNvPr id="8" name="Left Brace 7"/>
          <p:cNvSpPr/>
          <p:nvPr/>
        </p:nvSpPr>
        <p:spPr>
          <a:xfrm>
            <a:off x="4079551" y="2420888"/>
            <a:ext cx="215900" cy="3865632"/>
          </a:xfrm>
          <a:prstGeom prst="leftBrace">
            <a:avLst/>
          </a:prstGeom>
          <a:ln>
            <a:solidFill>
              <a:schemeClr val="tx2">
                <a:lumMod val="60000"/>
                <a:lumOff val="40000"/>
              </a:schemeClr>
            </a:solidFill>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hr-HR"/>
          </a:p>
        </p:txBody>
      </p:sp>
    </p:spTree>
    <p:extLst>
      <p:ext uri="{BB962C8B-B14F-4D97-AF65-F5344CB8AC3E}">
        <p14:creationId xmlns:p14="http://schemas.microsoft.com/office/powerpoint/2010/main" val="498698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8321" name="Rectangle 113"/>
          <p:cNvSpPr>
            <a:spLocks noChangeArrowheads="1"/>
          </p:cNvSpPr>
          <p:nvPr/>
        </p:nvSpPr>
        <p:spPr bwMode="auto">
          <a:xfrm>
            <a:off x="2639617" y="2357663"/>
            <a:ext cx="7776864" cy="1944215"/>
          </a:xfrm>
          <a:prstGeom prst="rect">
            <a:avLst/>
          </a:prstGeom>
          <a:noFill/>
          <a:ln w="9525">
            <a:solidFill>
              <a:srgbClr val="808000"/>
            </a:solidFill>
            <a:miter lim="800000"/>
            <a:headEnd/>
            <a:tailEnd/>
          </a:ln>
          <a:effectLst>
            <a:outerShdw dist="35921" dir="2700000" algn="ctr" rotWithShape="0">
              <a:schemeClr val="bg2">
                <a:alpha val="50000"/>
              </a:schemeClr>
            </a:outerShdw>
          </a:effectLst>
        </p:spPr>
        <p:txBody>
          <a:bodyPr/>
          <a:lstStyle/>
          <a:p>
            <a:pPr fontAlgn="base">
              <a:spcBef>
                <a:spcPct val="0"/>
              </a:spcBef>
              <a:spcAft>
                <a:spcPct val="0"/>
              </a:spcAft>
            </a:pPr>
            <a:r>
              <a:rPr lang="en-US" sz="2800" dirty="0">
                <a:solidFill>
                  <a:srgbClr val="535353"/>
                </a:solidFill>
                <a:latin typeface="HelveticaNeue" charset="0"/>
                <a:cs typeface="Arial" pitchFamily="34" charset="0"/>
              </a:rPr>
              <a:t>"</a:t>
            </a:r>
            <a:r>
              <a:rPr lang="en-US" sz="2800" dirty="0" err="1">
                <a:solidFill>
                  <a:srgbClr val="535353"/>
                </a:solidFill>
                <a:latin typeface="HelveticaNeue" charset="0"/>
                <a:cs typeface="Arial" pitchFamily="34" charset="0"/>
              </a:rPr>
              <a:t>Troškovi</a:t>
            </a:r>
            <a:r>
              <a:rPr lang="en-US" sz="2800" dirty="0">
                <a:solidFill>
                  <a:srgbClr val="535353"/>
                </a:solidFill>
                <a:latin typeface="HelveticaNeue" charset="0"/>
                <a:cs typeface="Arial" pitchFamily="34" charset="0"/>
              </a:rPr>
              <a:t> ne </a:t>
            </a:r>
            <a:r>
              <a:rPr lang="en-US" sz="2800" dirty="0" err="1">
                <a:solidFill>
                  <a:srgbClr val="535353"/>
                </a:solidFill>
                <a:latin typeface="HelveticaNeue" charset="0"/>
                <a:cs typeface="Arial" pitchFamily="34" charset="0"/>
              </a:rPr>
              <a:t>postoje</a:t>
            </a:r>
            <a:r>
              <a:rPr lang="en-US" sz="2800" dirty="0">
                <a:solidFill>
                  <a:srgbClr val="535353"/>
                </a:solidFill>
                <a:latin typeface="HelveticaNeue" charset="0"/>
                <a:cs typeface="Arial" pitchFamily="34" charset="0"/>
              </a:rPr>
              <a:t> da bi </a:t>
            </a:r>
            <a:r>
              <a:rPr lang="hr-HR" sz="2800" dirty="0">
                <a:solidFill>
                  <a:srgbClr val="535353"/>
                </a:solidFill>
                <a:latin typeface="HelveticaNeue" charset="0"/>
                <a:cs typeface="Arial" pitchFamily="34" charset="0"/>
              </a:rPr>
              <a:t>ih</a:t>
            </a:r>
            <a:r>
              <a:rPr lang="en-US" sz="2800" dirty="0">
                <a:solidFill>
                  <a:srgbClr val="535353"/>
                </a:solidFill>
                <a:latin typeface="HelveticaNeue" charset="0"/>
                <a:cs typeface="Arial" pitchFamily="34" charset="0"/>
              </a:rPr>
              <a:t> </a:t>
            </a:r>
            <a:r>
              <a:rPr lang="en-US" sz="2800" dirty="0" err="1">
                <a:solidFill>
                  <a:srgbClr val="535353"/>
                </a:solidFill>
                <a:latin typeface="HelveticaNeue" charset="0"/>
                <a:cs typeface="Arial" pitchFamily="34" charset="0"/>
              </a:rPr>
              <a:t>računali</a:t>
            </a:r>
            <a:r>
              <a:rPr lang="en-US" sz="2800" dirty="0">
                <a:solidFill>
                  <a:srgbClr val="535353"/>
                </a:solidFill>
                <a:latin typeface="HelveticaNeue" charset="0"/>
                <a:cs typeface="Arial" pitchFamily="34" charset="0"/>
              </a:rPr>
              <a:t>. </a:t>
            </a:r>
            <a:r>
              <a:rPr lang="en-US" sz="2800" dirty="0" err="1">
                <a:solidFill>
                  <a:srgbClr val="535353"/>
                </a:solidFill>
                <a:latin typeface="HelveticaNeue" charset="0"/>
                <a:cs typeface="Arial" pitchFamily="34" charset="0"/>
              </a:rPr>
              <a:t>Troškovi</a:t>
            </a:r>
            <a:r>
              <a:rPr lang="en-US" sz="2800" dirty="0">
                <a:solidFill>
                  <a:srgbClr val="535353"/>
                </a:solidFill>
                <a:latin typeface="HelveticaNeue" charset="0"/>
                <a:cs typeface="Arial" pitchFamily="34" charset="0"/>
              </a:rPr>
              <a:t> </a:t>
            </a:r>
            <a:r>
              <a:rPr lang="en-US" sz="2800" dirty="0" err="1">
                <a:solidFill>
                  <a:srgbClr val="535353"/>
                </a:solidFill>
                <a:latin typeface="HelveticaNeue" charset="0"/>
                <a:cs typeface="Arial" pitchFamily="34" charset="0"/>
              </a:rPr>
              <a:t>postoje</a:t>
            </a:r>
            <a:r>
              <a:rPr lang="en-US" sz="2800" dirty="0">
                <a:solidFill>
                  <a:srgbClr val="535353"/>
                </a:solidFill>
                <a:latin typeface="HelveticaNeue" charset="0"/>
                <a:cs typeface="Arial" pitchFamily="34" charset="0"/>
              </a:rPr>
              <a:t> da bi </a:t>
            </a:r>
            <a:r>
              <a:rPr lang="hr-HR" sz="2800" dirty="0">
                <a:solidFill>
                  <a:srgbClr val="535353"/>
                </a:solidFill>
                <a:latin typeface="HelveticaNeue" charset="0"/>
                <a:cs typeface="Arial" pitchFamily="34" charset="0"/>
              </a:rPr>
              <a:t>ih</a:t>
            </a:r>
            <a:r>
              <a:rPr lang="en-US" sz="2800" dirty="0">
                <a:solidFill>
                  <a:srgbClr val="535353"/>
                </a:solidFill>
                <a:latin typeface="HelveticaNeue" charset="0"/>
                <a:cs typeface="Arial" pitchFamily="34" charset="0"/>
              </a:rPr>
              <a:t> </a:t>
            </a:r>
            <a:r>
              <a:rPr lang="en-US" sz="2800" dirty="0" err="1">
                <a:solidFill>
                  <a:srgbClr val="535353"/>
                </a:solidFill>
                <a:latin typeface="HelveticaNeue" charset="0"/>
                <a:cs typeface="Arial" pitchFamily="34" charset="0"/>
              </a:rPr>
              <a:t>smanjili</a:t>
            </a:r>
            <a:r>
              <a:rPr lang="en-US" sz="2800" dirty="0">
                <a:solidFill>
                  <a:srgbClr val="535353"/>
                </a:solidFill>
                <a:latin typeface="HelveticaNeue" charset="0"/>
                <a:cs typeface="Arial" pitchFamily="34" charset="0"/>
              </a:rPr>
              <a:t>."</a:t>
            </a:r>
            <a:endParaRPr lang="en-US" sz="2400" dirty="0">
              <a:solidFill>
                <a:srgbClr val="535353"/>
              </a:solidFill>
              <a:latin typeface="HelveticaNeue" charset="0"/>
              <a:cs typeface="Arial" pitchFamily="34" charset="0"/>
            </a:endParaRPr>
          </a:p>
          <a:p>
            <a:pPr algn="r" fontAlgn="base">
              <a:spcBef>
                <a:spcPct val="0"/>
              </a:spcBef>
              <a:spcAft>
                <a:spcPct val="0"/>
              </a:spcAft>
            </a:pPr>
            <a:r>
              <a:rPr lang="en-US" sz="2800" b="1" dirty="0" err="1">
                <a:solidFill>
                  <a:srgbClr val="535353"/>
                </a:solidFill>
                <a:latin typeface="HelveticaNeue" charset="0"/>
                <a:cs typeface="Arial" pitchFamily="34" charset="0"/>
              </a:rPr>
              <a:t>Taiichi</a:t>
            </a:r>
            <a:r>
              <a:rPr lang="en-US" sz="2800" b="1" dirty="0">
                <a:solidFill>
                  <a:srgbClr val="535353"/>
                </a:solidFill>
                <a:latin typeface="HelveticaNeue" charset="0"/>
                <a:cs typeface="Arial" pitchFamily="34" charset="0"/>
              </a:rPr>
              <a:t> </a:t>
            </a:r>
            <a:r>
              <a:rPr lang="en-US" sz="2800" b="1" dirty="0" err="1">
                <a:solidFill>
                  <a:srgbClr val="535353"/>
                </a:solidFill>
                <a:latin typeface="HelveticaNeue" charset="0"/>
                <a:cs typeface="Arial" pitchFamily="34" charset="0"/>
              </a:rPr>
              <a:t>Ohno</a:t>
            </a:r>
            <a:endParaRPr lang="en-US" sz="2800" b="1" dirty="0">
              <a:solidFill>
                <a:srgbClr val="535353"/>
              </a:solidFill>
              <a:latin typeface="HelveticaNeue" charset="0"/>
              <a:cs typeface="Arial" pitchFamily="34" charset="0"/>
            </a:endParaRPr>
          </a:p>
          <a:p>
            <a:pPr algn="r" fontAlgn="base">
              <a:spcBef>
                <a:spcPct val="0"/>
              </a:spcBef>
              <a:spcAft>
                <a:spcPct val="0"/>
              </a:spcAft>
            </a:pPr>
            <a:r>
              <a:rPr lang="en-US" sz="2400" i="1" dirty="0">
                <a:solidFill>
                  <a:srgbClr val="535353"/>
                </a:solidFill>
                <a:latin typeface="HelveticaNeue" charset="0"/>
                <a:cs typeface="Arial" pitchFamily="34" charset="0"/>
              </a:rPr>
              <a:t>Father of the Toyota Production System</a:t>
            </a:r>
            <a:endParaRPr lang="en-US" sz="2800" dirty="0">
              <a:solidFill>
                <a:srgbClr val="000000"/>
              </a:solidFill>
              <a:latin typeface="Arial" pitchFamily="34" charset="0"/>
              <a:cs typeface="Arial" pitchFamily="34" charset="0"/>
            </a:endParaRPr>
          </a:p>
        </p:txBody>
      </p:sp>
      <p:sp>
        <p:nvSpPr>
          <p:cNvPr id="11273" name="Rectangle 114"/>
          <p:cNvSpPr>
            <a:spLocks noChangeArrowheads="1"/>
          </p:cNvSpPr>
          <p:nvPr/>
        </p:nvSpPr>
        <p:spPr bwMode="auto">
          <a:xfrm>
            <a:off x="2438400" y="8935"/>
            <a:ext cx="7367588" cy="647701"/>
          </a:xfrm>
          <a:prstGeom prst="rect">
            <a:avLst/>
          </a:prstGeom>
          <a:noFill/>
          <a:ln w="9525" algn="ctr">
            <a:noFill/>
            <a:miter lim="800000"/>
            <a:headEnd/>
            <a:tailEnd/>
          </a:ln>
        </p:spPr>
        <p:txBody>
          <a:bodyPr anchor="b"/>
          <a:lstStyle/>
          <a:p>
            <a:pPr algn="ctr" fontAlgn="base">
              <a:spcBef>
                <a:spcPct val="0"/>
              </a:spcBef>
              <a:spcAft>
                <a:spcPct val="0"/>
              </a:spcAft>
            </a:pPr>
            <a:r>
              <a:rPr lang="hr-HR" sz="2000" b="1" dirty="0">
                <a:solidFill>
                  <a:srgbClr val="000000"/>
                </a:solidFill>
                <a:latin typeface="Arial" pitchFamily="34" charset="0"/>
                <a:cs typeface="Arial" pitchFamily="34" charset="0"/>
              </a:rPr>
              <a:t>“JIT”</a:t>
            </a:r>
          </a:p>
        </p:txBody>
      </p:sp>
      <p:pic>
        <p:nvPicPr>
          <p:cNvPr id="3" name="Picture 2"/>
          <p:cNvPicPr>
            <a:picLocks noChangeAspect="1"/>
          </p:cNvPicPr>
          <p:nvPr/>
        </p:nvPicPr>
        <p:blipFill>
          <a:blip r:embed="rId3"/>
          <a:stretch>
            <a:fillRect/>
          </a:stretch>
        </p:blipFill>
        <p:spPr>
          <a:xfrm>
            <a:off x="2258617" y="3469780"/>
            <a:ext cx="1832867" cy="2063347"/>
          </a:xfrm>
          <a:prstGeom prst="rect">
            <a:avLst/>
          </a:prstGeom>
        </p:spPr>
      </p:pic>
    </p:spTree>
    <p:extLst>
      <p:ext uri="{BB962C8B-B14F-4D97-AF65-F5344CB8AC3E}">
        <p14:creationId xmlns:p14="http://schemas.microsoft.com/office/powerpoint/2010/main" val="1302739716"/>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8" descr="http://4.bp.blogspot.com/_FE5UO6yb7zA/SrrJGPYj3QI/AAAAAAAAAEI/ZSQ6OEqtamg/s400/ScreenShot189.bm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79650" y="381000"/>
            <a:ext cx="83883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1C7D004-AEE1-478C-8B8B-4EE52302E69A}" type="slidenum">
              <a:rPr lang="hr-HR" sz="1200">
                <a:solidFill>
                  <a:srgbClr val="000000"/>
                </a:solidFill>
                <a:latin typeface="Calibri" pitchFamily="34" charset="0"/>
              </a:rPr>
              <a:pPr algn="r" eaLnBrk="1" hangingPunct="1"/>
              <a:t>36</a:t>
            </a:fld>
            <a:endParaRPr lang="hr-HR" sz="1200">
              <a:solidFill>
                <a:srgbClr val="000000"/>
              </a:solidFill>
              <a:latin typeface="Calibri" pitchFamily="34" charset="0"/>
            </a:endParaRPr>
          </a:p>
        </p:txBody>
      </p:sp>
      <p:sp>
        <p:nvSpPr>
          <p:cNvPr id="132100" name="Rectangle 2"/>
          <p:cNvSpPr>
            <a:spLocks noGrp="1" noChangeArrowheads="1"/>
          </p:cNvSpPr>
          <p:nvPr>
            <p:ph type="title"/>
          </p:nvPr>
        </p:nvSpPr>
        <p:spPr>
          <a:xfrm>
            <a:off x="2711451" y="44451"/>
            <a:ext cx="7561263" cy="504825"/>
          </a:xfrm>
        </p:spPr>
        <p:txBody>
          <a:bodyPr/>
          <a:lstStyle/>
          <a:p>
            <a:pPr eaLnBrk="1" hangingPunct="1"/>
            <a:r>
              <a:rPr lang="hr-HR" sz="3200"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7(8) glavnih gubitaka</a:t>
            </a:r>
            <a:endParaRPr lang="hr-HR" dirty="0"/>
          </a:p>
        </p:txBody>
      </p:sp>
      <p:sp>
        <p:nvSpPr>
          <p:cNvPr id="9" name="Rectangle 8"/>
          <p:cNvSpPr/>
          <p:nvPr/>
        </p:nvSpPr>
        <p:spPr>
          <a:xfrm>
            <a:off x="8003704" y="6021288"/>
            <a:ext cx="2664296" cy="83671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Neiskorištena radna snaga</a:t>
            </a:r>
            <a:endParaRPr lang="hr-HR"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Rectangle 9"/>
          <p:cNvSpPr/>
          <p:nvPr/>
        </p:nvSpPr>
        <p:spPr>
          <a:xfrm>
            <a:off x="2279576" y="5976664"/>
            <a:ext cx="2664296" cy="83671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Prekomjerna preciznost</a:t>
            </a:r>
          </a:p>
        </p:txBody>
      </p:sp>
      <p:sp>
        <p:nvSpPr>
          <p:cNvPr id="11" name="Rectangle 10"/>
          <p:cNvSpPr/>
          <p:nvPr/>
        </p:nvSpPr>
        <p:spPr>
          <a:xfrm>
            <a:off x="8652792" y="476672"/>
            <a:ext cx="2015208" cy="57606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Čekanje </a:t>
            </a:r>
          </a:p>
        </p:txBody>
      </p:sp>
      <p:sp>
        <p:nvSpPr>
          <p:cNvPr id="12" name="Rectangle 11"/>
          <p:cNvSpPr/>
          <p:nvPr/>
        </p:nvSpPr>
        <p:spPr>
          <a:xfrm>
            <a:off x="5303912" y="692696"/>
            <a:ext cx="2664296" cy="57606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Transport</a:t>
            </a:r>
          </a:p>
        </p:txBody>
      </p:sp>
      <p:sp>
        <p:nvSpPr>
          <p:cNvPr id="13" name="Rectangle 12"/>
          <p:cNvSpPr/>
          <p:nvPr/>
        </p:nvSpPr>
        <p:spPr>
          <a:xfrm>
            <a:off x="2351584" y="548680"/>
            <a:ext cx="2664296" cy="83671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Prekomjeran </a:t>
            </a:r>
          </a:p>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rad</a:t>
            </a:r>
          </a:p>
        </p:txBody>
      </p:sp>
      <p:sp>
        <p:nvSpPr>
          <p:cNvPr id="14" name="Rectangle 13"/>
          <p:cNvSpPr/>
          <p:nvPr/>
        </p:nvSpPr>
        <p:spPr>
          <a:xfrm>
            <a:off x="3071664" y="2780928"/>
            <a:ext cx="1728192" cy="83671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Nepotrebno kretanje</a:t>
            </a:r>
          </a:p>
        </p:txBody>
      </p:sp>
      <p:sp>
        <p:nvSpPr>
          <p:cNvPr id="15" name="Rectangle 14"/>
          <p:cNvSpPr/>
          <p:nvPr/>
        </p:nvSpPr>
        <p:spPr>
          <a:xfrm>
            <a:off x="9048328" y="2204864"/>
            <a:ext cx="1584176" cy="57606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Zalihe</a:t>
            </a:r>
          </a:p>
        </p:txBody>
      </p:sp>
      <p:sp>
        <p:nvSpPr>
          <p:cNvPr id="16" name="Rectangle 15"/>
          <p:cNvSpPr/>
          <p:nvPr/>
        </p:nvSpPr>
        <p:spPr>
          <a:xfrm>
            <a:off x="6600056" y="4725144"/>
            <a:ext cx="2015208" cy="57606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hr-H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Defekti</a:t>
            </a:r>
          </a:p>
        </p:txBody>
      </p:sp>
      <p:grpSp>
        <p:nvGrpSpPr>
          <p:cNvPr id="2" name="Group 161"/>
          <p:cNvGrpSpPr>
            <a:grpSpLocks/>
          </p:cNvGrpSpPr>
          <p:nvPr/>
        </p:nvGrpSpPr>
        <p:grpSpPr bwMode="auto">
          <a:xfrm>
            <a:off x="4799857" y="3558042"/>
            <a:ext cx="1314903" cy="371024"/>
            <a:chOff x="719" y="2202"/>
            <a:chExt cx="670" cy="208"/>
          </a:xfrm>
        </p:grpSpPr>
        <p:sp>
          <p:nvSpPr>
            <p:cNvPr id="22" name="Freeform 159"/>
            <p:cNvSpPr>
              <a:spLocks/>
            </p:cNvSpPr>
            <p:nvPr/>
          </p:nvSpPr>
          <p:spPr bwMode="auto">
            <a:xfrm>
              <a:off x="719" y="2202"/>
              <a:ext cx="670" cy="208"/>
            </a:xfrm>
            <a:custGeom>
              <a:avLst/>
              <a:gdLst>
                <a:gd name="T0" fmla="*/ 13 w 1338"/>
                <a:gd name="T1" fmla="*/ 417 h 417"/>
                <a:gd name="T2" fmla="*/ 3 w 1338"/>
                <a:gd name="T3" fmla="*/ 325 h 417"/>
                <a:gd name="T4" fmla="*/ 1 w 1338"/>
                <a:gd name="T5" fmla="*/ 279 h 417"/>
                <a:gd name="T6" fmla="*/ 0 w 1338"/>
                <a:gd name="T7" fmla="*/ 232 h 417"/>
                <a:gd name="T8" fmla="*/ 1 w 1338"/>
                <a:gd name="T9" fmla="*/ 173 h 417"/>
                <a:gd name="T10" fmla="*/ 5 w 1338"/>
                <a:gd name="T11" fmla="*/ 115 h 417"/>
                <a:gd name="T12" fmla="*/ 11 w 1338"/>
                <a:gd name="T13" fmla="*/ 58 h 417"/>
                <a:gd name="T14" fmla="*/ 21 w 1338"/>
                <a:gd name="T15" fmla="*/ 0 h 417"/>
                <a:gd name="T16" fmla="*/ 1338 w 1338"/>
                <a:gd name="T17" fmla="*/ 232 h 417"/>
                <a:gd name="T18" fmla="*/ 13 w 1338"/>
                <a:gd name="T19"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417">
                  <a:moveTo>
                    <a:pt x="13" y="417"/>
                  </a:moveTo>
                  <a:lnTo>
                    <a:pt x="3" y="325"/>
                  </a:lnTo>
                  <a:lnTo>
                    <a:pt x="1" y="279"/>
                  </a:lnTo>
                  <a:lnTo>
                    <a:pt x="0" y="232"/>
                  </a:lnTo>
                  <a:lnTo>
                    <a:pt x="1" y="173"/>
                  </a:lnTo>
                  <a:lnTo>
                    <a:pt x="5" y="115"/>
                  </a:lnTo>
                  <a:lnTo>
                    <a:pt x="11" y="58"/>
                  </a:lnTo>
                  <a:lnTo>
                    <a:pt x="21" y="0"/>
                  </a:lnTo>
                  <a:lnTo>
                    <a:pt x="1338" y="232"/>
                  </a:lnTo>
                  <a:lnTo>
                    <a:pt x="13" y="4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r-HR">
                <a:solidFill>
                  <a:srgbClr val="000000"/>
                </a:solidFill>
                <a:latin typeface="Calibri"/>
              </a:endParaRPr>
            </a:p>
          </p:txBody>
        </p:sp>
        <p:sp>
          <p:nvSpPr>
            <p:cNvPr id="23" name="Freeform 160"/>
            <p:cNvSpPr>
              <a:spLocks/>
            </p:cNvSpPr>
            <p:nvPr/>
          </p:nvSpPr>
          <p:spPr bwMode="auto">
            <a:xfrm>
              <a:off x="719" y="2202"/>
              <a:ext cx="11" cy="208"/>
            </a:xfrm>
            <a:custGeom>
              <a:avLst/>
              <a:gdLst>
                <a:gd name="T0" fmla="*/ 13 w 21"/>
                <a:gd name="T1" fmla="*/ 417 h 417"/>
                <a:gd name="T2" fmla="*/ 3 w 21"/>
                <a:gd name="T3" fmla="*/ 325 h 417"/>
                <a:gd name="T4" fmla="*/ 1 w 21"/>
                <a:gd name="T5" fmla="*/ 279 h 417"/>
                <a:gd name="T6" fmla="*/ 0 w 21"/>
                <a:gd name="T7" fmla="*/ 232 h 417"/>
                <a:gd name="T8" fmla="*/ 1 w 21"/>
                <a:gd name="T9" fmla="*/ 173 h 417"/>
                <a:gd name="T10" fmla="*/ 5 w 21"/>
                <a:gd name="T11" fmla="*/ 115 h 417"/>
                <a:gd name="T12" fmla="*/ 11 w 21"/>
                <a:gd name="T13" fmla="*/ 58 h 417"/>
                <a:gd name="T14" fmla="*/ 21 w 21"/>
                <a:gd name="T15" fmla="*/ 0 h 4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17">
                  <a:moveTo>
                    <a:pt x="13" y="417"/>
                  </a:moveTo>
                  <a:lnTo>
                    <a:pt x="3" y="325"/>
                  </a:lnTo>
                  <a:lnTo>
                    <a:pt x="1" y="279"/>
                  </a:lnTo>
                  <a:lnTo>
                    <a:pt x="0" y="232"/>
                  </a:lnTo>
                  <a:lnTo>
                    <a:pt x="1" y="173"/>
                  </a:lnTo>
                  <a:lnTo>
                    <a:pt x="5" y="115"/>
                  </a:lnTo>
                  <a:lnTo>
                    <a:pt x="11" y="58"/>
                  </a:lnTo>
                  <a:lnTo>
                    <a:pt x="2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r-HR">
                <a:solidFill>
                  <a:srgbClr val="000000"/>
                </a:solidFill>
                <a:latin typeface="Calibri"/>
              </a:endParaRPr>
            </a:p>
          </p:txBody>
        </p:sp>
      </p:grpSp>
      <p:grpSp>
        <p:nvGrpSpPr>
          <p:cNvPr id="3" name="Group 165"/>
          <p:cNvGrpSpPr>
            <a:grpSpLocks/>
          </p:cNvGrpSpPr>
          <p:nvPr/>
        </p:nvGrpSpPr>
        <p:grpSpPr bwMode="auto">
          <a:xfrm>
            <a:off x="4799856" y="2564904"/>
            <a:ext cx="2637656" cy="2408088"/>
            <a:chOff x="715" y="1641"/>
            <a:chExt cx="1344" cy="1350"/>
          </a:xfrm>
        </p:grpSpPr>
        <p:sp>
          <p:nvSpPr>
            <p:cNvPr id="25" name="Freeform 162"/>
            <p:cNvSpPr>
              <a:spLocks/>
            </p:cNvSpPr>
            <p:nvPr/>
          </p:nvSpPr>
          <p:spPr bwMode="auto">
            <a:xfrm>
              <a:off x="728" y="1654"/>
              <a:ext cx="1331" cy="1337"/>
            </a:xfrm>
            <a:custGeom>
              <a:avLst/>
              <a:gdLst>
                <a:gd name="T0" fmla="*/ 34 w 2663"/>
                <a:gd name="T1" fmla="*/ 988 h 2675"/>
                <a:gd name="T2" fmla="*/ 92 w 2663"/>
                <a:gd name="T3" fmla="*/ 820 h 2675"/>
                <a:gd name="T4" fmla="*/ 170 w 2663"/>
                <a:gd name="T5" fmla="*/ 663 h 2675"/>
                <a:gd name="T6" fmla="*/ 266 w 2663"/>
                <a:gd name="T7" fmla="*/ 519 h 2675"/>
                <a:gd name="T8" fmla="*/ 380 w 2663"/>
                <a:gd name="T9" fmla="*/ 391 h 2675"/>
                <a:gd name="T10" fmla="*/ 510 w 2663"/>
                <a:gd name="T11" fmla="*/ 277 h 2675"/>
                <a:gd name="T12" fmla="*/ 653 w 2663"/>
                <a:gd name="T13" fmla="*/ 181 h 2675"/>
                <a:gd name="T14" fmla="*/ 808 w 2663"/>
                <a:gd name="T15" fmla="*/ 104 h 2675"/>
                <a:gd name="T16" fmla="*/ 972 w 2663"/>
                <a:gd name="T17" fmla="*/ 48 h 2675"/>
                <a:gd name="T18" fmla="*/ 1146 w 2663"/>
                <a:gd name="T19" fmla="*/ 12 h 2675"/>
                <a:gd name="T20" fmla="*/ 1326 w 2663"/>
                <a:gd name="T21" fmla="*/ 0 h 2675"/>
                <a:gd name="T22" fmla="*/ 1530 w 2663"/>
                <a:gd name="T23" fmla="*/ 16 h 2675"/>
                <a:gd name="T24" fmla="*/ 1724 w 2663"/>
                <a:gd name="T25" fmla="*/ 60 h 2675"/>
                <a:gd name="T26" fmla="*/ 1905 w 2663"/>
                <a:gd name="T27" fmla="*/ 131 h 2675"/>
                <a:gd name="T28" fmla="*/ 2073 w 2663"/>
                <a:gd name="T29" fmla="*/ 229 h 2675"/>
                <a:gd name="T30" fmla="*/ 2225 w 2663"/>
                <a:gd name="T31" fmla="*/ 347 h 2675"/>
                <a:gd name="T32" fmla="*/ 2357 w 2663"/>
                <a:gd name="T33" fmla="*/ 487 h 2675"/>
                <a:gd name="T34" fmla="*/ 2469 w 2663"/>
                <a:gd name="T35" fmla="*/ 644 h 2675"/>
                <a:gd name="T36" fmla="*/ 2557 w 2663"/>
                <a:gd name="T37" fmla="*/ 817 h 2675"/>
                <a:gd name="T38" fmla="*/ 2621 w 2663"/>
                <a:gd name="T39" fmla="*/ 1003 h 2675"/>
                <a:gd name="T40" fmla="*/ 2657 w 2663"/>
                <a:gd name="T41" fmla="*/ 1200 h 2675"/>
                <a:gd name="T42" fmla="*/ 2661 w 2663"/>
                <a:gd name="T43" fmla="*/ 1405 h 2675"/>
                <a:gd name="T44" fmla="*/ 2636 w 2663"/>
                <a:gd name="T45" fmla="*/ 1606 h 2675"/>
                <a:gd name="T46" fmla="*/ 2581 w 2663"/>
                <a:gd name="T47" fmla="*/ 1796 h 2675"/>
                <a:gd name="T48" fmla="*/ 2501 w 2663"/>
                <a:gd name="T49" fmla="*/ 1974 h 2675"/>
                <a:gd name="T50" fmla="*/ 2397 w 2663"/>
                <a:gd name="T51" fmla="*/ 2138 h 2675"/>
                <a:gd name="T52" fmla="*/ 2272 w 2663"/>
                <a:gd name="T53" fmla="*/ 2282 h 2675"/>
                <a:gd name="T54" fmla="*/ 2126 w 2663"/>
                <a:gd name="T55" fmla="*/ 2409 h 2675"/>
                <a:gd name="T56" fmla="*/ 1962 w 2663"/>
                <a:gd name="T57" fmla="*/ 2513 h 2675"/>
                <a:gd name="T58" fmla="*/ 1786 w 2663"/>
                <a:gd name="T59" fmla="*/ 2593 h 2675"/>
                <a:gd name="T60" fmla="*/ 1595 w 2663"/>
                <a:gd name="T61" fmla="*/ 2647 h 2675"/>
                <a:gd name="T62" fmla="*/ 1395 w 2663"/>
                <a:gd name="T63" fmla="*/ 2673 h 2675"/>
                <a:gd name="T64" fmla="*/ 1203 w 2663"/>
                <a:gd name="T65" fmla="*/ 2668 h 2675"/>
                <a:gd name="T66" fmla="*/ 1021 w 2663"/>
                <a:gd name="T67" fmla="*/ 2639 h 2675"/>
                <a:gd name="T68" fmla="*/ 850 w 2663"/>
                <a:gd name="T69" fmla="*/ 2588 h 2675"/>
                <a:gd name="T70" fmla="*/ 688 w 2663"/>
                <a:gd name="T71" fmla="*/ 2513 h 2675"/>
                <a:gd name="T72" fmla="*/ 539 w 2663"/>
                <a:gd name="T73" fmla="*/ 2420 h 2675"/>
                <a:gd name="T74" fmla="*/ 403 w 2663"/>
                <a:gd name="T75" fmla="*/ 2306 h 2675"/>
                <a:gd name="T76" fmla="*/ 284 w 2663"/>
                <a:gd name="T77" fmla="*/ 2178 h 2675"/>
                <a:gd name="T78" fmla="*/ 181 w 2663"/>
                <a:gd name="T79" fmla="*/ 2032 h 2675"/>
                <a:gd name="T80" fmla="*/ 100 w 2663"/>
                <a:gd name="T81" fmla="*/ 1873 h 2675"/>
                <a:gd name="T82" fmla="*/ 39 w 2663"/>
                <a:gd name="T83" fmla="*/ 1703 h 2675"/>
                <a:gd name="T84" fmla="*/ 0 w 2663"/>
                <a:gd name="T85" fmla="*/ 1522 h 2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3" h="2675">
                  <a:moveTo>
                    <a:pt x="8" y="1105"/>
                  </a:moveTo>
                  <a:lnTo>
                    <a:pt x="20" y="1046"/>
                  </a:lnTo>
                  <a:lnTo>
                    <a:pt x="34" y="988"/>
                  </a:lnTo>
                  <a:lnTo>
                    <a:pt x="52" y="931"/>
                  </a:lnTo>
                  <a:lnTo>
                    <a:pt x="71" y="875"/>
                  </a:lnTo>
                  <a:lnTo>
                    <a:pt x="92" y="820"/>
                  </a:lnTo>
                  <a:lnTo>
                    <a:pt x="116" y="766"/>
                  </a:lnTo>
                  <a:lnTo>
                    <a:pt x="141" y="714"/>
                  </a:lnTo>
                  <a:lnTo>
                    <a:pt x="170" y="663"/>
                  </a:lnTo>
                  <a:lnTo>
                    <a:pt x="201" y="613"/>
                  </a:lnTo>
                  <a:lnTo>
                    <a:pt x="233" y="565"/>
                  </a:lnTo>
                  <a:lnTo>
                    <a:pt x="266" y="519"/>
                  </a:lnTo>
                  <a:lnTo>
                    <a:pt x="303" y="474"/>
                  </a:lnTo>
                  <a:lnTo>
                    <a:pt x="342" y="431"/>
                  </a:lnTo>
                  <a:lnTo>
                    <a:pt x="380" y="391"/>
                  </a:lnTo>
                  <a:lnTo>
                    <a:pt x="422" y="351"/>
                  </a:lnTo>
                  <a:lnTo>
                    <a:pt x="465" y="312"/>
                  </a:lnTo>
                  <a:lnTo>
                    <a:pt x="510" y="277"/>
                  </a:lnTo>
                  <a:lnTo>
                    <a:pt x="557" y="243"/>
                  </a:lnTo>
                  <a:lnTo>
                    <a:pt x="603" y="211"/>
                  </a:lnTo>
                  <a:lnTo>
                    <a:pt x="653" y="181"/>
                  </a:lnTo>
                  <a:lnTo>
                    <a:pt x="702" y="153"/>
                  </a:lnTo>
                  <a:lnTo>
                    <a:pt x="755" y="128"/>
                  </a:lnTo>
                  <a:lnTo>
                    <a:pt x="808" y="104"/>
                  </a:lnTo>
                  <a:lnTo>
                    <a:pt x="861" y="83"/>
                  </a:lnTo>
                  <a:lnTo>
                    <a:pt x="916" y="64"/>
                  </a:lnTo>
                  <a:lnTo>
                    <a:pt x="972" y="48"/>
                  </a:lnTo>
                  <a:lnTo>
                    <a:pt x="1029" y="33"/>
                  </a:lnTo>
                  <a:lnTo>
                    <a:pt x="1087" y="20"/>
                  </a:lnTo>
                  <a:lnTo>
                    <a:pt x="1146" y="12"/>
                  </a:lnTo>
                  <a:lnTo>
                    <a:pt x="1206" y="4"/>
                  </a:lnTo>
                  <a:lnTo>
                    <a:pt x="1265" y="1"/>
                  </a:lnTo>
                  <a:lnTo>
                    <a:pt x="1326" y="0"/>
                  </a:lnTo>
                  <a:lnTo>
                    <a:pt x="1395" y="1"/>
                  </a:lnTo>
                  <a:lnTo>
                    <a:pt x="1462" y="6"/>
                  </a:lnTo>
                  <a:lnTo>
                    <a:pt x="1530" y="16"/>
                  </a:lnTo>
                  <a:lnTo>
                    <a:pt x="1595" y="27"/>
                  </a:lnTo>
                  <a:lnTo>
                    <a:pt x="1659" y="41"/>
                  </a:lnTo>
                  <a:lnTo>
                    <a:pt x="1724" y="60"/>
                  </a:lnTo>
                  <a:lnTo>
                    <a:pt x="1786" y="81"/>
                  </a:lnTo>
                  <a:lnTo>
                    <a:pt x="1845" y="105"/>
                  </a:lnTo>
                  <a:lnTo>
                    <a:pt x="1905" y="131"/>
                  </a:lnTo>
                  <a:lnTo>
                    <a:pt x="1962" y="161"/>
                  </a:lnTo>
                  <a:lnTo>
                    <a:pt x="2019" y="193"/>
                  </a:lnTo>
                  <a:lnTo>
                    <a:pt x="2073" y="229"/>
                  </a:lnTo>
                  <a:lnTo>
                    <a:pt x="2126" y="266"/>
                  </a:lnTo>
                  <a:lnTo>
                    <a:pt x="2176" y="306"/>
                  </a:lnTo>
                  <a:lnTo>
                    <a:pt x="2225" y="347"/>
                  </a:lnTo>
                  <a:lnTo>
                    <a:pt x="2272" y="392"/>
                  </a:lnTo>
                  <a:lnTo>
                    <a:pt x="2315" y="439"/>
                  </a:lnTo>
                  <a:lnTo>
                    <a:pt x="2357" y="487"/>
                  </a:lnTo>
                  <a:lnTo>
                    <a:pt x="2397" y="536"/>
                  </a:lnTo>
                  <a:lnTo>
                    <a:pt x="2434" y="589"/>
                  </a:lnTo>
                  <a:lnTo>
                    <a:pt x="2469" y="644"/>
                  </a:lnTo>
                  <a:lnTo>
                    <a:pt x="2501" y="700"/>
                  </a:lnTo>
                  <a:lnTo>
                    <a:pt x="2531" y="758"/>
                  </a:lnTo>
                  <a:lnTo>
                    <a:pt x="2557" y="817"/>
                  </a:lnTo>
                  <a:lnTo>
                    <a:pt x="2581" y="878"/>
                  </a:lnTo>
                  <a:lnTo>
                    <a:pt x="2602" y="939"/>
                  </a:lnTo>
                  <a:lnTo>
                    <a:pt x="2621" y="1003"/>
                  </a:lnTo>
                  <a:lnTo>
                    <a:pt x="2636" y="1067"/>
                  </a:lnTo>
                  <a:lnTo>
                    <a:pt x="2647" y="1133"/>
                  </a:lnTo>
                  <a:lnTo>
                    <a:pt x="2657" y="1200"/>
                  </a:lnTo>
                  <a:lnTo>
                    <a:pt x="2661" y="1267"/>
                  </a:lnTo>
                  <a:lnTo>
                    <a:pt x="2663" y="1336"/>
                  </a:lnTo>
                  <a:lnTo>
                    <a:pt x="2661" y="1405"/>
                  </a:lnTo>
                  <a:lnTo>
                    <a:pt x="2657" y="1473"/>
                  </a:lnTo>
                  <a:lnTo>
                    <a:pt x="2647" y="1540"/>
                  </a:lnTo>
                  <a:lnTo>
                    <a:pt x="2636" y="1606"/>
                  </a:lnTo>
                  <a:lnTo>
                    <a:pt x="2621" y="1671"/>
                  </a:lnTo>
                  <a:lnTo>
                    <a:pt x="2602" y="1734"/>
                  </a:lnTo>
                  <a:lnTo>
                    <a:pt x="2581" y="1796"/>
                  </a:lnTo>
                  <a:lnTo>
                    <a:pt x="2557" y="1857"/>
                  </a:lnTo>
                  <a:lnTo>
                    <a:pt x="2531" y="1916"/>
                  </a:lnTo>
                  <a:lnTo>
                    <a:pt x="2501" y="1974"/>
                  </a:lnTo>
                  <a:lnTo>
                    <a:pt x="2469" y="2030"/>
                  </a:lnTo>
                  <a:lnTo>
                    <a:pt x="2434" y="2085"/>
                  </a:lnTo>
                  <a:lnTo>
                    <a:pt x="2397" y="2138"/>
                  </a:lnTo>
                  <a:lnTo>
                    <a:pt x="2357" y="2187"/>
                  </a:lnTo>
                  <a:lnTo>
                    <a:pt x="2315" y="2235"/>
                  </a:lnTo>
                  <a:lnTo>
                    <a:pt x="2272" y="2282"/>
                  </a:lnTo>
                  <a:lnTo>
                    <a:pt x="2225" y="2327"/>
                  </a:lnTo>
                  <a:lnTo>
                    <a:pt x="2176" y="2368"/>
                  </a:lnTo>
                  <a:lnTo>
                    <a:pt x="2126" y="2409"/>
                  </a:lnTo>
                  <a:lnTo>
                    <a:pt x="2073" y="2445"/>
                  </a:lnTo>
                  <a:lnTo>
                    <a:pt x="2019" y="2481"/>
                  </a:lnTo>
                  <a:lnTo>
                    <a:pt x="1962" y="2513"/>
                  </a:lnTo>
                  <a:lnTo>
                    <a:pt x="1905" y="2543"/>
                  </a:lnTo>
                  <a:lnTo>
                    <a:pt x="1845" y="2569"/>
                  </a:lnTo>
                  <a:lnTo>
                    <a:pt x="1786" y="2593"/>
                  </a:lnTo>
                  <a:lnTo>
                    <a:pt x="1724" y="2614"/>
                  </a:lnTo>
                  <a:lnTo>
                    <a:pt x="1659" y="2633"/>
                  </a:lnTo>
                  <a:lnTo>
                    <a:pt x="1595" y="2647"/>
                  </a:lnTo>
                  <a:lnTo>
                    <a:pt x="1530" y="2659"/>
                  </a:lnTo>
                  <a:lnTo>
                    <a:pt x="1462" y="2668"/>
                  </a:lnTo>
                  <a:lnTo>
                    <a:pt x="1395" y="2673"/>
                  </a:lnTo>
                  <a:lnTo>
                    <a:pt x="1326" y="2675"/>
                  </a:lnTo>
                  <a:lnTo>
                    <a:pt x="1264" y="2673"/>
                  </a:lnTo>
                  <a:lnTo>
                    <a:pt x="1203" y="2668"/>
                  </a:lnTo>
                  <a:lnTo>
                    <a:pt x="1142" y="2662"/>
                  </a:lnTo>
                  <a:lnTo>
                    <a:pt x="1081" y="2652"/>
                  </a:lnTo>
                  <a:lnTo>
                    <a:pt x="1021" y="2639"/>
                  </a:lnTo>
                  <a:lnTo>
                    <a:pt x="964" y="2625"/>
                  </a:lnTo>
                  <a:lnTo>
                    <a:pt x="906" y="2607"/>
                  </a:lnTo>
                  <a:lnTo>
                    <a:pt x="850" y="2588"/>
                  </a:lnTo>
                  <a:lnTo>
                    <a:pt x="795" y="2566"/>
                  </a:lnTo>
                  <a:lnTo>
                    <a:pt x="741" y="2540"/>
                  </a:lnTo>
                  <a:lnTo>
                    <a:pt x="688" y="2513"/>
                  </a:lnTo>
                  <a:lnTo>
                    <a:pt x="637" y="2484"/>
                  </a:lnTo>
                  <a:lnTo>
                    <a:pt x="587" y="2453"/>
                  </a:lnTo>
                  <a:lnTo>
                    <a:pt x="539" y="2420"/>
                  </a:lnTo>
                  <a:lnTo>
                    <a:pt x="492" y="2383"/>
                  </a:lnTo>
                  <a:lnTo>
                    <a:pt x="448" y="2346"/>
                  </a:lnTo>
                  <a:lnTo>
                    <a:pt x="403" y="2306"/>
                  </a:lnTo>
                  <a:lnTo>
                    <a:pt x="361" y="2266"/>
                  </a:lnTo>
                  <a:lnTo>
                    <a:pt x="321" y="2223"/>
                  </a:lnTo>
                  <a:lnTo>
                    <a:pt x="284" y="2178"/>
                  </a:lnTo>
                  <a:lnTo>
                    <a:pt x="247" y="2130"/>
                  </a:lnTo>
                  <a:lnTo>
                    <a:pt x="214" y="2082"/>
                  </a:lnTo>
                  <a:lnTo>
                    <a:pt x="181" y="2032"/>
                  </a:lnTo>
                  <a:lnTo>
                    <a:pt x="153" y="1981"/>
                  </a:lnTo>
                  <a:lnTo>
                    <a:pt x="125" y="1928"/>
                  </a:lnTo>
                  <a:lnTo>
                    <a:pt x="100" y="1873"/>
                  </a:lnTo>
                  <a:lnTo>
                    <a:pt x="77" y="1819"/>
                  </a:lnTo>
                  <a:lnTo>
                    <a:pt x="56" y="1761"/>
                  </a:lnTo>
                  <a:lnTo>
                    <a:pt x="39" y="1703"/>
                  </a:lnTo>
                  <a:lnTo>
                    <a:pt x="23" y="1644"/>
                  </a:lnTo>
                  <a:lnTo>
                    <a:pt x="10" y="1583"/>
                  </a:lnTo>
                  <a:lnTo>
                    <a:pt x="0" y="1522"/>
                  </a:lnTo>
                  <a:lnTo>
                    <a:pt x="1326" y="1336"/>
                  </a:lnTo>
                  <a:lnTo>
                    <a:pt x="8" y="1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r-HR">
                <a:solidFill>
                  <a:srgbClr val="000000"/>
                </a:solidFill>
                <a:latin typeface="Calibri"/>
              </a:endParaRPr>
            </a:p>
          </p:txBody>
        </p:sp>
        <p:sp>
          <p:nvSpPr>
            <p:cNvPr id="26" name="Freeform 163"/>
            <p:cNvSpPr>
              <a:spLocks/>
            </p:cNvSpPr>
            <p:nvPr/>
          </p:nvSpPr>
          <p:spPr bwMode="auto">
            <a:xfrm>
              <a:off x="715" y="1641"/>
              <a:ext cx="1332" cy="1337"/>
            </a:xfrm>
            <a:custGeom>
              <a:avLst/>
              <a:gdLst>
                <a:gd name="T0" fmla="*/ 33 w 2662"/>
                <a:gd name="T1" fmla="*/ 989 h 2675"/>
                <a:gd name="T2" fmla="*/ 91 w 2662"/>
                <a:gd name="T3" fmla="*/ 821 h 2675"/>
                <a:gd name="T4" fmla="*/ 170 w 2662"/>
                <a:gd name="T5" fmla="*/ 663 h 2675"/>
                <a:gd name="T6" fmla="*/ 266 w 2662"/>
                <a:gd name="T7" fmla="*/ 519 h 2675"/>
                <a:gd name="T8" fmla="*/ 380 w 2662"/>
                <a:gd name="T9" fmla="*/ 391 h 2675"/>
                <a:gd name="T10" fmla="*/ 509 w 2662"/>
                <a:gd name="T11" fmla="*/ 277 h 2675"/>
                <a:gd name="T12" fmla="*/ 652 w 2662"/>
                <a:gd name="T13" fmla="*/ 181 h 2675"/>
                <a:gd name="T14" fmla="*/ 808 w 2662"/>
                <a:gd name="T15" fmla="*/ 104 h 2675"/>
                <a:gd name="T16" fmla="*/ 971 w 2662"/>
                <a:gd name="T17" fmla="*/ 48 h 2675"/>
                <a:gd name="T18" fmla="*/ 1146 w 2662"/>
                <a:gd name="T19" fmla="*/ 13 h 2675"/>
                <a:gd name="T20" fmla="*/ 1325 w 2662"/>
                <a:gd name="T21" fmla="*/ 0 h 2675"/>
                <a:gd name="T22" fmla="*/ 1529 w 2662"/>
                <a:gd name="T23" fmla="*/ 16 h 2675"/>
                <a:gd name="T24" fmla="*/ 1723 w 2662"/>
                <a:gd name="T25" fmla="*/ 61 h 2675"/>
                <a:gd name="T26" fmla="*/ 1904 w 2662"/>
                <a:gd name="T27" fmla="*/ 131 h 2675"/>
                <a:gd name="T28" fmla="*/ 2072 w 2662"/>
                <a:gd name="T29" fmla="*/ 229 h 2675"/>
                <a:gd name="T30" fmla="*/ 2225 w 2662"/>
                <a:gd name="T31" fmla="*/ 348 h 2675"/>
                <a:gd name="T32" fmla="*/ 2356 w 2662"/>
                <a:gd name="T33" fmla="*/ 487 h 2675"/>
                <a:gd name="T34" fmla="*/ 2468 w 2662"/>
                <a:gd name="T35" fmla="*/ 644 h 2675"/>
                <a:gd name="T36" fmla="*/ 2556 w 2662"/>
                <a:gd name="T37" fmla="*/ 817 h 2675"/>
                <a:gd name="T38" fmla="*/ 2621 w 2662"/>
                <a:gd name="T39" fmla="*/ 1003 h 2675"/>
                <a:gd name="T40" fmla="*/ 2656 w 2662"/>
                <a:gd name="T41" fmla="*/ 1200 h 2675"/>
                <a:gd name="T42" fmla="*/ 2661 w 2662"/>
                <a:gd name="T43" fmla="*/ 1406 h 2675"/>
                <a:gd name="T44" fmla="*/ 2635 w 2662"/>
                <a:gd name="T45" fmla="*/ 1606 h 2675"/>
                <a:gd name="T46" fmla="*/ 2581 w 2662"/>
                <a:gd name="T47" fmla="*/ 1797 h 2675"/>
                <a:gd name="T48" fmla="*/ 2500 w 2662"/>
                <a:gd name="T49" fmla="*/ 1975 h 2675"/>
                <a:gd name="T50" fmla="*/ 2396 w 2662"/>
                <a:gd name="T51" fmla="*/ 2138 h 2675"/>
                <a:gd name="T52" fmla="*/ 2271 w 2662"/>
                <a:gd name="T53" fmla="*/ 2282 h 2675"/>
                <a:gd name="T54" fmla="*/ 2125 w 2662"/>
                <a:gd name="T55" fmla="*/ 2409 h 2675"/>
                <a:gd name="T56" fmla="*/ 1962 w 2662"/>
                <a:gd name="T57" fmla="*/ 2513 h 2675"/>
                <a:gd name="T58" fmla="*/ 1785 w 2662"/>
                <a:gd name="T59" fmla="*/ 2593 h 2675"/>
                <a:gd name="T60" fmla="*/ 1595 w 2662"/>
                <a:gd name="T61" fmla="*/ 2648 h 2675"/>
                <a:gd name="T62" fmla="*/ 1394 w 2662"/>
                <a:gd name="T63" fmla="*/ 2673 h 2675"/>
                <a:gd name="T64" fmla="*/ 1202 w 2662"/>
                <a:gd name="T65" fmla="*/ 2669 h 2675"/>
                <a:gd name="T66" fmla="*/ 1021 w 2662"/>
                <a:gd name="T67" fmla="*/ 2640 h 2675"/>
                <a:gd name="T68" fmla="*/ 849 w 2662"/>
                <a:gd name="T69" fmla="*/ 2588 h 2675"/>
                <a:gd name="T70" fmla="*/ 687 w 2662"/>
                <a:gd name="T71" fmla="*/ 2513 h 2675"/>
                <a:gd name="T72" fmla="*/ 538 w 2662"/>
                <a:gd name="T73" fmla="*/ 2420 h 2675"/>
                <a:gd name="T74" fmla="*/ 402 w 2662"/>
                <a:gd name="T75" fmla="*/ 2306 h 2675"/>
                <a:gd name="T76" fmla="*/ 283 w 2662"/>
                <a:gd name="T77" fmla="*/ 2178 h 2675"/>
                <a:gd name="T78" fmla="*/ 181 w 2662"/>
                <a:gd name="T79" fmla="*/ 2032 h 2675"/>
                <a:gd name="T80" fmla="*/ 99 w 2662"/>
                <a:gd name="T81" fmla="*/ 1874 h 2675"/>
                <a:gd name="T82" fmla="*/ 38 w 2662"/>
                <a:gd name="T83" fmla="*/ 1704 h 2675"/>
                <a:gd name="T84" fmla="*/ 0 w 2662"/>
                <a:gd name="T85" fmla="*/ 1523 h 2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2" h="2675">
                  <a:moveTo>
                    <a:pt x="8" y="1106"/>
                  </a:moveTo>
                  <a:lnTo>
                    <a:pt x="19" y="1047"/>
                  </a:lnTo>
                  <a:lnTo>
                    <a:pt x="33" y="989"/>
                  </a:lnTo>
                  <a:lnTo>
                    <a:pt x="51" y="931"/>
                  </a:lnTo>
                  <a:lnTo>
                    <a:pt x="70" y="875"/>
                  </a:lnTo>
                  <a:lnTo>
                    <a:pt x="91" y="821"/>
                  </a:lnTo>
                  <a:lnTo>
                    <a:pt x="115" y="766"/>
                  </a:lnTo>
                  <a:lnTo>
                    <a:pt x="141" y="715"/>
                  </a:lnTo>
                  <a:lnTo>
                    <a:pt x="170" y="663"/>
                  </a:lnTo>
                  <a:lnTo>
                    <a:pt x="200" y="614"/>
                  </a:lnTo>
                  <a:lnTo>
                    <a:pt x="232" y="566"/>
                  </a:lnTo>
                  <a:lnTo>
                    <a:pt x="266" y="519"/>
                  </a:lnTo>
                  <a:lnTo>
                    <a:pt x="303" y="474"/>
                  </a:lnTo>
                  <a:lnTo>
                    <a:pt x="341" y="431"/>
                  </a:lnTo>
                  <a:lnTo>
                    <a:pt x="380" y="391"/>
                  </a:lnTo>
                  <a:lnTo>
                    <a:pt x="421" y="351"/>
                  </a:lnTo>
                  <a:lnTo>
                    <a:pt x="465" y="312"/>
                  </a:lnTo>
                  <a:lnTo>
                    <a:pt x="509" y="277"/>
                  </a:lnTo>
                  <a:lnTo>
                    <a:pt x="556" y="244"/>
                  </a:lnTo>
                  <a:lnTo>
                    <a:pt x="602" y="211"/>
                  </a:lnTo>
                  <a:lnTo>
                    <a:pt x="652" y="181"/>
                  </a:lnTo>
                  <a:lnTo>
                    <a:pt x="702" y="154"/>
                  </a:lnTo>
                  <a:lnTo>
                    <a:pt x="755" y="128"/>
                  </a:lnTo>
                  <a:lnTo>
                    <a:pt x="808" y="104"/>
                  </a:lnTo>
                  <a:lnTo>
                    <a:pt x="861" y="83"/>
                  </a:lnTo>
                  <a:lnTo>
                    <a:pt x="915" y="64"/>
                  </a:lnTo>
                  <a:lnTo>
                    <a:pt x="971" y="48"/>
                  </a:lnTo>
                  <a:lnTo>
                    <a:pt x="1029" y="34"/>
                  </a:lnTo>
                  <a:lnTo>
                    <a:pt x="1087" y="21"/>
                  </a:lnTo>
                  <a:lnTo>
                    <a:pt x="1146" y="13"/>
                  </a:lnTo>
                  <a:lnTo>
                    <a:pt x="1205" y="5"/>
                  </a:lnTo>
                  <a:lnTo>
                    <a:pt x="1264" y="1"/>
                  </a:lnTo>
                  <a:lnTo>
                    <a:pt x="1325" y="0"/>
                  </a:lnTo>
                  <a:lnTo>
                    <a:pt x="1394" y="1"/>
                  </a:lnTo>
                  <a:lnTo>
                    <a:pt x="1462" y="6"/>
                  </a:lnTo>
                  <a:lnTo>
                    <a:pt x="1529" y="16"/>
                  </a:lnTo>
                  <a:lnTo>
                    <a:pt x="1595" y="27"/>
                  </a:lnTo>
                  <a:lnTo>
                    <a:pt x="1659" y="42"/>
                  </a:lnTo>
                  <a:lnTo>
                    <a:pt x="1723" y="61"/>
                  </a:lnTo>
                  <a:lnTo>
                    <a:pt x="1785" y="82"/>
                  </a:lnTo>
                  <a:lnTo>
                    <a:pt x="1845" y="106"/>
                  </a:lnTo>
                  <a:lnTo>
                    <a:pt x="1904" y="131"/>
                  </a:lnTo>
                  <a:lnTo>
                    <a:pt x="1962" y="162"/>
                  </a:lnTo>
                  <a:lnTo>
                    <a:pt x="2018" y="194"/>
                  </a:lnTo>
                  <a:lnTo>
                    <a:pt x="2072" y="229"/>
                  </a:lnTo>
                  <a:lnTo>
                    <a:pt x="2125" y="266"/>
                  </a:lnTo>
                  <a:lnTo>
                    <a:pt x="2175" y="306"/>
                  </a:lnTo>
                  <a:lnTo>
                    <a:pt x="2225" y="348"/>
                  </a:lnTo>
                  <a:lnTo>
                    <a:pt x="2271" y="393"/>
                  </a:lnTo>
                  <a:lnTo>
                    <a:pt x="2314" y="439"/>
                  </a:lnTo>
                  <a:lnTo>
                    <a:pt x="2356" y="487"/>
                  </a:lnTo>
                  <a:lnTo>
                    <a:pt x="2396" y="537"/>
                  </a:lnTo>
                  <a:lnTo>
                    <a:pt x="2433" y="590"/>
                  </a:lnTo>
                  <a:lnTo>
                    <a:pt x="2468" y="644"/>
                  </a:lnTo>
                  <a:lnTo>
                    <a:pt x="2500" y="700"/>
                  </a:lnTo>
                  <a:lnTo>
                    <a:pt x="2531" y="758"/>
                  </a:lnTo>
                  <a:lnTo>
                    <a:pt x="2556" y="817"/>
                  </a:lnTo>
                  <a:lnTo>
                    <a:pt x="2581" y="878"/>
                  </a:lnTo>
                  <a:lnTo>
                    <a:pt x="2601" y="939"/>
                  </a:lnTo>
                  <a:lnTo>
                    <a:pt x="2621" y="1003"/>
                  </a:lnTo>
                  <a:lnTo>
                    <a:pt x="2635" y="1067"/>
                  </a:lnTo>
                  <a:lnTo>
                    <a:pt x="2646" y="1133"/>
                  </a:lnTo>
                  <a:lnTo>
                    <a:pt x="2656" y="1200"/>
                  </a:lnTo>
                  <a:lnTo>
                    <a:pt x="2661" y="1268"/>
                  </a:lnTo>
                  <a:lnTo>
                    <a:pt x="2662" y="1337"/>
                  </a:lnTo>
                  <a:lnTo>
                    <a:pt x="2661" y="1406"/>
                  </a:lnTo>
                  <a:lnTo>
                    <a:pt x="2656" y="1473"/>
                  </a:lnTo>
                  <a:lnTo>
                    <a:pt x="2646" y="1540"/>
                  </a:lnTo>
                  <a:lnTo>
                    <a:pt x="2635" y="1606"/>
                  </a:lnTo>
                  <a:lnTo>
                    <a:pt x="2621" y="1672"/>
                  </a:lnTo>
                  <a:lnTo>
                    <a:pt x="2601" y="1734"/>
                  </a:lnTo>
                  <a:lnTo>
                    <a:pt x="2581" y="1797"/>
                  </a:lnTo>
                  <a:lnTo>
                    <a:pt x="2556" y="1858"/>
                  </a:lnTo>
                  <a:lnTo>
                    <a:pt x="2531" y="1917"/>
                  </a:lnTo>
                  <a:lnTo>
                    <a:pt x="2500" y="1975"/>
                  </a:lnTo>
                  <a:lnTo>
                    <a:pt x="2468" y="2031"/>
                  </a:lnTo>
                  <a:lnTo>
                    <a:pt x="2433" y="2085"/>
                  </a:lnTo>
                  <a:lnTo>
                    <a:pt x="2396" y="2138"/>
                  </a:lnTo>
                  <a:lnTo>
                    <a:pt x="2356" y="2188"/>
                  </a:lnTo>
                  <a:lnTo>
                    <a:pt x="2314" y="2236"/>
                  </a:lnTo>
                  <a:lnTo>
                    <a:pt x="2271" y="2282"/>
                  </a:lnTo>
                  <a:lnTo>
                    <a:pt x="2225" y="2327"/>
                  </a:lnTo>
                  <a:lnTo>
                    <a:pt x="2175" y="2369"/>
                  </a:lnTo>
                  <a:lnTo>
                    <a:pt x="2125" y="2409"/>
                  </a:lnTo>
                  <a:lnTo>
                    <a:pt x="2072" y="2446"/>
                  </a:lnTo>
                  <a:lnTo>
                    <a:pt x="2018" y="2481"/>
                  </a:lnTo>
                  <a:lnTo>
                    <a:pt x="1962" y="2513"/>
                  </a:lnTo>
                  <a:lnTo>
                    <a:pt x="1904" y="2544"/>
                  </a:lnTo>
                  <a:lnTo>
                    <a:pt x="1845" y="2569"/>
                  </a:lnTo>
                  <a:lnTo>
                    <a:pt x="1785" y="2593"/>
                  </a:lnTo>
                  <a:lnTo>
                    <a:pt x="1723" y="2614"/>
                  </a:lnTo>
                  <a:lnTo>
                    <a:pt x="1659" y="2633"/>
                  </a:lnTo>
                  <a:lnTo>
                    <a:pt x="1595" y="2648"/>
                  </a:lnTo>
                  <a:lnTo>
                    <a:pt x="1529" y="2659"/>
                  </a:lnTo>
                  <a:lnTo>
                    <a:pt x="1462" y="2669"/>
                  </a:lnTo>
                  <a:lnTo>
                    <a:pt x="1394" y="2673"/>
                  </a:lnTo>
                  <a:lnTo>
                    <a:pt x="1325" y="2675"/>
                  </a:lnTo>
                  <a:lnTo>
                    <a:pt x="1263" y="2673"/>
                  </a:lnTo>
                  <a:lnTo>
                    <a:pt x="1202" y="2669"/>
                  </a:lnTo>
                  <a:lnTo>
                    <a:pt x="1141" y="2662"/>
                  </a:lnTo>
                  <a:lnTo>
                    <a:pt x="1080" y="2653"/>
                  </a:lnTo>
                  <a:lnTo>
                    <a:pt x="1021" y="2640"/>
                  </a:lnTo>
                  <a:lnTo>
                    <a:pt x="963" y="2625"/>
                  </a:lnTo>
                  <a:lnTo>
                    <a:pt x="905" y="2608"/>
                  </a:lnTo>
                  <a:lnTo>
                    <a:pt x="849" y="2588"/>
                  </a:lnTo>
                  <a:lnTo>
                    <a:pt x="795" y="2566"/>
                  </a:lnTo>
                  <a:lnTo>
                    <a:pt x="740" y="2540"/>
                  </a:lnTo>
                  <a:lnTo>
                    <a:pt x="687" y="2513"/>
                  </a:lnTo>
                  <a:lnTo>
                    <a:pt x="636" y="2484"/>
                  </a:lnTo>
                  <a:lnTo>
                    <a:pt x="586" y="2454"/>
                  </a:lnTo>
                  <a:lnTo>
                    <a:pt x="538" y="2420"/>
                  </a:lnTo>
                  <a:lnTo>
                    <a:pt x="492" y="2383"/>
                  </a:lnTo>
                  <a:lnTo>
                    <a:pt x="447" y="2346"/>
                  </a:lnTo>
                  <a:lnTo>
                    <a:pt x="402" y="2306"/>
                  </a:lnTo>
                  <a:lnTo>
                    <a:pt x="360" y="2266"/>
                  </a:lnTo>
                  <a:lnTo>
                    <a:pt x="320" y="2223"/>
                  </a:lnTo>
                  <a:lnTo>
                    <a:pt x="283" y="2178"/>
                  </a:lnTo>
                  <a:lnTo>
                    <a:pt x="247" y="2130"/>
                  </a:lnTo>
                  <a:lnTo>
                    <a:pt x="213" y="2082"/>
                  </a:lnTo>
                  <a:lnTo>
                    <a:pt x="181" y="2032"/>
                  </a:lnTo>
                  <a:lnTo>
                    <a:pt x="152" y="1981"/>
                  </a:lnTo>
                  <a:lnTo>
                    <a:pt x="125" y="1928"/>
                  </a:lnTo>
                  <a:lnTo>
                    <a:pt x="99" y="1874"/>
                  </a:lnTo>
                  <a:lnTo>
                    <a:pt x="77" y="1819"/>
                  </a:lnTo>
                  <a:lnTo>
                    <a:pt x="56" y="1761"/>
                  </a:lnTo>
                  <a:lnTo>
                    <a:pt x="38" y="1704"/>
                  </a:lnTo>
                  <a:lnTo>
                    <a:pt x="22" y="1644"/>
                  </a:lnTo>
                  <a:lnTo>
                    <a:pt x="9" y="1583"/>
                  </a:lnTo>
                  <a:lnTo>
                    <a:pt x="0" y="1523"/>
                  </a:lnTo>
                  <a:lnTo>
                    <a:pt x="1325" y="1337"/>
                  </a:lnTo>
                  <a:lnTo>
                    <a:pt x="8" y="1106"/>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r-HR">
                <a:solidFill>
                  <a:srgbClr val="000000"/>
                </a:solidFill>
                <a:latin typeface="Calibri"/>
              </a:endParaRPr>
            </a:p>
          </p:txBody>
        </p:sp>
        <p:sp>
          <p:nvSpPr>
            <p:cNvPr id="27" name="Freeform 164"/>
            <p:cNvSpPr>
              <a:spLocks/>
            </p:cNvSpPr>
            <p:nvPr/>
          </p:nvSpPr>
          <p:spPr bwMode="auto">
            <a:xfrm>
              <a:off x="715" y="1641"/>
              <a:ext cx="1332" cy="1337"/>
            </a:xfrm>
            <a:custGeom>
              <a:avLst/>
              <a:gdLst>
                <a:gd name="T0" fmla="*/ 33 w 2662"/>
                <a:gd name="T1" fmla="*/ 989 h 2675"/>
                <a:gd name="T2" fmla="*/ 91 w 2662"/>
                <a:gd name="T3" fmla="*/ 821 h 2675"/>
                <a:gd name="T4" fmla="*/ 170 w 2662"/>
                <a:gd name="T5" fmla="*/ 663 h 2675"/>
                <a:gd name="T6" fmla="*/ 266 w 2662"/>
                <a:gd name="T7" fmla="*/ 519 h 2675"/>
                <a:gd name="T8" fmla="*/ 380 w 2662"/>
                <a:gd name="T9" fmla="*/ 391 h 2675"/>
                <a:gd name="T10" fmla="*/ 509 w 2662"/>
                <a:gd name="T11" fmla="*/ 277 h 2675"/>
                <a:gd name="T12" fmla="*/ 652 w 2662"/>
                <a:gd name="T13" fmla="*/ 181 h 2675"/>
                <a:gd name="T14" fmla="*/ 808 w 2662"/>
                <a:gd name="T15" fmla="*/ 104 h 2675"/>
                <a:gd name="T16" fmla="*/ 971 w 2662"/>
                <a:gd name="T17" fmla="*/ 48 h 2675"/>
                <a:gd name="T18" fmla="*/ 1146 w 2662"/>
                <a:gd name="T19" fmla="*/ 13 h 2675"/>
                <a:gd name="T20" fmla="*/ 1325 w 2662"/>
                <a:gd name="T21" fmla="*/ 0 h 2675"/>
                <a:gd name="T22" fmla="*/ 1529 w 2662"/>
                <a:gd name="T23" fmla="*/ 16 h 2675"/>
                <a:gd name="T24" fmla="*/ 1723 w 2662"/>
                <a:gd name="T25" fmla="*/ 61 h 2675"/>
                <a:gd name="T26" fmla="*/ 1904 w 2662"/>
                <a:gd name="T27" fmla="*/ 131 h 2675"/>
                <a:gd name="T28" fmla="*/ 2072 w 2662"/>
                <a:gd name="T29" fmla="*/ 229 h 2675"/>
                <a:gd name="T30" fmla="*/ 2225 w 2662"/>
                <a:gd name="T31" fmla="*/ 348 h 2675"/>
                <a:gd name="T32" fmla="*/ 2356 w 2662"/>
                <a:gd name="T33" fmla="*/ 487 h 2675"/>
                <a:gd name="T34" fmla="*/ 2468 w 2662"/>
                <a:gd name="T35" fmla="*/ 644 h 2675"/>
                <a:gd name="T36" fmla="*/ 2556 w 2662"/>
                <a:gd name="T37" fmla="*/ 817 h 2675"/>
                <a:gd name="T38" fmla="*/ 2621 w 2662"/>
                <a:gd name="T39" fmla="*/ 1003 h 2675"/>
                <a:gd name="T40" fmla="*/ 2656 w 2662"/>
                <a:gd name="T41" fmla="*/ 1200 h 2675"/>
                <a:gd name="T42" fmla="*/ 2661 w 2662"/>
                <a:gd name="T43" fmla="*/ 1406 h 2675"/>
                <a:gd name="T44" fmla="*/ 2635 w 2662"/>
                <a:gd name="T45" fmla="*/ 1606 h 2675"/>
                <a:gd name="T46" fmla="*/ 2581 w 2662"/>
                <a:gd name="T47" fmla="*/ 1797 h 2675"/>
                <a:gd name="T48" fmla="*/ 2500 w 2662"/>
                <a:gd name="T49" fmla="*/ 1975 h 2675"/>
                <a:gd name="T50" fmla="*/ 2396 w 2662"/>
                <a:gd name="T51" fmla="*/ 2138 h 2675"/>
                <a:gd name="T52" fmla="*/ 2271 w 2662"/>
                <a:gd name="T53" fmla="*/ 2282 h 2675"/>
                <a:gd name="T54" fmla="*/ 2125 w 2662"/>
                <a:gd name="T55" fmla="*/ 2409 h 2675"/>
                <a:gd name="T56" fmla="*/ 1962 w 2662"/>
                <a:gd name="T57" fmla="*/ 2513 h 2675"/>
                <a:gd name="T58" fmla="*/ 1785 w 2662"/>
                <a:gd name="T59" fmla="*/ 2593 h 2675"/>
                <a:gd name="T60" fmla="*/ 1595 w 2662"/>
                <a:gd name="T61" fmla="*/ 2648 h 2675"/>
                <a:gd name="T62" fmla="*/ 1394 w 2662"/>
                <a:gd name="T63" fmla="*/ 2673 h 2675"/>
                <a:gd name="T64" fmla="*/ 1202 w 2662"/>
                <a:gd name="T65" fmla="*/ 2669 h 2675"/>
                <a:gd name="T66" fmla="*/ 1021 w 2662"/>
                <a:gd name="T67" fmla="*/ 2640 h 2675"/>
                <a:gd name="T68" fmla="*/ 849 w 2662"/>
                <a:gd name="T69" fmla="*/ 2588 h 2675"/>
                <a:gd name="T70" fmla="*/ 687 w 2662"/>
                <a:gd name="T71" fmla="*/ 2513 h 2675"/>
                <a:gd name="T72" fmla="*/ 538 w 2662"/>
                <a:gd name="T73" fmla="*/ 2420 h 2675"/>
                <a:gd name="T74" fmla="*/ 402 w 2662"/>
                <a:gd name="T75" fmla="*/ 2306 h 2675"/>
                <a:gd name="T76" fmla="*/ 283 w 2662"/>
                <a:gd name="T77" fmla="*/ 2178 h 2675"/>
                <a:gd name="T78" fmla="*/ 181 w 2662"/>
                <a:gd name="T79" fmla="*/ 2032 h 2675"/>
                <a:gd name="T80" fmla="*/ 99 w 2662"/>
                <a:gd name="T81" fmla="*/ 1874 h 2675"/>
                <a:gd name="T82" fmla="*/ 38 w 2662"/>
                <a:gd name="T83" fmla="*/ 1704 h 2675"/>
                <a:gd name="T84" fmla="*/ 0 w 2662"/>
                <a:gd name="T85" fmla="*/ 1523 h 2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2" h="2675">
                  <a:moveTo>
                    <a:pt x="8" y="1106"/>
                  </a:moveTo>
                  <a:lnTo>
                    <a:pt x="19" y="1047"/>
                  </a:lnTo>
                  <a:lnTo>
                    <a:pt x="33" y="989"/>
                  </a:lnTo>
                  <a:lnTo>
                    <a:pt x="51" y="931"/>
                  </a:lnTo>
                  <a:lnTo>
                    <a:pt x="70" y="875"/>
                  </a:lnTo>
                  <a:lnTo>
                    <a:pt x="91" y="821"/>
                  </a:lnTo>
                  <a:lnTo>
                    <a:pt x="115" y="766"/>
                  </a:lnTo>
                  <a:lnTo>
                    <a:pt x="141" y="715"/>
                  </a:lnTo>
                  <a:lnTo>
                    <a:pt x="170" y="663"/>
                  </a:lnTo>
                  <a:lnTo>
                    <a:pt x="200" y="614"/>
                  </a:lnTo>
                  <a:lnTo>
                    <a:pt x="232" y="566"/>
                  </a:lnTo>
                  <a:lnTo>
                    <a:pt x="266" y="519"/>
                  </a:lnTo>
                  <a:lnTo>
                    <a:pt x="303" y="474"/>
                  </a:lnTo>
                  <a:lnTo>
                    <a:pt x="341" y="431"/>
                  </a:lnTo>
                  <a:lnTo>
                    <a:pt x="380" y="391"/>
                  </a:lnTo>
                  <a:lnTo>
                    <a:pt x="421" y="351"/>
                  </a:lnTo>
                  <a:lnTo>
                    <a:pt x="465" y="312"/>
                  </a:lnTo>
                  <a:lnTo>
                    <a:pt x="509" y="277"/>
                  </a:lnTo>
                  <a:lnTo>
                    <a:pt x="556" y="244"/>
                  </a:lnTo>
                  <a:lnTo>
                    <a:pt x="602" y="211"/>
                  </a:lnTo>
                  <a:lnTo>
                    <a:pt x="652" y="181"/>
                  </a:lnTo>
                  <a:lnTo>
                    <a:pt x="702" y="154"/>
                  </a:lnTo>
                  <a:lnTo>
                    <a:pt x="755" y="128"/>
                  </a:lnTo>
                  <a:lnTo>
                    <a:pt x="808" y="104"/>
                  </a:lnTo>
                  <a:lnTo>
                    <a:pt x="861" y="83"/>
                  </a:lnTo>
                  <a:lnTo>
                    <a:pt x="915" y="64"/>
                  </a:lnTo>
                  <a:lnTo>
                    <a:pt x="971" y="48"/>
                  </a:lnTo>
                  <a:lnTo>
                    <a:pt x="1029" y="34"/>
                  </a:lnTo>
                  <a:lnTo>
                    <a:pt x="1087" y="21"/>
                  </a:lnTo>
                  <a:lnTo>
                    <a:pt x="1146" y="13"/>
                  </a:lnTo>
                  <a:lnTo>
                    <a:pt x="1205" y="5"/>
                  </a:lnTo>
                  <a:lnTo>
                    <a:pt x="1264" y="1"/>
                  </a:lnTo>
                  <a:lnTo>
                    <a:pt x="1325" y="0"/>
                  </a:lnTo>
                  <a:lnTo>
                    <a:pt x="1394" y="1"/>
                  </a:lnTo>
                  <a:lnTo>
                    <a:pt x="1462" y="6"/>
                  </a:lnTo>
                  <a:lnTo>
                    <a:pt x="1529" y="16"/>
                  </a:lnTo>
                  <a:lnTo>
                    <a:pt x="1595" y="27"/>
                  </a:lnTo>
                  <a:lnTo>
                    <a:pt x="1659" y="42"/>
                  </a:lnTo>
                  <a:lnTo>
                    <a:pt x="1723" y="61"/>
                  </a:lnTo>
                  <a:lnTo>
                    <a:pt x="1785" y="82"/>
                  </a:lnTo>
                  <a:lnTo>
                    <a:pt x="1845" y="106"/>
                  </a:lnTo>
                  <a:lnTo>
                    <a:pt x="1904" y="131"/>
                  </a:lnTo>
                  <a:lnTo>
                    <a:pt x="1962" y="162"/>
                  </a:lnTo>
                  <a:lnTo>
                    <a:pt x="2018" y="194"/>
                  </a:lnTo>
                  <a:lnTo>
                    <a:pt x="2072" y="229"/>
                  </a:lnTo>
                  <a:lnTo>
                    <a:pt x="2125" y="266"/>
                  </a:lnTo>
                  <a:lnTo>
                    <a:pt x="2175" y="306"/>
                  </a:lnTo>
                  <a:lnTo>
                    <a:pt x="2225" y="348"/>
                  </a:lnTo>
                  <a:lnTo>
                    <a:pt x="2271" y="393"/>
                  </a:lnTo>
                  <a:lnTo>
                    <a:pt x="2314" y="439"/>
                  </a:lnTo>
                  <a:lnTo>
                    <a:pt x="2356" y="487"/>
                  </a:lnTo>
                  <a:lnTo>
                    <a:pt x="2396" y="537"/>
                  </a:lnTo>
                  <a:lnTo>
                    <a:pt x="2433" y="590"/>
                  </a:lnTo>
                  <a:lnTo>
                    <a:pt x="2468" y="644"/>
                  </a:lnTo>
                  <a:lnTo>
                    <a:pt x="2500" y="700"/>
                  </a:lnTo>
                  <a:lnTo>
                    <a:pt x="2531" y="758"/>
                  </a:lnTo>
                  <a:lnTo>
                    <a:pt x="2556" y="817"/>
                  </a:lnTo>
                  <a:lnTo>
                    <a:pt x="2581" y="878"/>
                  </a:lnTo>
                  <a:lnTo>
                    <a:pt x="2601" y="939"/>
                  </a:lnTo>
                  <a:lnTo>
                    <a:pt x="2621" y="1003"/>
                  </a:lnTo>
                  <a:lnTo>
                    <a:pt x="2635" y="1067"/>
                  </a:lnTo>
                  <a:lnTo>
                    <a:pt x="2646" y="1133"/>
                  </a:lnTo>
                  <a:lnTo>
                    <a:pt x="2656" y="1200"/>
                  </a:lnTo>
                  <a:lnTo>
                    <a:pt x="2661" y="1268"/>
                  </a:lnTo>
                  <a:lnTo>
                    <a:pt x="2662" y="1337"/>
                  </a:lnTo>
                  <a:lnTo>
                    <a:pt x="2661" y="1406"/>
                  </a:lnTo>
                  <a:lnTo>
                    <a:pt x="2656" y="1473"/>
                  </a:lnTo>
                  <a:lnTo>
                    <a:pt x="2646" y="1540"/>
                  </a:lnTo>
                  <a:lnTo>
                    <a:pt x="2635" y="1606"/>
                  </a:lnTo>
                  <a:lnTo>
                    <a:pt x="2621" y="1672"/>
                  </a:lnTo>
                  <a:lnTo>
                    <a:pt x="2601" y="1734"/>
                  </a:lnTo>
                  <a:lnTo>
                    <a:pt x="2581" y="1797"/>
                  </a:lnTo>
                  <a:lnTo>
                    <a:pt x="2556" y="1858"/>
                  </a:lnTo>
                  <a:lnTo>
                    <a:pt x="2531" y="1917"/>
                  </a:lnTo>
                  <a:lnTo>
                    <a:pt x="2500" y="1975"/>
                  </a:lnTo>
                  <a:lnTo>
                    <a:pt x="2468" y="2031"/>
                  </a:lnTo>
                  <a:lnTo>
                    <a:pt x="2433" y="2085"/>
                  </a:lnTo>
                  <a:lnTo>
                    <a:pt x="2396" y="2138"/>
                  </a:lnTo>
                  <a:lnTo>
                    <a:pt x="2356" y="2188"/>
                  </a:lnTo>
                  <a:lnTo>
                    <a:pt x="2314" y="2236"/>
                  </a:lnTo>
                  <a:lnTo>
                    <a:pt x="2271" y="2282"/>
                  </a:lnTo>
                  <a:lnTo>
                    <a:pt x="2225" y="2327"/>
                  </a:lnTo>
                  <a:lnTo>
                    <a:pt x="2175" y="2369"/>
                  </a:lnTo>
                  <a:lnTo>
                    <a:pt x="2125" y="2409"/>
                  </a:lnTo>
                  <a:lnTo>
                    <a:pt x="2072" y="2446"/>
                  </a:lnTo>
                  <a:lnTo>
                    <a:pt x="2018" y="2481"/>
                  </a:lnTo>
                  <a:lnTo>
                    <a:pt x="1962" y="2513"/>
                  </a:lnTo>
                  <a:lnTo>
                    <a:pt x="1904" y="2544"/>
                  </a:lnTo>
                  <a:lnTo>
                    <a:pt x="1845" y="2569"/>
                  </a:lnTo>
                  <a:lnTo>
                    <a:pt x="1785" y="2593"/>
                  </a:lnTo>
                  <a:lnTo>
                    <a:pt x="1723" y="2614"/>
                  </a:lnTo>
                  <a:lnTo>
                    <a:pt x="1659" y="2633"/>
                  </a:lnTo>
                  <a:lnTo>
                    <a:pt x="1595" y="2648"/>
                  </a:lnTo>
                  <a:lnTo>
                    <a:pt x="1529" y="2659"/>
                  </a:lnTo>
                  <a:lnTo>
                    <a:pt x="1462" y="2669"/>
                  </a:lnTo>
                  <a:lnTo>
                    <a:pt x="1394" y="2673"/>
                  </a:lnTo>
                  <a:lnTo>
                    <a:pt x="1325" y="2675"/>
                  </a:lnTo>
                  <a:lnTo>
                    <a:pt x="1263" y="2673"/>
                  </a:lnTo>
                  <a:lnTo>
                    <a:pt x="1202" y="2669"/>
                  </a:lnTo>
                  <a:lnTo>
                    <a:pt x="1141" y="2662"/>
                  </a:lnTo>
                  <a:lnTo>
                    <a:pt x="1080" y="2653"/>
                  </a:lnTo>
                  <a:lnTo>
                    <a:pt x="1021" y="2640"/>
                  </a:lnTo>
                  <a:lnTo>
                    <a:pt x="963" y="2625"/>
                  </a:lnTo>
                  <a:lnTo>
                    <a:pt x="905" y="2608"/>
                  </a:lnTo>
                  <a:lnTo>
                    <a:pt x="849" y="2588"/>
                  </a:lnTo>
                  <a:lnTo>
                    <a:pt x="795" y="2566"/>
                  </a:lnTo>
                  <a:lnTo>
                    <a:pt x="740" y="2540"/>
                  </a:lnTo>
                  <a:lnTo>
                    <a:pt x="687" y="2513"/>
                  </a:lnTo>
                  <a:lnTo>
                    <a:pt x="636" y="2484"/>
                  </a:lnTo>
                  <a:lnTo>
                    <a:pt x="586" y="2454"/>
                  </a:lnTo>
                  <a:lnTo>
                    <a:pt x="538" y="2420"/>
                  </a:lnTo>
                  <a:lnTo>
                    <a:pt x="492" y="2383"/>
                  </a:lnTo>
                  <a:lnTo>
                    <a:pt x="447" y="2346"/>
                  </a:lnTo>
                  <a:lnTo>
                    <a:pt x="402" y="2306"/>
                  </a:lnTo>
                  <a:lnTo>
                    <a:pt x="360" y="2266"/>
                  </a:lnTo>
                  <a:lnTo>
                    <a:pt x="320" y="2223"/>
                  </a:lnTo>
                  <a:lnTo>
                    <a:pt x="283" y="2178"/>
                  </a:lnTo>
                  <a:lnTo>
                    <a:pt x="247" y="2130"/>
                  </a:lnTo>
                  <a:lnTo>
                    <a:pt x="213" y="2082"/>
                  </a:lnTo>
                  <a:lnTo>
                    <a:pt x="181" y="2032"/>
                  </a:lnTo>
                  <a:lnTo>
                    <a:pt x="152" y="1981"/>
                  </a:lnTo>
                  <a:lnTo>
                    <a:pt x="125" y="1928"/>
                  </a:lnTo>
                  <a:lnTo>
                    <a:pt x="99" y="1874"/>
                  </a:lnTo>
                  <a:lnTo>
                    <a:pt x="77" y="1819"/>
                  </a:lnTo>
                  <a:lnTo>
                    <a:pt x="56" y="1761"/>
                  </a:lnTo>
                  <a:lnTo>
                    <a:pt x="38" y="1704"/>
                  </a:lnTo>
                  <a:lnTo>
                    <a:pt x="22" y="1644"/>
                  </a:lnTo>
                  <a:lnTo>
                    <a:pt x="9" y="1583"/>
                  </a:lnTo>
                  <a:lnTo>
                    <a:pt x="0" y="152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r-HR">
                <a:solidFill>
                  <a:srgbClr val="000000"/>
                </a:solidFill>
                <a:latin typeface="Calibri"/>
              </a:endParaRPr>
            </a:p>
          </p:txBody>
        </p:sp>
      </p:grpSp>
      <p:sp>
        <p:nvSpPr>
          <p:cNvPr id="28" name="Rectangle 171"/>
          <p:cNvSpPr>
            <a:spLocks noChangeArrowheads="1"/>
          </p:cNvSpPr>
          <p:nvPr/>
        </p:nvSpPr>
        <p:spPr bwMode="auto">
          <a:xfrm>
            <a:off x="5303912" y="3028951"/>
            <a:ext cx="146431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hr-HR" sz="3500" b="1" dirty="0">
                <a:solidFill>
                  <a:srgbClr val="000000"/>
                </a:solidFill>
              </a:rPr>
              <a:t>Gubitak</a:t>
            </a:r>
            <a:endParaRPr lang="en-US" dirty="0">
              <a:solidFill>
                <a:srgbClr val="000000"/>
              </a:solidFill>
              <a:latin typeface="Calibri"/>
            </a:endParaRPr>
          </a:p>
        </p:txBody>
      </p:sp>
      <p:sp>
        <p:nvSpPr>
          <p:cNvPr id="29" name="Rectangle 173"/>
          <p:cNvSpPr>
            <a:spLocks noChangeArrowheads="1"/>
          </p:cNvSpPr>
          <p:nvPr/>
        </p:nvSpPr>
        <p:spPr bwMode="auto">
          <a:xfrm>
            <a:off x="5515818" y="3826496"/>
            <a:ext cx="1436739"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3500" b="1" dirty="0">
                <a:solidFill>
                  <a:srgbClr val="000000"/>
                </a:solidFill>
                <a:effectLst>
                  <a:outerShdw blurRad="38100" dist="38100" dir="2700000" algn="tl">
                    <a:srgbClr val="000000">
                      <a:alpha val="43137"/>
                    </a:srgbClr>
                  </a:outerShdw>
                </a:effectLst>
              </a:rPr>
              <a:t>&gt;95%</a:t>
            </a:r>
            <a:endParaRPr lang="en-US" dirty="0">
              <a:solidFill>
                <a:srgbClr val="000000"/>
              </a:solidFill>
              <a:effectLst>
                <a:outerShdw blurRad="38100" dist="38100" dir="2700000" algn="tl">
                  <a:srgbClr val="000000">
                    <a:alpha val="43137"/>
                  </a:srgbClr>
                </a:outerShdw>
              </a:effectLst>
              <a:latin typeface="Calibri"/>
            </a:endParaRPr>
          </a:p>
        </p:txBody>
      </p:sp>
      <p:sp>
        <p:nvSpPr>
          <p:cNvPr id="30" name="Rectangle 175"/>
          <p:cNvSpPr>
            <a:spLocks noChangeArrowheads="1"/>
          </p:cNvSpPr>
          <p:nvPr/>
        </p:nvSpPr>
        <p:spPr bwMode="auto">
          <a:xfrm>
            <a:off x="4887763" y="3627457"/>
            <a:ext cx="5758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400" b="1" dirty="0">
                <a:solidFill>
                  <a:srgbClr val="FFFFFF"/>
                </a:solidFill>
              </a:rPr>
              <a:t>&lt;5%</a:t>
            </a:r>
            <a:endParaRPr lang="en-US" sz="3200" dirty="0">
              <a:solidFill>
                <a:srgbClr val="000000"/>
              </a:solidFill>
              <a:latin typeface="Calibri"/>
            </a:endParaRPr>
          </a:p>
        </p:txBody>
      </p:sp>
      <p:sp>
        <p:nvSpPr>
          <p:cNvPr id="24" name="Oval 23"/>
          <p:cNvSpPr>
            <a:spLocks noChangeArrowheads="1"/>
          </p:cNvSpPr>
          <p:nvPr/>
        </p:nvSpPr>
        <p:spPr bwMode="auto">
          <a:xfrm rot="5400000">
            <a:off x="8373681" y="1609442"/>
            <a:ext cx="1735409" cy="2638223"/>
          </a:xfrm>
          <a:prstGeom prst="ellipse">
            <a:avLst/>
          </a:prstGeom>
          <a:noFill/>
          <a:ln w="38100" algn="ctr">
            <a:solidFill>
              <a:srgbClr val="B90000"/>
            </a:solidFill>
            <a:round/>
            <a:headEnd/>
            <a:tailEnd/>
          </a:ln>
          <a:effectLst>
            <a:outerShdw dist="38100" dir="2700000" algn="tl" rotWithShape="0">
              <a:srgbClr val="000000">
                <a:alpha val="39999"/>
              </a:srgbClr>
            </a:outerShdw>
          </a:effectLst>
        </p:spPr>
        <p:txBody>
          <a:bodyPr rot="10800000" vert="eaVert" anchor="ctr"/>
          <a:lstStyle/>
          <a:p>
            <a:pPr algn="ctr">
              <a:defRPr/>
            </a:pPr>
            <a:endParaRPr lang="hr-HR">
              <a:solidFill>
                <a:schemeClr val="dk1"/>
              </a:solidFill>
            </a:endParaRPr>
          </a:p>
        </p:txBody>
      </p:sp>
    </p:spTree>
    <p:extLst>
      <p:ext uri="{BB962C8B-B14F-4D97-AF65-F5344CB8AC3E}">
        <p14:creationId xmlns:p14="http://schemas.microsoft.com/office/powerpoint/2010/main" val="181343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par>
                          <p:cTn id="33" fill="hold">
                            <p:stCondLst>
                              <p:cond delay="0"/>
                            </p:stCondLst>
                            <p:childTnLst>
                              <p:par>
                                <p:cTn id="34" presetID="21" presetClass="entr" presetSubtype="1"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8" grpId="0"/>
      <p:bldP spid="29" grpId="0"/>
      <p:bldP spid="30" grpId="0"/>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8321" name="Rectangle 113"/>
          <p:cNvSpPr>
            <a:spLocks noChangeArrowheads="1"/>
          </p:cNvSpPr>
          <p:nvPr/>
        </p:nvSpPr>
        <p:spPr bwMode="auto">
          <a:xfrm>
            <a:off x="2926978" y="1052737"/>
            <a:ext cx="7129463" cy="3044825"/>
          </a:xfrm>
          <a:prstGeom prst="rect">
            <a:avLst/>
          </a:prstGeom>
          <a:noFill/>
          <a:ln w="9525">
            <a:solidFill>
              <a:srgbClr val="808000"/>
            </a:solidFill>
            <a:miter lim="800000"/>
            <a:headEnd/>
            <a:tailEnd/>
          </a:ln>
          <a:effectLst>
            <a:outerShdw dist="35921" dir="2700000" algn="ctr" rotWithShape="0">
              <a:schemeClr val="bg2">
                <a:alpha val="50000"/>
              </a:schemeClr>
            </a:outerShdw>
          </a:effectLst>
        </p:spPr>
        <p:txBody>
          <a:bodyPr/>
          <a:lstStyle/>
          <a:p>
            <a:pPr marL="469900" indent="-469900" algn="ctr" fontAlgn="base">
              <a:spcBef>
                <a:spcPct val="20000"/>
              </a:spcBef>
              <a:spcAft>
                <a:spcPct val="0"/>
              </a:spcAft>
              <a:buClr>
                <a:srgbClr val="C0504D"/>
              </a:buClr>
              <a:defRPr/>
            </a:pPr>
            <a:r>
              <a:rPr lang="hr-HR" sz="2600">
                <a:solidFill>
                  <a:srgbClr val="000000"/>
                </a:solidFill>
                <a:latin typeface="Arial" pitchFamily="34" charset="0"/>
                <a:cs typeface="Arial" pitchFamily="34" charset="0"/>
              </a:rPr>
              <a:t>“Ljudi misle da smo postali veliki tako što smo otvorili dućane u malim gradovima. </a:t>
            </a:r>
            <a:r>
              <a:rPr lang="hr-HR" sz="2600" dirty="0">
                <a:solidFill>
                  <a:srgbClr val="000000"/>
                </a:solidFill>
                <a:latin typeface="Arial" pitchFamily="34" charset="0"/>
                <a:cs typeface="Arial" pitchFamily="34" charset="0"/>
              </a:rPr>
              <a:t>U stvari mi smo postali veliki tako što smo zamijenili zalihe sa informacijama”</a:t>
            </a:r>
          </a:p>
          <a:p>
            <a:pPr marL="469900" indent="-469900" algn="ctr" fontAlgn="base">
              <a:spcBef>
                <a:spcPct val="20000"/>
              </a:spcBef>
              <a:spcAft>
                <a:spcPct val="0"/>
              </a:spcAft>
              <a:buClr>
                <a:srgbClr val="C0504D"/>
              </a:buClr>
              <a:defRPr/>
            </a:pPr>
            <a:r>
              <a:rPr lang="hr-HR" sz="2600" b="1" i="1" dirty="0">
                <a:solidFill>
                  <a:srgbClr val="000000"/>
                </a:solidFill>
                <a:latin typeface="Arial" pitchFamily="34" charset="0"/>
                <a:cs typeface="Arial" pitchFamily="34" charset="0"/>
              </a:rPr>
              <a:t>Sam </a:t>
            </a:r>
            <a:r>
              <a:rPr lang="hr-HR" sz="2600" b="1" i="1" dirty="0" err="1">
                <a:solidFill>
                  <a:srgbClr val="000000"/>
                </a:solidFill>
                <a:latin typeface="Arial" pitchFamily="34" charset="0"/>
                <a:cs typeface="Arial" pitchFamily="34" charset="0"/>
              </a:rPr>
              <a:t>Walton</a:t>
            </a:r>
            <a:r>
              <a:rPr lang="hr-HR" sz="2600" dirty="0">
                <a:solidFill>
                  <a:srgbClr val="000000"/>
                </a:solidFill>
                <a:latin typeface="Arial" pitchFamily="34" charset="0"/>
                <a:cs typeface="Arial" pitchFamily="34" charset="0"/>
              </a:rPr>
              <a:t> (osnivač Wal Marta)</a:t>
            </a:r>
          </a:p>
        </p:txBody>
      </p:sp>
      <p:sp>
        <p:nvSpPr>
          <p:cNvPr id="11273" name="Rectangle 114"/>
          <p:cNvSpPr>
            <a:spLocks noChangeArrowheads="1"/>
          </p:cNvSpPr>
          <p:nvPr/>
        </p:nvSpPr>
        <p:spPr bwMode="auto">
          <a:xfrm>
            <a:off x="2438400" y="8935"/>
            <a:ext cx="7367588" cy="647701"/>
          </a:xfrm>
          <a:prstGeom prst="rect">
            <a:avLst/>
          </a:prstGeom>
          <a:noFill/>
          <a:ln w="9525" algn="ctr">
            <a:noFill/>
            <a:miter lim="800000"/>
            <a:headEnd/>
            <a:tailEnd/>
          </a:ln>
        </p:spPr>
        <p:txBody>
          <a:bodyPr anchor="b"/>
          <a:lstStyle/>
          <a:p>
            <a:pPr algn="ctr" fontAlgn="base">
              <a:spcBef>
                <a:spcPct val="0"/>
              </a:spcBef>
              <a:spcAft>
                <a:spcPct val="0"/>
              </a:spcAft>
            </a:pPr>
            <a:r>
              <a:rPr lang="hr-HR" sz="2000" b="1" dirty="0">
                <a:solidFill>
                  <a:srgbClr val="000000"/>
                </a:solidFill>
                <a:latin typeface="Arial" pitchFamily="34" charset="0"/>
                <a:cs typeface="Arial" pitchFamily="34" charset="0"/>
              </a:rPr>
              <a:t>“VMI”</a:t>
            </a:r>
          </a:p>
        </p:txBody>
      </p:sp>
      <p:pic>
        <p:nvPicPr>
          <p:cNvPr id="11274" name="Picture 114"/>
          <p:cNvPicPr>
            <a:picLocks noChangeAspect="1" noChangeArrowheads="1"/>
          </p:cNvPicPr>
          <p:nvPr/>
        </p:nvPicPr>
        <p:blipFill>
          <a:blip r:embed="rId3" cstate="print"/>
          <a:srcRect/>
          <a:stretch>
            <a:fillRect/>
          </a:stretch>
        </p:blipFill>
        <p:spPr bwMode="auto">
          <a:xfrm>
            <a:off x="2494186" y="3336900"/>
            <a:ext cx="2124075" cy="1892300"/>
          </a:xfrm>
          <a:prstGeom prst="rect">
            <a:avLst/>
          </a:prstGeom>
          <a:noFill/>
          <a:ln w="9525">
            <a:noFill/>
            <a:miter lim="800000"/>
            <a:headEnd/>
            <a:tailEnd/>
          </a:ln>
        </p:spPr>
      </p:pic>
    </p:spTree>
    <p:extLst>
      <p:ext uri="{BB962C8B-B14F-4D97-AF65-F5344CB8AC3E}">
        <p14:creationId xmlns:p14="http://schemas.microsoft.com/office/powerpoint/2010/main" val="804134413"/>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pPr>
              <a:defRPr/>
            </a:pPr>
            <a:fld id="{494EA811-CF7E-4525-A399-86CD138CC7F0}" type="datetime1">
              <a:rPr lang="hr-HR"/>
              <a:pPr>
                <a:defRPr/>
              </a:pPr>
              <a:t>5.10.2017.</a:t>
            </a:fld>
            <a:endParaRPr lang="hr-HR"/>
          </a:p>
        </p:txBody>
      </p:sp>
      <p:sp>
        <p:nvSpPr>
          <p:cNvPr id="7" name="Slide Number Placeholder 6"/>
          <p:cNvSpPr>
            <a:spLocks noGrp="1"/>
          </p:cNvSpPr>
          <p:nvPr>
            <p:ph type="sldNum" sz="quarter" idx="12"/>
          </p:nvPr>
        </p:nvSpPr>
        <p:spPr/>
        <p:txBody>
          <a:bodyPr/>
          <a:lstStyle/>
          <a:p>
            <a:pPr>
              <a:defRPr/>
            </a:pPr>
            <a:fld id="{9BD22E43-6B02-4484-8ED1-A16F40DDF2D5}" type="slidenum">
              <a:rPr lang="hr-HR"/>
              <a:pPr>
                <a:defRPr/>
              </a:pPr>
              <a:t>38</a:t>
            </a:fld>
            <a:endParaRPr lang="hr-HR"/>
          </a:p>
        </p:txBody>
      </p:sp>
      <p:sp>
        <p:nvSpPr>
          <p:cNvPr id="31747" name="Rectangle 2"/>
          <p:cNvSpPr>
            <a:spLocks noGrp="1" noChangeArrowheads="1"/>
          </p:cNvSpPr>
          <p:nvPr>
            <p:ph type="title" idx="4294967295"/>
          </p:nvPr>
        </p:nvSpPr>
        <p:spPr/>
        <p:txBody>
          <a:bodyPr/>
          <a:lstStyle/>
          <a:p>
            <a:pPr eaLnBrk="1" hangingPunct="1"/>
            <a:r>
              <a:rPr lang="hr-HR" altLang="x-none" dirty="0"/>
              <a:t>Zalihe – „prikrivači problema”</a:t>
            </a:r>
          </a:p>
        </p:txBody>
      </p:sp>
      <p:pic>
        <p:nvPicPr>
          <p:cNvPr id="31748" name="Picture 3"/>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667000" y="714357"/>
            <a:ext cx="8001000" cy="3940175"/>
          </a:xfrm>
        </p:spPr>
      </p:pic>
      <p:sp>
        <p:nvSpPr>
          <p:cNvPr id="8" name="Date Placeholder 1"/>
          <p:cNvSpPr txBox="1">
            <a:spLocks/>
          </p:cNvSpPr>
          <p:nvPr/>
        </p:nvSpPr>
        <p:spPr>
          <a:xfrm>
            <a:off x="1981200" y="6356351"/>
            <a:ext cx="2133600" cy="365125"/>
          </a:xfrm>
          <a:prstGeom prst="rect">
            <a:avLst/>
          </a:prstGeom>
        </p:spPr>
        <p:txBody>
          <a:bodyPr vert="horz" lIns="91440" tIns="45720" rIns="91440" bIns="45720" rtlCol="0" anchor="ctr"/>
          <a:lstStyle>
            <a:defPPr>
              <a:defRPr lang="hr-HR"/>
            </a:defPPr>
            <a:lvl1pPr algn="l" rtl="0" fontAlgn="auto">
              <a:spcBef>
                <a:spcPts val="0"/>
              </a:spcBef>
              <a:spcAft>
                <a:spcPts val="0"/>
              </a:spcAft>
              <a:defRPr sz="1200" kern="1200" smtClean="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DDC80D71-D61A-412A-9E50-74CDF5180800}" type="datetime1">
              <a:rPr lang="hr-HR"/>
              <a:pPr>
                <a:defRPr/>
              </a:pPr>
              <a:t>5.10.2017.</a:t>
            </a:fld>
            <a:endParaRPr lang="hr-HR"/>
          </a:p>
        </p:txBody>
      </p:sp>
      <p:sp>
        <p:nvSpPr>
          <p:cNvPr id="9" name="Oval Callout 8"/>
          <p:cNvSpPr/>
          <p:nvPr/>
        </p:nvSpPr>
        <p:spPr>
          <a:xfrm>
            <a:off x="3503713" y="4761321"/>
            <a:ext cx="4248471" cy="1944216"/>
          </a:xfrm>
          <a:prstGeom prst="wedgeEllipseCallout">
            <a:avLst>
              <a:gd name="adj1" fmla="val -64761"/>
              <a:gd name="adj2" fmla="val 32909"/>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hr-HR" altLang="x-none" sz="2400" kern="0" dirty="0">
                <a:solidFill>
                  <a:srgbClr val="000000"/>
                </a:solidFill>
                <a:latin typeface="Arial" pitchFamily="34" charset="0"/>
                <a:cs typeface="Arial" pitchFamily="34" charset="0"/>
              </a:rPr>
              <a:t>Zalihe skrivaju </a:t>
            </a:r>
            <a:r>
              <a:rPr lang="hr-HR" altLang="x-none" sz="2400" kern="0" dirty="0" err="1">
                <a:solidFill>
                  <a:srgbClr val="000000"/>
                </a:solidFill>
                <a:latin typeface="Arial" pitchFamily="34" charset="0"/>
                <a:cs typeface="Arial" pitchFamily="34" charset="0"/>
              </a:rPr>
              <a:t>probleme.</a:t>
            </a:r>
            <a:r>
              <a:rPr lang="hr-HR" altLang="x-none" sz="2400" kern="0" dirty="0">
                <a:solidFill>
                  <a:srgbClr val="000000"/>
                </a:solidFill>
                <a:latin typeface="Arial" pitchFamily="34" charset="0"/>
                <a:cs typeface="Arial" pitchFamily="34" charset="0"/>
              </a:rPr>
              <a:t>.</a:t>
            </a:r>
            <a:r>
              <a:rPr lang="vi-VN" altLang="x-none" sz="2400" kern="0" dirty="0">
                <a:solidFill>
                  <a:srgbClr val="000000"/>
                </a:solidFill>
                <a:latin typeface="Arial" pitchFamily="34" charset="0"/>
                <a:cs typeface="Arial" pitchFamily="34" charset="0"/>
              </a:rPr>
              <a:t>. </a:t>
            </a:r>
            <a:endParaRPr lang="hr-HR" altLang="x-none" sz="2400" kern="0" dirty="0">
              <a:solidFill>
                <a:srgbClr val="000000"/>
              </a:solidFill>
              <a:latin typeface="Arial" pitchFamily="34" charset="0"/>
              <a:cs typeface="Arial" pitchFamily="34" charset="0"/>
            </a:endParaRPr>
          </a:p>
        </p:txBody>
      </p:sp>
      <p:pic>
        <p:nvPicPr>
          <p:cNvPr id="11" name="Picture 2" descr="http://www.dealerguy.com/images/dealerguy-talking-head-copy.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481" y="4627241"/>
            <a:ext cx="1861231" cy="225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1306"/>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482" y="-243407"/>
            <a:ext cx="4895974" cy="46805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Slide Number Placeholder 16"/>
          <p:cNvSpPr>
            <a:spLocks noGrp="1"/>
          </p:cNvSpPr>
          <p:nvPr>
            <p:ph type="sldNum" sz="quarter" idx="12"/>
          </p:nvPr>
        </p:nvSpPr>
        <p:spPr/>
        <p:txBody>
          <a:bodyPr/>
          <a:lstStyle/>
          <a:p>
            <a:pPr>
              <a:defRPr/>
            </a:pPr>
            <a:fld id="{FC77A72A-824A-4DC0-8B84-D663F9154116}" type="slidenum">
              <a:rPr lang="hr-HR" smtClean="0"/>
              <a:pPr>
                <a:defRPr/>
              </a:pPr>
              <a:t>39</a:t>
            </a:fld>
            <a:endParaRPr lang="hr-HR" dirty="0"/>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9090" t="9499" r="65268" b="73177"/>
          <a:stretch>
            <a:fillRect/>
          </a:stretch>
        </p:blipFill>
        <p:spPr bwMode="auto">
          <a:xfrm>
            <a:off x="1127448" y="4071943"/>
            <a:ext cx="5544616" cy="21432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14" name="Group 3"/>
          <p:cNvGraphicFramePr>
            <a:graphicFrameLocks noGrp="1"/>
          </p:cNvGraphicFramePr>
          <p:nvPr>
            <p:extLst>
              <p:ext uri="{D42A27DB-BD31-4B8C-83A1-F6EECF244321}">
                <p14:modId xmlns:p14="http://schemas.microsoft.com/office/powerpoint/2010/main" val="1984888724"/>
              </p:ext>
            </p:extLst>
          </p:nvPr>
        </p:nvGraphicFramePr>
        <p:xfrm>
          <a:off x="7250213" y="4285890"/>
          <a:ext cx="4878822" cy="2521890"/>
        </p:xfrm>
        <a:graphic>
          <a:graphicData uri="http://schemas.openxmlformats.org/drawingml/2006/table">
            <a:tbl>
              <a:tblPr firstRow="1" firstCol="1" lastRow="1" bandRow="1">
                <a:effectLst>
                  <a:outerShdw blurRad="50800" dist="38100" dir="2700000" algn="tl" rotWithShape="0">
                    <a:prstClr val="black">
                      <a:alpha val="40000"/>
                    </a:prstClr>
                  </a:outerShdw>
                </a:effectLst>
                <a:tableStyleId>{46F890A9-2807-4EBB-B81D-B2AA78EC7F39}</a:tableStyleId>
              </a:tblPr>
              <a:tblGrid>
                <a:gridCol w="1998502">
                  <a:extLst>
                    <a:ext uri="{9D8B030D-6E8A-4147-A177-3AD203B41FA5}">
                      <a16:colId xmlns:a16="http://schemas.microsoft.com/office/drawing/2014/main" xmlns="" val="20000"/>
                    </a:ext>
                  </a:extLst>
                </a:gridCol>
                <a:gridCol w="1379306">
                  <a:extLst>
                    <a:ext uri="{9D8B030D-6E8A-4147-A177-3AD203B41FA5}">
                      <a16:colId xmlns:a16="http://schemas.microsoft.com/office/drawing/2014/main" xmlns="" val="20001"/>
                    </a:ext>
                  </a:extLst>
                </a:gridCol>
                <a:gridCol w="1501014">
                  <a:extLst>
                    <a:ext uri="{9D8B030D-6E8A-4147-A177-3AD203B41FA5}">
                      <a16:colId xmlns:a16="http://schemas.microsoft.com/office/drawing/2014/main" xmlns="" val="20002"/>
                    </a:ext>
                  </a:extLst>
                </a:gridCol>
              </a:tblGrid>
              <a:tr h="60083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endParaRPr kumimoji="0" lang="sr-Latn-CS" sz="1800" b="0" i="0" u="none" strike="noStrike" cap="none" normalizeH="0" baseline="0" dirty="0">
                        <a:ln>
                          <a:noFill/>
                        </a:ln>
                        <a:solidFill>
                          <a:schemeClr val="tx1"/>
                        </a:solidFill>
                        <a:effectLst/>
                        <a:latin typeface="Verdana" pitchFamily="34" charset="0"/>
                      </a:endParaRPr>
                    </a:p>
                  </a:txBody>
                  <a:tcPr marL="91436" marR="91436" marT="45714" marB="45714" anchor="b" horzOverflow="overflow">
                    <a:cell3D prstMaterial="dkEdge">
                      <a:bevel prst="riblet"/>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effectLst/>
                        </a:rPr>
                        <a:t> Optimalne zalihe</a:t>
                      </a:r>
                      <a:endParaRPr kumimoji="0" lang="hr-HR" sz="18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effectLst/>
                        </a:rPr>
                        <a:t>Stvarne Zalihe</a:t>
                      </a:r>
                      <a:endParaRPr kumimoji="0" lang="hr-HR" sz="18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extLst>
                  <a:ext uri="{0D108BD9-81ED-4DB2-BD59-A6C34878D82A}">
                    <a16:rowId xmlns:a16="http://schemas.microsoft.com/office/drawing/2014/main" xmlns="" val="10000"/>
                  </a:ext>
                </a:extLst>
              </a:tr>
              <a:tr h="343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effectLst/>
                        </a:rPr>
                        <a:t>Računala</a:t>
                      </a:r>
                      <a:endParaRPr kumimoji="0" lang="hr-HR" sz="18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rPr>
                        <a:t>3.465.572,07</a:t>
                      </a:r>
                      <a:endParaRPr kumimoji="0" lang="en-US" sz="16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hr-HR" sz="1600" u="none" strike="noStrike" cap="none" normalizeH="0" baseline="0" dirty="0">
                          <a:ln>
                            <a:noFill/>
                          </a:ln>
                          <a:effectLst/>
                        </a:rPr>
                        <a:t>5.794.753,34</a:t>
                      </a:r>
                      <a:endParaRPr kumimoji="0" lang="hr-HR" sz="16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extLst>
                  <a:ext uri="{0D108BD9-81ED-4DB2-BD59-A6C34878D82A}">
                    <a16:rowId xmlns:a16="http://schemas.microsoft.com/office/drawing/2014/main" xmlns="" val="10001"/>
                  </a:ext>
                </a:extLst>
              </a:tr>
              <a:tr h="343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effectLst/>
                        </a:rPr>
                        <a:t>Dijelovi</a:t>
                      </a:r>
                      <a:endParaRPr kumimoji="0" lang="hr-HR" sz="18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rPr>
                        <a:t>297.758,18</a:t>
                      </a:r>
                      <a:endParaRPr kumimoji="0" lang="en-US" sz="16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hr-HR" sz="1600" u="none" strike="noStrike" cap="none" normalizeH="0" baseline="0" dirty="0">
                          <a:ln>
                            <a:noFill/>
                          </a:ln>
                          <a:effectLst/>
                        </a:rPr>
                        <a:t>2.122.206,12</a:t>
                      </a:r>
                      <a:endParaRPr kumimoji="0" lang="hr-HR" sz="16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extLst>
                  <a:ext uri="{0D108BD9-81ED-4DB2-BD59-A6C34878D82A}">
                    <a16:rowId xmlns:a16="http://schemas.microsoft.com/office/drawing/2014/main" xmlns="" val="10002"/>
                  </a:ext>
                </a:extLst>
              </a:tr>
              <a:tr h="343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effectLst/>
                        </a:rPr>
                        <a:t>Potrošni materijal </a:t>
                      </a:r>
                      <a:endParaRPr kumimoji="0" lang="hr-HR" sz="18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rPr>
                        <a:t>493.090,08</a:t>
                      </a:r>
                      <a:endParaRPr kumimoji="0" lang="en-US" sz="16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hr-HR" sz="1600" u="none" strike="noStrike" cap="none" normalizeH="0" baseline="0" dirty="0">
                          <a:ln>
                            <a:noFill/>
                          </a:ln>
                          <a:effectLst/>
                        </a:rPr>
                        <a:t>1.605.316,48</a:t>
                      </a:r>
                      <a:endParaRPr kumimoji="0" lang="hr-HR" sz="16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extLst>
                  <a:ext uri="{0D108BD9-81ED-4DB2-BD59-A6C34878D82A}">
                    <a16:rowId xmlns:a16="http://schemas.microsoft.com/office/drawing/2014/main" xmlns="" val="10003"/>
                  </a:ext>
                </a:extLst>
              </a:tr>
              <a:tr h="343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effectLst/>
                        </a:rPr>
                        <a:t>Pribor</a:t>
                      </a:r>
                      <a:endParaRPr kumimoji="0" lang="hr-HR" sz="18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a:ln>
                            <a:noFill/>
                          </a:ln>
                          <a:effectLst/>
                        </a:rPr>
                        <a:t>149.114,06</a:t>
                      </a:r>
                      <a:endParaRPr kumimoji="0" lang="en-US" sz="1600" b="0" i="0" u="none" strike="noStrike" cap="none" normalizeH="0" baseline="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hr-HR" sz="1600" u="none" strike="noStrike" cap="none" normalizeH="0" baseline="0" dirty="0">
                          <a:ln>
                            <a:noFill/>
                          </a:ln>
                          <a:effectLst/>
                        </a:rPr>
                        <a:t>711.765,54</a:t>
                      </a:r>
                      <a:endParaRPr kumimoji="0" lang="hr-HR" sz="16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extLst>
                  <a:ext uri="{0D108BD9-81ED-4DB2-BD59-A6C34878D82A}">
                    <a16:rowId xmlns:a16="http://schemas.microsoft.com/office/drawing/2014/main" xmlns="" val="10004"/>
                  </a:ext>
                </a:extLst>
              </a:tr>
              <a:tr h="4188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a:ln>
                            <a:noFill/>
                          </a:ln>
                          <a:effectLst/>
                        </a:rPr>
                        <a:t>Ukupno</a:t>
                      </a:r>
                      <a:endParaRPr kumimoji="0" lang="hr-HR" sz="1800" b="0" i="0" u="none" strike="noStrike" cap="none" normalizeH="0" baseline="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4.405.534,39</a:t>
                      </a:r>
                      <a:endParaRPr kumimoji="0" lang="en-US" sz="14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hr-HR" sz="1400" u="none" strike="noStrike" cap="none" normalizeH="0" baseline="0" dirty="0">
                          <a:ln>
                            <a:noFill/>
                          </a:ln>
                          <a:effectLst/>
                        </a:rPr>
                        <a:t>10.234.041,47</a:t>
                      </a:r>
                      <a:endParaRPr kumimoji="0" lang="hr-HR" sz="1400" b="0" i="0" u="none" strike="noStrike" cap="none" normalizeH="0" baseline="0" dirty="0">
                        <a:ln>
                          <a:noFill/>
                        </a:ln>
                        <a:solidFill>
                          <a:schemeClr val="tx1"/>
                        </a:solidFill>
                        <a:effectLst/>
                        <a:latin typeface="Arial" pitchFamily="34" charset="0"/>
                      </a:endParaRPr>
                    </a:p>
                  </a:txBody>
                  <a:tcPr marL="91436" marR="91436" marT="45714" marB="45714" anchor="b" horzOverflow="overflow">
                    <a:cell3D prstMaterial="dkEdge">
                      <a:bevel prst="riblet"/>
                      <a:lightRig rig="flood" dir="t"/>
                    </a:cell3D>
                  </a:tcPr>
                </a:tc>
                <a:extLst>
                  <a:ext uri="{0D108BD9-81ED-4DB2-BD59-A6C34878D82A}">
                    <a16:rowId xmlns:a16="http://schemas.microsoft.com/office/drawing/2014/main" xmlns="" val="10005"/>
                  </a:ext>
                </a:extLst>
              </a:tr>
            </a:tbl>
          </a:graphicData>
        </a:graphic>
      </p:graphicFrame>
      <p:sp>
        <p:nvSpPr>
          <p:cNvPr id="9" name="Isosceles Triangle 8"/>
          <p:cNvSpPr/>
          <p:nvPr/>
        </p:nvSpPr>
        <p:spPr>
          <a:xfrm>
            <a:off x="5393590" y="1071546"/>
            <a:ext cx="1714512" cy="1857388"/>
          </a:xfrm>
          <a:prstGeom prst="triangle">
            <a:avLst>
              <a:gd name="adj" fmla="val 48950"/>
            </a:avLst>
          </a:prstGeom>
          <a:solidFill>
            <a:srgbClr val="4F81BD">
              <a:alpha val="76078"/>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rgbClr val="FFFFFF"/>
                </a:solidFill>
                <a:latin typeface="Verdana" pitchFamily="34" charset="0"/>
              </a:rPr>
              <a:t>Nivo</a:t>
            </a:r>
          </a:p>
          <a:p>
            <a:pPr algn="ctr"/>
            <a:r>
              <a:rPr lang="hr-HR" dirty="0">
                <a:solidFill>
                  <a:srgbClr val="FFFFFF"/>
                </a:solidFill>
                <a:latin typeface="Verdana" pitchFamily="34" charset="0"/>
              </a:rPr>
              <a:t>zadovoljstva</a:t>
            </a:r>
          </a:p>
        </p:txBody>
      </p:sp>
      <p:sp>
        <p:nvSpPr>
          <p:cNvPr id="10" name="Isosceles Triangle 9"/>
          <p:cNvSpPr/>
          <p:nvPr/>
        </p:nvSpPr>
        <p:spPr>
          <a:xfrm>
            <a:off x="8465424" y="1071546"/>
            <a:ext cx="1428760" cy="1990740"/>
          </a:xfrm>
          <a:prstGeom prst="triangle">
            <a:avLst>
              <a:gd name="adj" fmla="val 53148"/>
            </a:avLst>
          </a:prstGeom>
          <a:solidFill>
            <a:srgbClr val="4F81BD">
              <a:alpha val="69804"/>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rgbClr val="FFFFFF"/>
                </a:solidFill>
                <a:latin typeface="Verdana" pitchFamily="34" charset="0"/>
              </a:rPr>
              <a:t>Troškovi</a:t>
            </a:r>
          </a:p>
        </p:txBody>
      </p:sp>
      <p:sp>
        <p:nvSpPr>
          <p:cNvPr id="12" name="Oval 11"/>
          <p:cNvSpPr>
            <a:spLocks noChangeArrowheads="1"/>
          </p:cNvSpPr>
          <p:nvPr/>
        </p:nvSpPr>
        <p:spPr bwMode="auto">
          <a:xfrm rot="4618140">
            <a:off x="3189822" y="4073006"/>
            <a:ext cx="1735409" cy="2638223"/>
          </a:xfrm>
          <a:prstGeom prst="ellipse">
            <a:avLst/>
          </a:prstGeom>
          <a:noFill/>
          <a:ln w="38100" algn="ctr">
            <a:solidFill>
              <a:srgbClr val="B90000"/>
            </a:solidFill>
            <a:round/>
            <a:headEnd/>
            <a:tailEnd/>
          </a:ln>
          <a:effectLst>
            <a:outerShdw dist="38100" dir="2700000" algn="tl" rotWithShape="0">
              <a:srgbClr val="000000">
                <a:alpha val="39999"/>
              </a:srgbClr>
            </a:outerShdw>
          </a:effectLst>
        </p:spPr>
        <p:txBody>
          <a:bodyPr rot="10800000" vert="eaVert" anchor="ctr"/>
          <a:lstStyle/>
          <a:p>
            <a:pPr algn="ctr">
              <a:defRPr/>
            </a:pPr>
            <a:endParaRPr lang="hr-HR">
              <a:solidFill>
                <a:schemeClr val="dk1"/>
              </a:solidFill>
            </a:endParaRPr>
          </a:p>
        </p:txBody>
      </p:sp>
      <p:pic>
        <p:nvPicPr>
          <p:cNvPr id="11" name="Picture 2" descr="http://www.dealerguy.com/images/dealerguy-talking-head-copy.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4672" y="1"/>
            <a:ext cx="1861231" cy="2258549"/>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14"/>
          <p:cNvSpPr/>
          <p:nvPr/>
        </p:nvSpPr>
        <p:spPr>
          <a:xfrm>
            <a:off x="3325078" y="692697"/>
            <a:ext cx="2338874" cy="1565853"/>
          </a:xfrm>
          <a:prstGeom prst="wedgeEllipseCallout">
            <a:avLst>
              <a:gd name="adj1" fmla="val -70561"/>
              <a:gd name="adj2" fmla="val 928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dirty="0">
                <a:solidFill>
                  <a:schemeClr val="tx1"/>
                </a:solidFill>
                <a:effectLst>
                  <a:outerShdw blurRad="38100" dist="38100" dir="2700000" algn="tl">
                    <a:srgbClr val="000000">
                      <a:alpha val="43137"/>
                    </a:srgbClr>
                  </a:outerShdw>
                </a:effectLst>
              </a:rPr>
              <a:t>Nema besplatnog ručka…!</a:t>
            </a:r>
          </a:p>
        </p:txBody>
      </p:sp>
    </p:spTree>
    <p:extLst>
      <p:ext uri="{BB962C8B-B14F-4D97-AF65-F5344CB8AC3E}">
        <p14:creationId xmlns:p14="http://schemas.microsoft.com/office/powerpoint/2010/main" val="113849221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fade">
                                      <p:cBhvr>
                                        <p:cTn id="7" dur="1000"/>
                                        <p:tgtEl>
                                          <p:spTgt spid="19558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1+#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par>
                          <p:cTn id="24" fill="hold">
                            <p:stCondLst>
                              <p:cond delay="4000"/>
                            </p:stCondLst>
                            <p:childTnLst>
                              <p:par>
                                <p:cTn id="25" presetID="21"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4)">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232" y="1463906"/>
            <a:ext cx="2191544" cy="1950102"/>
          </a:xfrm>
          <a:prstGeom prst="rect">
            <a:avLst/>
          </a:prstGeom>
        </p:spPr>
      </p:pic>
      <p:pic>
        <p:nvPicPr>
          <p:cNvPr id="2" name="Slika 1"/>
          <p:cNvPicPr>
            <a:picLocks noChangeAspect="1"/>
          </p:cNvPicPr>
          <p:nvPr/>
        </p:nvPicPr>
        <p:blipFill>
          <a:blip r:embed="rId3"/>
          <a:stretch>
            <a:fillRect/>
          </a:stretch>
        </p:blipFill>
        <p:spPr>
          <a:xfrm>
            <a:off x="8112225" y="1484785"/>
            <a:ext cx="2206907" cy="1936947"/>
          </a:xfrm>
          <a:prstGeom prst="rect">
            <a:avLst/>
          </a:prstGeom>
        </p:spPr>
      </p:pic>
      <p:pic>
        <p:nvPicPr>
          <p:cNvPr id="6146" name="Picture 2" descr="Povezana slika"/>
          <p:cNvPicPr>
            <a:picLocks noChangeAspect="1" noChangeArrowheads="1"/>
          </p:cNvPicPr>
          <p:nvPr/>
        </p:nvPicPr>
        <p:blipFill rotWithShape="1">
          <a:blip r:embed="rId4">
            <a:extLst>
              <a:ext uri="{28A0092B-C50C-407E-A947-70E740481C1C}">
                <a14:useLocalDpi xmlns:a14="http://schemas.microsoft.com/office/drawing/2010/main" val="0"/>
              </a:ext>
            </a:extLst>
          </a:blip>
          <a:srcRect l="6829" r="7684"/>
          <a:stretch/>
        </p:blipFill>
        <p:spPr bwMode="auto">
          <a:xfrm>
            <a:off x="8118483" y="3645025"/>
            <a:ext cx="2200648" cy="19369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likovni rezultat za proizvodnja"/>
          <p:cNvPicPr>
            <a:picLocks noChangeAspect="1" noChangeArrowheads="1"/>
          </p:cNvPicPr>
          <p:nvPr/>
        </p:nvPicPr>
        <p:blipFill rotWithShape="1">
          <a:blip r:embed="rId5">
            <a:extLst>
              <a:ext uri="{28A0092B-C50C-407E-A947-70E740481C1C}">
                <a14:useLocalDpi xmlns:a14="http://schemas.microsoft.com/office/drawing/2010/main" val="0"/>
              </a:ext>
            </a:extLst>
          </a:blip>
          <a:srcRect t="182" r="20865" b="-182"/>
          <a:stretch/>
        </p:blipFill>
        <p:spPr bwMode="auto">
          <a:xfrm>
            <a:off x="1888232" y="3645025"/>
            <a:ext cx="2191544" cy="193694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idx="4294967295"/>
          </p:nvPr>
        </p:nvSpPr>
        <p:spPr>
          <a:xfrm>
            <a:off x="2438400" y="115888"/>
            <a:ext cx="8229600" cy="533400"/>
          </a:xfrm>
          <a:prstGeom prst="rect">
            <a:avLst/>
          </a:prstGeom>
        </p:spPr>
        <p:txBody>
          <a:bodyPr vert="horz" wrap="square" lIns="91440" tIns="45720" rIns="91440" bIns="45720" numCol="1" anchor="t" anchorCtr="0" compatLnSpc="1">
            <a:prstTxWarp prst="textNoShape">
              <a:avLst/>
            </a:prstTxWarp>
          </a:bodyPr>
          <a:lstStyle/>
          <a:p>
            <a:pPr>
              <a:spcBef>
                <a:spcPct val="30000"/>
              </a:spcBef>
              <a:spcAft>
                <a:spcPct val="30000"/>
              </a:spcAft>
            </a:pPr>
            <a:r>
              <a:rPr lang="x-none" sz="3200" dirty="0">
                <a:solidFill>
                  <a:srgbClr val="7F7F7F"/>
                </a:solidFill>
                <a:effectLst>
                  <a:outerShdw blurRad="38100" dist="38100" dir="2700000" algn="tl">
                    <a:srgbClr val="000000"/>
                  </a:outerShdw>
                </a:effectLst>
              </a:rPr>
              <a:t>LOGIKO Projects in 2016</a:t>
            </a:r>
            <a:r>
              <a:rPr lang="hr-HR" sz="3200" dirty="0">
                <a:solidFill>
                  <a:srgbClr val="7F7F7F"/>
                </a:solidFill>
                <a:effectLst>
                  <a:outerShdw blurRad="38100" dist="38100" dir="2700000" algn="tl">
                    <a:srgbClr val="000000"/>
                  </a:outerShdw>
                </a:effectLst>
              </a:rPr>
              <a:t>/2017</a:t>
            </a:r>
            <a:r>
              <a:rPr lang="x-none" sz="3200" dirty="0">
                <a:solidFill>
                  <a:srgbClr val="7F7F7F"/>
                </a:solidFill>
                <a:effectLst>
                  <a:outerShdw blurRad="38100" dist="38100" dir="2700000" algn="tl">
                    <a:srgbClr val="000000"/>
                  </a:outerShdw>
                </a:effectLst>
              </a:rPr>
              <a:t>.</a:t>
            </a:r>
            <a:endParaRPr lang="en-US" sz="3600" dirty="0">
              <a:solidFill>
                <a:srgbClr val="7F7F7F"/>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sz="half" idx="4294967295"/>
            <p:extLst>
              <p:ext uri="{D42A27DB-BD31-4B8C-83A1-F6EECF244321}">
                <p14:modId xmlns:p14="http://schemas.microsoft.com/office/powerpoint/2010/main" val="3894440948"/>
              </p:ext>
            </p:extLst>
          </p:nvPr>
        </p:nvGraphicFramePr>
        <p:xfrm>
          <a:off x="2438400" y="838200"/>
          <a:ext cx="8229600" cy="5410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4" descr="Slikovni rezultat za delhaize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4392" y="3716780"/>
            <a:ext cx="846710" cy="846710"/>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p:cNvPicPr>
            <a:picLocks noChangeAspect="1"/>
          </p:cNvPicPr>
          <p:nvPr/>
        </p:nvPicPr>
        <p:blipFill>
          <a:blip r:embed="rId12"/>
          <a:stretch>
            <a:fillRect/>
          </a:stretch>
        </p:blipFill>
        <p:spPr>
          <a:xfrm>
            <a:off x="9318575" y="1546220"/>
            <a:ext cx="1074539" cy="682066"/>
          </a:xfrm>
          <a:prstGeom prst="rect">
            <a:avLst/>
          </a:prstGeom>
        </p:spPr>
      </p:pic>
      <p:pic>
        <p:nvPicPr>
          <p:cNvPr id="10" name="Slika 9"/>
          <p:cNvPicPr>
            <a:picLocks noChangeAspect="1"/>
          </p:cNvPicPr>
          <p:nvPr/>
        </p:nvPicPr>
        <p:blipFill rotWithShape="1">
          <a:blip r:embed="rId13"/>
          <a:srcRect t="23801" b="24261"/>
          <a:stretch/>
        </p:blipFill>
        <p:spPr>
          <a:xfrm>
            <a:off x="1519473" y="4520640"/>
            <a:ext cx="936104" cy="486188"/>
          </a:xfrm>
          <a:prstGeom prst="rect">
            <a:avLst/>
          </a:prstGeom>
        </p:spPr>
      </p:pic>
      <p:pic>
        <p:nvPicPr>
          <p:cNvPr id="11" name="Slika 10"/>
          <p:cNvPicPr>
            <a:picLocks noChangeAspect="1"/>
          </p:cNvPicPr>
          <p:nvPr/>
        </p:nvPicPr>
        <p:blipFill rotWithShape="1">
          <a:blip r:embed="rId14"/>
          <a:srcRect t="20435" b="20978"/>
          <a:stretch/>
        </p:blipFill>
        <p:spPr>
          <a:xfrm>
            <a:off x="1637094" y="1968774"/>
            <a:ext cx="1056526" cy="465541"/>
          </a:xfrm>
          <a:prstGeom prst="rect">
            <a:avLst/>
          </a:prstGeom>
        </p:spPr>
      </p:pic>
      <p:pic>
        <p:nvPicPr>
          <p:cNvPr id="12" name="Slika 11"/>
          <p:cNvPicPr>
            <a:picLocks noChangeAspect="1"/>
          </p:cNvPicPr>
          <p:nvPr/>
        </p:nvPicPr>
        <p:blipFill>
          <a:blip r:embed="rId15"/>
          <a:stretch>
            <a:fillRect/>
          </a:stretch>
        </p:blipFill>
        <p:spPr>
          <a:xfrm>
            <a:off x="1736261" y="3716781"/>
            <a:ext cx="719316" cy="748743"/>
          </a:xfrm>
          <a:prstGeom prst="rect">
            <a:avLst/>
          </a:prstGeom>
        </p:spPr>
      </p:pic>
      <p:pic>
        <p:nvPicPr>
          <p:cNvPr id="13" name="Slika 12"/>
          <p:cNvPicPr>
            <a:picLocks noChangeAspect="1"/>
          </p:cNvPicPr>
          <p:nvPr/>
        </p:nvPicPr>
        <p:blipFill rotWithShape="1">
          <a:blip r:embed="rId16"/>
          <a:srcRect l="7371" t="41738" r="3266"/>
          <a:stretch/>
        </p:blipFill>
        <p:spPr>
          <a:xfrm>
            <a:off x="1524000" y="2469629"/>
            <a:ext cx="1161408" cy="503885"/>
          </a:xfrm>
          <a:prstGeom prst="rect">
            <a:avLst/>
          </a:prstGeom>
        </p:spPr>
      </p:pic>
      <p:pic>
        <p:nvPicPr>
          <p:cNvPr id="14" name="Picture 14" descr="Slikovni rezultat za italcro"/>
          <p:cNvPicPr>
            <a:picLocks noChangeAspect="1" noChangeArrowheads="1"/>
          </p:cNvPicPr>
          <p:nvPr/>
        </p:nvPicPr>
        <p:blipFill rotWithShape="1">
          <a:blip r:embed="rId17">
            <a:extLst>
              <a:ext uri="{28A0092B-C50C-407E-A947-70E740481C1C}">
                <a14:useLocalDpi xmlns:a14="http://schemas.microsoft.com/office/drawing/2010/main" val="0"/>
              </a:ext>
            </a:extLst>
          </a:blip>
          <a:srcRect l="15506" t="23931" r="15789" b="26823"/>
          <a:stretch/>
        </p:blipFill>
        <p:spPr bwMode="auto">
          <a:xfrm>
            <a:off x="1415123" y="1440205"/>
            <a:ext cx="1281009" cy="506225"/>
          </a:xfrm>
          <a:prstGeom prst="rect">
            <a:avLst/>
          </a:prstGeom>
          <a:noFill/>
          <a:extLst>
            <a:ext uri="{909E8E84-426E-40DD-AFC4-6F175D3DCCD1}">
              <a14:hiddenFill xmlns:a14="http://schemas.microsoft.com/office/drawing/2010/main">
                <a:solidFill>
                  <a:srgbClr val="FFFFFF"/>
                </a:solidFill>
              </a14:hiddenFill>
            </a:ext>
          </a:extLst>
        </p:spPr>
      </p:pic>
      <p:pic>
        <p:nvPicPr>
          <p:cNvPr id="15" name="Slika 14"/>
          <p:cNvPicPr>
            <a:picLocks noChangeAspect="1"/>
          </p:cNvPicPr>
          <p:nvPr/>
        </p:nvPicPr>
        <p:blipFill rotWithShape="1">
          <a:blip r:embed="rId14"/>
          <a:srcRect t="20435" b="20978"/>
          <a:stretch/>
        </p:blipFill>
        <p:spPr>
          <a:xfrm>
            <a:off x="9318574" y="2315388"/>
            <a:ext cx="1056526" cy="465541"/>
          </a:xfrm>
          <a:prstGeom prst="rect">
            <a:avLst/>
          </a:prstGeom>
        </p:spPr>
      </p:pic>
      <p:pic>
        <p:nvPicPr>
          <p:cNvPr id="16" name="Picture 14" descr="Slikovni rezultat za italcro"/>
          <p:cNvPicPr>
            <a:picLocks noChangeAspect="1" noChangeArrowheads="1"/>
          </p:cNvPicPr>
          <p:nvPr/>
        </p:nvPicPr>
        <p:blipFill rotWithShape="1">
          <a:blip r:embed="rId17">
            <a:extLst>
              <a:ext uri="{28A0092B-C50C-407E-A947-70E740481C1C}">
                <a14:useLocalDpi xmlns:a14="http://schemas.microsoft.com/office/drawing/2010/main" val="0"/>
              </a:ext>
            </a:extLst>
          </a:blip>
          <a:srcRect l="15506" t="23931" r="15789" b="26823"/>
          <a:stretch/>
        </p:blipFill>
        <p:spPr bwMode="auto">
          <a:xfrm>
            <a:off x="9318575" y="2850768"/>
            <a:ext cx="1281009" cy="506225"/>
          </a:xfrm>
          <a:prstGeom prst="rect">
            <a:avLst/>
          </a:prstGeom>
          <a:noFill/>
          <a:extLst>
            <a:ext uri="{909E8E84-426E-40DD-AFC4-6F175D3DCCD1}">
              <a14:hiddenFill xmlns:a14="http://schemas.microsoft.com/office/drawing/2010/main">
                <a:solidFill>
                  <a:srgbClr val="FFFFFF"/>
                </a:solidFill>
              </a14:hiddenFill>
            </a:ext>
          </a:extLst>
        </p:spPr>
      </p:pic>
      <p:pic>
        <p:nvPicPr>
          <p:cNvPr id="17" name="Slika 16"/>
          <p:cNvPicPr>
            <a:picLocks noChangeAspect="1"/>
          </p:cNvPicPr>
          <p:nvPr/>
        </p:nvPicPr>
        <p:blipFill>
          <a:blip r:embed="rId15"/>
          <a:stretch>
            <a:fillRect/>
          </a:stretch>
        </p:blipFill>
        <p:spPr>
          <a:xfrm>
            <a:off x="9632427" y="4632457"/>
            <a:ext cx="719316" cy="748743"/>
          </a:xfrm>
          <a:prstGeom prst="rect">
            <a:avLst/>
          </a:prstGeom>
        </p:spPr>
      </p:pic>
      <p:pic>
        <p:nvPicPr>
          <p:cNvPr id="3" name="Picture 2"/>
          <p:cNvPicPr>
            <a:picLocks noChangeAspect="1"/>
          </p:cNvPicPr>
          <p:nvPr/>
        </p:nvPicPr>
        <p:blipFill>
          <a:blip r:embed="rId18"/>
          <a:stretch>
            <a:fillRect/>
          </a:stretch>
        </p:blipFill>
        <p:spPr>
          <a:xfrm>
            <a:off x="1450018" y="2978332"/>
            <a:ext cx="1235390" cy="485524"/>
          </a:xfrm>
          <a:prstGeom prst="rect">
            <a:avLst/>
          </a:prstGeom>
        </p:spPr>
      </p:pic>
    </p:spTree>
    <p:extLst>
      <p:ext uri="{BB962C8B-B14F-4D97-AF65-F5344CB8AC3E}">
        <p14:creationId xmlns:p14="http://schemas.microsoft.com/office/powerpoint/2010/main" val="1968704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hr-HR" b="1" dirty="0"/>
              <a:t>Kako riješiti nekurentne zalihe? </a:t>
            </a:r>
            <a:endParaRPr lang="hr-HR" dirty="0"/>
          </a:p>
        </p:txBody>
      </p:sp>
      <p:pic>
        <p:nvPicPr>
          <p:cNvPr id="5" name="Picture 4" descr="http://i.idnes.cz/07/012/cl/FDV1878ac_semafo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398" t="4918" r="36314" b="3480"/>
          <a:stretch/>
        </p:blipFill>
        <p:spPr bwMode="auto">
          <a:xfrm rot="10800000">
            <a:off x="3431704" y="2132856"/>
            <a:ext cx="1213572" cy="3171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p:cNvSpPr/>
          <p:nvPr/>
        </p:nvSpPr>
        <p:spPr>
          <a:xfrm>
            <a:off x="4696483" y="2345222"/>
            <a:ext cx="1202376" cy="646331"/>
          </a:xfrm>
          <a:prstGeom prst="rect">
            <a:avLst/>
          </a:prstGeom>
        </p:spPr>
        <p:txBody>
          <a:bodyPr wrap="square">
            <a:spAutoFit/>
          </a:bodyPr>
          <a:lstStyle/>
          <a:p>
            <a:pPr algn="ctr"/>
            <a:r>
              <a:rPr lang="hr-HR" dirty="0">
                <a:solidFill>
                  <a:srgbClr val="FFFFFF"/>
                </a:solidFill>
                <a:latin typeface="Gill Sans MT"/>
              </a:rPr>
              <a:t>ispod</a:t>
            </a:r>
          </a:p>
          <a:p>
            <a:pPr algn="ctr"/>
            <a:r>
              <a:rPr lang="hr-HR" dirty="0">
                <a:solidFill>
                  <a:srgbClr val="FFFFFF"/>
                </a:solidFill>
                <a:latin typeface="Gill Sans MT"/>
              </a:rPr>
              <a:t>120 dana</a:t>
            </a:r>
            <a:endParaRPr lang="hr-HR" dirty="0">
              <a:solidFill>
                <a:srgbClr val="FFFFFF"/>
              </a:solidFill>
              <a:latin typeface="Times New Roman"/>
              <a:ea typeface="Times New Roman"/>
            </a:endParaRPr>
          </a:p>
        </p:txBody>
      </p:sp>
      <p:sp>
        <p:nvSpPr>
          <p:cNvPr id="7" name="Rectangle 6"/>
          <p:cNvSpPr/>
          <p:nvPr/>
        </p:nvSpPr>
        <p:spPr>
          <a:xfrm>
            <a:off x="4698113" y="3437803"/>
            <a:ext cx="1202376" cy="646331"/>
          </a:xfrm>
          <a:prstGeom prst="rect">
            <a:avLst/>
          </a:prstGeom>
        </p:spPr>
        <p:txBody>
          <a:bodyPr wrap="square">
            <a:spAutoFit/>
          </a:bodyPr>
          <a:lstStyle/>
          <a:p>
            <a:pPr algn="ctr"/>
            <a:r>
              <a:rPr lang="hr-HR" dirty="0">
                <a:solidFill>
                  <a:srgbClr val="FFFFFF"/>
                </a:solidFill>
                <a:latin typeface="Gill Sans MT"/>
              </a:rPr>
              <a:t>120-180 dana</a:t>
            </a:r>
            <a:endParaRPr lang="hr-HR" dirty="0">
              <a:solidFill>
                <a:srgbClr val="FFFFFF"/>
              </a:solidFill>
              <a:latin typeface="Times New Roman"/>
              <a:ea typeface="Times New Roman"/>
            </a:endParaRPr>
          </a:p>
        </p:txBody>
      </p:sp>
      <p:sp>
        <p:nvSpPr>
          <p:cNvPr id="8" name="Rectangle 7"/>
          <p:cNvSpPr/>
          <p:nvPr/>
        </p:nvSpPr>
        <p:spPr>
          <a:xfrm>
            <a:off x="4696483" y="4531346"/>
            <a:ext cx="1202376" cy="646331"/>
          </a:xfrm>
          <a:prstGeom prst="rect">
            <a:avLst/>
          </a:prstGeom>
        </p:spPr>
        <p:txBody>
          <a:bodyPr wrap="square">
            <a:spAutoFit/>
          </a:bodyPr>
          <a:lstStyle/>
          <a:p>
            <a:pPr algn="ctr"/>
            <a:r>
              <a:rPr lang="hr-HR" dirty="0">
                <a:solidFill>
                  <a:srgbClr val="FFFFFF"/>
                </a:solidFill>
                <a:latin typeface="Gill Sans MT"/>
              </a:rPr>
              <a:t>iznad</a:t>
            </a:r>
          </a:p>
          <a:p>
            <a:pPr algn="ctr"/>
            <a:r>
              <a:rPr lang="hr-HR" dirty="0">
                <a:solidFill>
                  <a:srgbClr val="FFFFFF"/>
                </a:solidFill>
                <a:latin typeface="Gill Sans MT"/>
              </a:rPr>
              <a:t>180 dana</a:t>
            </a:r>
            <a:endParaRPr lang="hr-HR" dirty="0">
              <a:solidFill>
                <a:srgbClr val="FFFFFF"/>
              </a:solidFill>
              <a:latin typeface="Times New Roman"/>
              <a:ea typeface="Times New Roman"/>
            </a:endParaRPr>
          </a:p>
        </p:txBody>
      </p:sp>
      <p:sp>
        <p:nvSpPr>
          <p:cNvPr id="9" name="Right Arrow 8"/>
          <p:cNvSpPr/>
          <p:nvPr/>
        </p:nvSpPr>
        <p:spPr>
          <a:xfrm>
            <a:off x="5879976" y="2280182"/>
            <a:ext cx="3048871" cy="67283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kern="0" dirty="0">
                <a:solidFill>
                  <a:schemeClr val="bg1"/>
                </a:solidFill>
                <a:latin typeface="Century Gothic"/>
                <a:ea typeface="Times New Roman"/>
              </a:rPr>
              <a:t>Upozorenje (izvještaj) </a:t>
            </a:r>
            <a:endParaRPr lang="hr-HR" dirty="0">
              <a:solidFill>
                <a:schemeClr val="bg1"/>
              </a:solidFill>
            </a:endParaRPr>
          </a:p>
        </p:txBody>
      </p:sp>
      <p:sp>
        <p:nvSpPr>
          <p:cNvPr id="10" name="Right Arrow 9"/>
          <p:cNvSpPr/>
          <p:nvPr/>
        </p:nvSpPr>
        <p:spPr>
          <a:xfrm>
            <a:off x="5879976" y="3352718"/>
            <a:ext cx="3048871" cy="67283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kern="0" dirty="0">
                <a:solidFill>
                  <a:sysClr val="windowText" lastClr="000000"/>
                </a:solidFill>
                <a:latin typeface="Century Gothic"/>
                <a:ea typeface="Times New Roman"/>
              </a:rPr>
              <a:t>Potrebna je neka akcija</a:t>
            </a:r>
            <a:endParaRPr lang="hr-HR" dirty="0">
              <a:solidFill>
                <a:srgbClr val="FFFFFF"/>
              </a:solidFill>
            </a:endParaRPr>
          </a:p>
        </p:txBody>
      </p:sp>
      <p:sp>
        <p:nvSpPr>
          <p:cNvPr id="11" name="Right Arrow 10"/>
          <p:cNvSpPr/>
          <p:nvPr/>
        </p:nvSpPr>
        <p:spPr>
          <a:xfrm>
            <a:off x="5879976" y="4504846"/>
            <a:ext cx="3048871" cy="67283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kern="0" dirty="0">
                <a:solidFill>
                  <a:srgbClr val="FFFFFF"/>
                </a:solidFill>
                <a:latin typeface="Century Gothic"/>
                <a:ea typeface="Times New Roman"/>
              </a:rPr>
              <a:t>Mjera sankcija</a:t>
            </a:r>
            <a:endParaRPr lang="hr-HR" dirty="0">
              <a:solidFill>
                <a:srgbClr val="FFFFFF"/>
              </a:solidFill>
            </a:endParaRPr>
          </a:p>
        </p:txBody>
      </p:sp>
    </p:spTree>
    <p:extLst>
      <p:ext uri="{BB962C8B-B14F-4D97-AF65-F5344CB8AC3E}">
        <p14:creationId xmlns:p14="http://schemas.microsoft.com/office/powerpoint/2010/main" val="552037068"/>
      </p:ext>
    </p:extLst>
  </p:cSld>
  <p:clrMapOvr>
    <a:masterClrMapping/>
  </p:clrMapOvr>
  <p:transition spd="slow"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7" r="1687" b="1873"/>
          <a:stretch/>
        </p:blipFill>
        <p:spPr bwMode="auto">
          <a:xfrm>
            <a:off x="2202174" y="764705"/>
            <a:ext cx="7998282" cy="5136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5234" name="Rectangle 2"/>
          <p:cNvSpPr>
            <a:spLocks noGrp="1" noChangeArrowheads="1"/>
          </p:cNvSpPr>
          <p:nvPr>
            <p:ph type="title"/>
          </p:nvPr>
        </p:nvSpPr>
        <p:spPr/>
        <p:txBody>
          <a:bodyPr>
            <a:normAutofit/>
          </a:bodyPr>
          <a:lstStyle/>
          <a:p>
            <a:r>
              <a:rPr lang="hr-HR" altLang="x-none" dirty="0"/>
              <a:t>Optimizacija zaliha</a:t>
            </a:r>
          </a:p>
        </p:txBody>
      </p:sp>
      <p:sp>
        <p:nvSpPr>
          <p:cNvPr id="95239" name="Text Box 6"/>
          <p:cNvSpPr txBox="1">
            <a:spLocks noChangeArrowheads="1"/>
          </p:cNvSpPr>
          <p:nvPr/>
        </p:nvSpPr>
        <p:spPr bwMode="auto">
          <a:xfrm>
            <a:off x="8039620" y="2996952"/>
            <a:ext cx="1728788" cy="923330"/>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hr-HR" altLang="x-none" b="1" dirty="0">
                <a:solidFill>
                  <a:srgbClr val="FFFFFF"/>
                </a:solidFill>
              </a:rPr>
              <a:t>Praćenje Cash-</a:t>
            </a:r>
            <a:r>
              <a:rPr lang="hr-HR" altLang="x-none" b="1" dirty="0" err="1">
                <a:solidFill>
                  <a:srgbClr val="FFFFFF"/>
                </a:solidFill>
              </a:rPr>
              <a:t>flow</a:t>
            </a:r>
            <a:r>
              <a:rPr lang="hr-HR" altLang="x-none" b="1" dirty="0">
                <a:solidFill>
                  <a:srgbClr val="FFFFFF"/>
                </a:solidFill>
              </a:rPr>
              <a:t> potencijala</a:t>
            </a:r>
          </a:p>
        </p:txBody>
      </p:sp>
      <p:sp>
        <p:nvSpPr>
          <p:cNvPr id="95240" name="Text Box 7"/>
          <p:cNvSpPr txBox="1">
            <a:spLocks noChangeArrowheads="1"/>
          </p:cNvSpPr>
          <p:nvPr/>
        </p:nvSpPr>
        <p:spPr bwMode="auto">
          <a:xfrm>
            <a:off x="4295801" y="1196753"/>
            <a:ext cx="2199005" cy="646331"/>
          </a:xfrm>
          <a:prstGeom prst="rect">
            <a:avLst/>
          </a:prstGeom>
          <a:ln/>
          <a:ex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hr-HR" altLang="x-none" b="1" dirty="0">
                <a:solidFill>
                  <a:srgbClr val="FFFFFF"/>
                </a:solidFill>
              </a:rPr>
              <a:t>Kontrola ulaza </a:t>
            </a:r>
          </a:p>
          <a:p>
            <a:pPr algn="ctr" eaLnBrk="1" hangingPunct="1"/>
            <a:r>
              <a:rPr lang="hr-HR" altLang="x-none" b="1" dirty="0">
                <a:solidFill>
                  <a:srgbClr val="FFFFFF"/>
                </a:solidFill>
              </a:rPr>
              <a:t>zaliha</a:t>
            </a:r>
          </a:p>
        </p:txBody>
      </p:sp>
      <p:sp>
        <p:nvSpPr>
          <p:cNvPr id="95241" name="Text Box 8"/>
          <p:cNvSpPr txBox="1">
            <a:spLocks noChangeArrowheads="1"/>
          </p:cNvSpPr>
          <p:nvPr/>
        </p:nvSpPr>
        <p:spPr bwMode="auto">
          <a:xfrm>
            <a:off x="4021215" y="3847602"/>
            <a:ext cx="2952328" cy="830997"/>
          </a:xfrm>
          <a:prstGeom prst="rect">
            <a:avLst/>
          </a:prstGeom>
          <a:solidFill>
            <a:srgbClr val="00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hr-HR" altLang="x-none" sz="2400" b="1" dirty="0">
                <a:solidFill>
                  <a:srgbClr val="000000"/>
                </a:solidFill>
              </a:rPr>
              <a:t>Trenutne</a:t>
            </a:r>
          </a:p>
          <a:p>
            <a:pPr algn="ctr" eaLnBrk="1" hangingPunct="1"/>
            <a:r>
              <a:rPr lang="hr-HR" altLang="x-none" sz="2400" b="1" dirty="0">
                <a:solidFill>
                  <a:srgbClr val="000000"/>
                </a:solidFill>
              </a:rPr>
              <a:t> zalihe</a:t>
            </a:r>
          </a:p>
        </p:txBody>
      </p:sp>
      <p:sp>
        <p:nvSpPr>
          <p:cNvPr id="95242" name="Text Box 9"/>
          <p:cNvSpPr txBox="1">
            <a:spLocks noChangeArrowheads="1"/>
          </p:cNvSpPr>
          <p:nvPr/>
        </p:nvSpPr>
        <p:spPr bwMode="auto">
          <a:xfrm>
            <a:off x="3503713" y="4881622"/>
            <a:ext cx="4249415" cy="369332"/>
          </a:xfrm>
          <a:prstGeom prst="rect">
            <a:avLst/>
          </a:prstGeom>
          <a:solidFill>
            <a:srgbClr val="FF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hr-HR" altLang="x-none" dirty="0">
                <a:solidFill>
                  <a:srgbClr val="FFFFFF"/>
                </a:solidFill>
              </a:rPr>
              <a:t>Nekurentne zalihe</a:t>
            </a:r>
          </a:p>
        </p:txBody>
      </p:sp>
      <p:sp>
        <p:nvSpPr>
          <p:cNvPr id="2" name="Right Arrow 1"/>
          <p:cNvSpPr/>
          <p:nvPr/>
        </p:nvSpPr>
        <p:spPr>
          <a:xfrm>
            <a:off x="6816080" y="1289804"/>
            <a:ext cx="432048"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rgbClr val="FFFFFF"/>
              </a:solidFill>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2016" y="477544"/>
            <a:ext cx="3620553" cy="18856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http://i.idnes.cz/07/012/cl/FDV1878ac_semafo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398" t="4918" r="36314" b="3480"/>
          <a:stretch/>
        </p:blipFill>
        <p:spPr bwMode="auto">
          <a:xfrm rot="10800000">
            <a:off x="9831188" y="2866223"/>
            <a:ext cx="603837" cy="157812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5" name="Rectangle 14"/>
          <p:cNvSpPr/>
          <p:nvPr/>
        </p:nvSpPr>
        <p:spPr>
          <a:xfrm>
            <a:off x="7992249" y="883544"/>
            <a:ext cx="2135649" cy="954107"/>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342900" indent="-342900">
              <a:buFont typeface="+mj-lt"/>
              <a:buAutoNum type="arabicPeriod"/>
            </a:pPr>
            <a:r>
              <a:rPr lang="hr-HR" sz="1400" dirty="0">
                <a:solidFill>
                  <a:srgbClr val="000000"/>
                </a:solidFill>
              </a:rPr>
              <a:t>Odluka o nivou usluga</a:t>
            </a:r>
          </a:p>
          <a:p>
            <a:pPr marL="342900" indent="-342900">
              <a:buFont typeface="+mj-lt"/>
              <a:buAutoNum type="arabicPeriod"/>
            </a:pPr>
            <a:r>
              <a:rPr lang="hr-HR" sz="1400" dirty="0">
                <a:solidFill>
                  <a:srgbClr val="000000"/>
                </a:solidFill>
              </a:rPr>
              <a:t>Priprema parametara</a:t>
            </a:r>
          </a:p>
          <a:p>
            <a:pPr marL="342900" indent="-342900">
              <a:buFont typeface="+mj-lt"/>
              <a:buAutoNum type="arabicPeriod"/>
            </a:pPr>
            <a:r>
              <a:rPr lang="hr-HR" sz="1400" dirty="0">
                <a:solidFill>
                  <a:srgbClr val="000000"/>
                </a:solidFill>
              </a:rPr>
              <a:t>Unos parametara</a:t>
            </a:r>
          </a:p>
          <a:p>
            <a:pPr marL="342900" indent="-342900">
              <a:buFont typeface="+mj-lt"/>
              <a:buAutoNum type="arabicPeriod"/>
            </a:pPr>
            <a:r>
              <a:rPr lang="hr-HR" sz="1400" dirty="0">
                <a:solidFill>
                  <a:srgbClr val="000000"/>
                </a:solidFill>
              </a:rPr>
              <a:t>Pomoć za naručivanje</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4314" y="405536"/>
            <a:ext cx="2678214" cy="368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70127" y="3356993"/>
            <a:ext cx="1661578"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hr-HR" sz="2000" dirty="0">
                <a:solidFill>
                  <a:srgbClr val="FFFFFF"/>
                </a:solidFill>
                <a:latin typeface="+mj-lt"/>
              </a:rPr>
              <a:t>Procedura za rješavanje </a:t>
            </a:r>
          </a:p>
        </p:txBody>
      </p:sp>
      <p:sp>
        <p:nvSpPr>
          <p:cNvPr id="4" name="TextBox 3"/>
          <p:cNvSpPr txBox="1"/>
          <p:nvPr/>
        </p:nvSpPr>
        <p:spPr>
          <a:xfrm>
            <a:off x="349625" y="3294531"/>
            <a:ext cx="142050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10 </a:t>
            </a:r>
            <a:r>
              <a:rPr lang="en-US" dirty="0" err="1" smtClean="0"/>
              <a:t>načina</a:t>
            </a:r>
            <a:r>
              <a:rPr lang="en-US" dirty="0" smtClean="0"/>
              <a:t> </a:t>
            </a:r>
            <a:r>
              <a:rPr lang="en-US" dirty="0" err="1" smtClean="0"/>
              <a:t>za</a:t>
            </a:r>
            <a:r>
              <a:rPr lang="en-US" dirty="0" smtClean="0"/>
              <a:t> </a:t>
            </a:r>
            <a:r>
              <a:rPr lang="en-US" dirty="0" err="1" smtClean="0"/>
              <a:t>rješavanje</a:t>
            </a:r>
            <a:r>
              <a:rPr lang="en-US" dirty="0" smtClean="0"/>
              <a:t> </a:t>
            </a:r>
            <a:r>
              <a:rPr lang="en-US" dirty="0" err="1" smtClean="0"/>
              <a:t>nekurentnih</a:t>
            </a:r>
            <a:r>
              <a:rPr lang="en-US" dirty="0" smtClean="0"/>
              <a:t> </a:t>
            </a:r>
            <a:r>
              <a:rPr lang="en-US" dirty="0" err="1" smtClean="0"/>
              <a:t>zaliha</a:t>
            </a:r>
            <a:endParaRPr lang="en-US" dirty="0"/>
          </a:p>
        </p:txBody>
      </p:sp>
    </p:spTree>
    <p:extLst>
      <p:ext uri="{BB962C8B-B14F-4D97-AF65-F5344CB8AC3E}">
        <p14:creationId xmlns:p14="http://schemas.microsoft.com/office/powerpoint/2010/main" val="92215270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20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55641" y="116633"/>
            <a:ext cx="5976937" cy="504825"/>
          </a:xfrm>
        </p:spPr>
        <p:txBody>
          <a:bodyPr/>
          <a:lstStyle/>
          <a:p>
            <a:r>
              <a:rPr lang="en-US" dirty="0" err="1"/>
              <a:t>Logistička</a:t>
            </a:r>
            <a:r>
              <a:rPr lang="en-US" dirty="0"/>
              <a:t> </a:t>
            </a:r>
            <a:r>
              <a:rPr lang="en-US" dirty="0" err="1"/>
              <a:t>strategija</a:t>
            </a:r>
            <a:r>
              <a:rPr lang="en-US" dirty="0"/>
              <a:t> </a:t>
            </a:r>
            <a:r>
              <a:rPr lang="en-US" dirty="0" err="1"/>
              <a:t>i</a:t>
            </a:r>
            <a:r>
              <a:rPr lang="en-US" dirty="0"/>
              <a:t> </a:t>
            </a:r>
            <a:r>
              <a:rPr lang="en-US" dirty="0" err="1"/>
              <a:t>distribucija</a:t>
            </a:r>
            <a:endParaRPr lang="hr-H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231354"/>
              </p:ext>
            </p:extLst>
          </p:nvPr>
        </p:nvGraphicFramePr>
        <p:xfrm>
          <a:off x="1524000" y="356416"/>
          <a:ext cx="9144000" cy="623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2069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BE54C749-0718-459A-9A5C-751FD28E5C03}"/>
              </a:ext>
            </a:extLst>
          </p:cNvPr>
          <p:cNvSpPr>
            <a:spLocks noGrp="1"/>
          </p:cNvSpPr>
          <p:nvPr>
            <p:ph type="title"/>
          </p:nvPr>
        </p:nvSpPr>
        <p:spPr/>
        <p:txBody>
          <a:bodyPr/>
          <a:lstStyle/>
          <a:p>
            <a:r>
              <a:rPr lang="hr-HR" dirty="0"/>
              <a:t>„FAST”</a:t>
            </a:r>
          </a:p>
        </p:txBody>
      </p:sp>
      <p:graphicFrame>
        <p:nvGraphicFramePr>
          <p:cNvPr id="4" name="Rezervirano mjesto sadržaja 3">
            <a:extLst>
              <a:ext uri="{FF2B5EF4-FFF2-40B4-BE49-F238E27FC236}">
                <a16:creationId xmlns:a16="http://schemas.microsoft.com/office/drawing/2014/main" xmlns="" id="{577870A1-83F1-4C07-8C32-3BCCB95D8628}"/>
              </a:ext>
            </a:extLst>
          </p:cNvPr>
          <p:cNvGraphicFramePr>
            <a:graphicFrameLocks noGrp="1"/>
          </p:cNvGraphicFramePr>
          <p:nvPr>
            <p:ph idx="1"/>
            <p:extLst>
              <p:ext uri="{D42A27DB-BD31-4B8C-83A1-F6EECF244321}">
                <p14:modId xmlns:p14="http://schemas.microsoft.com/office/powerpoint/2010/main" val="3128785684"/>
              </p:ext>
            </p:extLst>
          </p:nvPr>
        </p:nvGraphicFramePr>
        <p:xfrm>
          <a:off x="34093" y="774126"/>
          <a:ext cx="7456596" cy="6081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jagram 5">
            <a:extLst>
              <a:ext uri="{FF2B5EF4-FFF2-40B4-BE49-F238E27FC236}">
                <a16:creationId xmlns:a16="http://schemas.microsoft.com/office/drawing/2014/main" xmlns="" id="{C160B18B-EDB8-4D7C-9F2B-9186684C2566}"/>
              </a:ext>
            </a:extLst>
          </p:cNvPr>
          <p:cNvGraphicFramePr/>
          <p:nvPr>
            <p:extLst>
              <p:ext uri="{D42A27DB-BD31-4B8C-83A1-F6EECF244321}">
                <p14:modId xmlns:p14="http://schemas.microsoft.com/office/powerpoint/2010/main" val="167639301"/>
              </p:ext>
            </p:extLst>
          </p:nvPr>
        </p:nvGraphicFramePr>
        <p:xfrm>
          <a:off x="7287491" y="1043708"/>
          <a:ext cx="4569149" cy="40824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44709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a:t>Prezentacija rezultata analize skladišta - promatranje</a:t>
            </a:r>
          </a:p>
        </p:txBody>
      </p:sp>
      <p:graphicFrame>
        <p:nvGraphicFramePr>
          <p:cNvPr id="5" name="Content Placeholder 3"/>
          <p:cNvGraphicFramePr>
            <a:graphicFrameLocks/>
          </p:cNvGraphicFramePr>
          <p:nvPr>
            <p:extLst/>
          </p:nvPr>
        </p:nvGraphicFramePr>
        <p:xfrm>
          <a:off x="3071664" y="1196752"/>
          <a:ext cx="5760640" cy="3759882"/>
        </p:xfrm>
        <a:graphic>
          <a:graphicData uri="http://schemas.openxmlformats.org/drawingml/2006/table">
            <a:tbl>
              <a:tblPr firstRow="1" lastRow="1" bandRow="1">
                <a:tableStyleId>{5C22544A-7EE6-4342-B048-85BDC9FD1C3A}</a:tableStyleId>
              </a:tblPr>
              <a:tblGrid>
                <a:gridCol w="1462915">
                  <a:extLst>
                    <a:ext uri="{9D8B030D-6E8A-4147-A177-3AD203B41FA5}">
                      <a16:colId xmlns:a16="http://schemas.microsoft.com/office/drawing/2014/main" xmlns="" val="20000"/>
                    </a:ext>
                  </a:extLst>
                </a:gridCol>
                <a:gridCol w="1915199">
                  <a:extLst>
                    <a:ext uri="{9D8B030D-6E8A-4147-A177-3AD203B41FA5}">
                      <a16:colId xmlns:a16="http://schemas.microsoft.com/office/drawing/2014/main" xmlns="" val="2681972367"/>
                    </a:ext>
                  </a:extLst>
                </a:gridCol>
                <a:gridCol w="1126038">
                  <a:extLst>
                    <a:ext uri="{9D8B030D-6E8A-4147-A177-3AD203B41FA5}">
                      <a16:colId xmlns:a16="http://schemas.microsoft.com/office/drawing/2014/main" xmlns="" val="20001"/>
                    </a:ext>
                  </a:extLst>
                </a:gridCol>
                <a:gridCol w="1256488">
                  <a:extLst>
                    <a:ext uri="{9D8B030D-6E8A-4147-A177-3AD203B41FA5}">
                      <a16:colId xmlns:a16="http://schemas.microsoft.com/office/drawing/2014/main" xmlns="" val="1526314983"/>
                    </a:ext>
                  </a:extLst>
                </a:gridCol>
              </a:tblGrid>
              <a:tr h="792088">
                <a:tc>
                  <a:txBody>
                    <a:bodyPr/>
                    <a:lstStyle/>
                    <a:p>
                      <a:endParaRPr lang="hr-HR"/>
                    </a:p>
                  </a:txBody>
                  <a:tcPr marL="9525" marR="9525" marT="9525" marB="0" anchor="ctr"/>
                </a:tc>
                <a:tc>
                  <a:txBody>
                    <a:bodyPr/>
                    <a:lstStyle/>
                    <a:p>
                      <a:pPr algn="ctr" fontAlgn="ctr"/>
                      <a:r>
                        <a:rPr lang="hr-HR" sz="1400" u="none" strike="noStrike" dirty="0">
                          <a:effectLst/>
                        </a:rPr>
                        <a:t>Aktivnost</a:t>
                      </a:r>
                      <a:endParaRPr lang="hr-HR" sz="1400" b="0" i="0" u="none" strike="noStrike" dirty="0">
                        <a:solidFill>
                          <a:srgbClr val="000000"/>
                        </a:solidFill>
                        <a:effectLst/>
                        <a:latin typeface="Calibri"/>
                      </a:endParaRPr>
                    </a:p>
                  </a:txBody>
                  <a:tcPr marL="9525" marR="9525" marT="9525" marB="0" anchor="ctr"/>
                </a:tc>
                <a:tc>
                  <a:txBody>
                    <a:bodyPr/>
                    <a:lstStyle/>
                    <a:p>
                      <a:pPr algn="ctr" fontAlgn="ctr"/>
                      <a:r>
                        <a:rPr lang="hr-HR" sz="1400" u="none" strike="noStrike" dirty="0">
                          <a:effectLst/>
                        </a:rPr>
                        <a:t>% vremena</a:t>
                      </a:r>
                      <a:endParaRPr lang="hr-HR" sz="1400" b="1" i="0" u="none" strike="noStrike" dirty="0">
                        <a:solidFill>
                          <a:srgbClr val="000000"/>
                        </a:solidFill>
                        <a:effectLst/>
                        <a:latin typeface="Calibri"/>
                      </a:endParaRPr>
                    </a:p>
                  </a:txBody>
                  <a:tcPr marL="9525" marR="9525" marT="9525" marB="0" anchor="ctr"/>
                </a:tc>
                <a:tc>
                  <a:txBody>
                    <a:bodyPr/>
                    <a:lstStyle/>
                    <a:p>
                      <a:pPr algn="ctr" fontAlgn="ctr"/>
                      <a:r>
                        <a:rPr lang="hr-HR" sz="1400" b="1" u="none" strike="noStrike" kern="1200" dirty="0">
                          <a:solidFill>
                            <a:schemeClr val="lt1"/>
                          </a:solidFill>
                          <a:effectLst/>
                          <a:latin typeface="+mn-lt"/>
                          <a:ea typeface="+mn-ea"/>
                          <a:cs typeface="+mn-cs"/>
                        </a:rPr>
                        <a:t>Dodaje vrijednost?</a:t>
                      </a:r>
                    </a:p>
                  </a:txBody>
                  <a:tcPr marL="9525" marR="9525" marT="9525" marB="0" anchor="ctr"/>
                </a:tc>
                <a:extLst>
                  <a:ext uri="{0D108BD9-81ED-4DB2-BD59-A6C34878D82A}">
                    <a16:rowId xmlns:a16="http://schemas.microsoft.com/office/drawing/2014/main" xmlns="" val="10000"/>
                  </a:ext>
                </a:extLst>
              </a:tr>
              <a:tr h="706520">
                <a:tc>
                  <a:txBody>
                    <a:bodyPr/>
                    <a:lstStyle/>
                    <a:p>
                      <a:endParaRPr lang="hr-HR"/>
                    </a:p>
                  </a:txBody>
                  <a:tcPr marL="9525" marR="9525" marT="9525" marB="0" anchor="ctr">
                    <a:solidFill>
                      <a:srgbClr val="FF0000"/>
                    </a:solidFill>
                  </a:tcPr>
                </a:tc>
                <a:tc>
                  <a:txBody>
                    <a:bodyPr/>
                    <a:lstStyle/>
                    <a:p>
                      <a:pPr algn="l" fontAlgn="b"/>
                      <a:r>
                        <a:rPr lang="hr-HR" sz="1400" u="none" strike="noStrike" dirty="0">
                          <a:solidFill>
                            <a:schemeClr val="bg1"/>
                          </a:solidFill>
                          <a:effectLst/>
                        </a:rPr>
                        <a:t>Kretanje  i traženje</a:t>
                      </a:r>
                    </a:p>
                  </a:txBody>
                  <a:tcPr marL="9525" marR="9525" marT="9525" marB="0" anchor="ctr">
                    <a:solidFill>
                      <a:srgbClr val="FF0000"/>
                    </a:solidFill>
                  </a:tcPr>
                </a:tc>
                <a:tc>
                  <a:txBody>
                    <a:bodyPr/>
                    <a:lstStyle/>
                    <a:p>
                      <a:pPr algn="r" fontAlgn="b"/>
                      <a:r>
                        <a:rPr lang="hr-HR" sz="1400" u="none" strike="noStrike" dirty="0">
                          <a:solidFill>
                            <a:schemeClr val="bg1"/>
                          </a:solidFill>
                          <a:effectLst/>
                        </a:rPr>
                        <a:t>36,3%</a:t>
                      </a:r>
                      <a:endParaRPr lang="hr-HR" sz="1400" b="0" i="0" u="none" strike="noStrike" dirty="0">
                        <a:solidFill>
                          <a:schemeClr val="bg1"/>
                        </a:solidFill>
                        <a:effectLst/>
                        <a:latin typeface="Calibri"/>
                      </a:endParaRPr>
                    </a:p>
                  </a:txBody>
                  <a:tcPr marL="9525" marR="9525" marT="9525" marB="0" anchor="ctr">
                    <a:solidFill>
                      <a:srgbClr val="FF0000"/>
                    </a:solidFill>
                  </a:tcPr>
                </a:tc>
                <a:tc>
                  <a:txBody>
                    <a:bodyPr/>
                    <a:lstStyle/>
                    <a:p>
                      <a:pPr algn="ctr" fontAlgn="b"/>
                      <a:r>
                        <a:rPr lang="hr-HR" sz="1400" b="0" i="0" u="none" strike="noStrike" dirty="0">
                          <a:solidFill>
                            <a:schemeClr val="bg1"/>
                          </a:solidFill>
                          <a:effectLst/>
                          <a:latin typeface="Calibri"/>
                        </a:rPr>
                        <a:t>Gubitak</a:t>
                      </a:r>
                    </a:p>
                  </a:txBody>
                  <a:tcPr marL="9525" marR="9525" marT="9525" marB="0" anchor="ctr">
                    <a:solidFill>
                      <a:srgbClr val="FF0000"/>
                    </a:solidFill>
                  </a:tcPr>
                </a:tc>
                <a:extLst>
                  <a:ext uri="{0D108BD9-81ED-4DB2-BD59-A6C34878D82A}">
                    <a16:rowId xmlns:a16="http://schemas.microsoft.com/office/drawing/2014/main" xmlns="" val="10001"/>
                  </a:ext>
                </a:extLst>
              </a:tr>
              <a:tr h="725473">
                <a:tc>
                  <a:txBody>
                    <a:bodyPr/>
                    <a:lstStyle/>
                    <a:p>
                      <a:endParaRPr lang="hr-HR"/>
                    </a:p>
                  </a:txBody>
                  <a:tcPr marL="9525" marR="9525" marT="9525" marB="0" anchor="ctr">
                    <a:solidFill>
                      <a:srgbClr val="92D050"/>
                    </a:solidFill>
                  </a:tcPr>
                </a:tc>
                <a:tc>
                  <a:txBody>
                    <a:bodyPr/>
                    <a:lstStyle/>
                    <a:p>
                      <a:pPr algn="l" fontAlgn="b"/>
                      <a:r>
                        <a:rPr lang="hr-HR" sz="1400" u="none" strike="noStrike" dirty="0">
                          <a:effectLst/>
                        </a:rPr>
                        <a:t>Pikiranje</a:t>
                      </a:r>
                      <a:endParaRPr lang="hr-HR" sz="1400" b="0" i="0" u="none" strike="noStrike" dirty="0">
                        <a:solidFill>
                          <a:srgbClr val="000000"/>
                        </a:solidFill>
                        <a:effectLst/>
                        <a:latin typeface="Calibri"/>
                      </a:endParaRPr>
                    </a:p>
                  </a:txBody>
                  <a:tcPr marL="9525" marR="9525" marT="9525" marB="0" anchor="ctr">
                    <a:solidFill>
                      <a:srgbClr val="92D050"/>
                    </a:solidFill>
                  </a:tcPr>
                </a:tc>
                <a:tc>
                  <a:txBody>
                    <a:bodyPr/>
                    <a:lstStyle/>
                    <a:p>
                      <a:pPr algn="r" fontAlgn="b"/>
                      <a:r>
                        <a:rPr lang="hr-HR" sz="1400" u="none" strike="noStrike" dirty="0">
                          <a:effectLst/>
                        </a:rPr>
                        <a:t>36,9%</a:t>
                      </a:r>
                      <a:endParaRPr lang="hr-HR" sz="1400" b="0" i="0" u="none" strike="noStrike" dirty="0">
                        <a:solidFill>
                          <a:srgbClr val="000000"/>
                        </a:solidFill>
                        <a:effectLst/>
                        <a:latin typeface="Calibri"/>
                      </a:endParaRPr>
                    </a:p>
                  </a:txBody>
                  <a:tcPr marL="9525" marR="9525" marT="9525" marB="0" anchor="ctr">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r-HR" sz="1400" b="1" i="0" u="none" strike="noStrike" dirty="0">
                          <a:solidFill>
                            <a:srgbClr val="000000"/>
                          </a:solidFill>
                          <a:effectLst/>
                          <a:latin typeface="+mn-lt"/>
                        </a:rPr>
                        <a:t>Dodana vrijednost</a:t>
                      </a:r>
                    </a:p>
                  </a:txBody>
                  <a:tcPr marL="9525" marR="9525" marT="9525" marB="0" anchor="ctr">
                    <a:solidFill>
                      <a:srgbClr val="92D050"/>
                    </a:solidFill>
                  </a:tcPr>
                </a:tc>
                <a:extLst>
                  <a:ext uri="{0D108BD9-81ED-4DB2-BD59-A6C34878D82A}">
                    <a16:rowId xmlns:a16="http://schemas.microsoft.com/office/drawing/2014/main" xmlns="" val="10002"/>
                  </a:ext>
                </a:extLst>
              </a:tr>
              <a:tr h="725473">
                <a:tc>
                  <a:txBody>
                    <a:bodyPr/>
                    <a:lstStyle/>
                    <a:p>
                      <a:endParaRPr lang="hr-HR"/>
                    </a:p>
                  </a:txBody>
                  <a:tcPr marL="9525" marR="9525" marT="9525" marB="0" anchor="ctr">
                    <a:solidFill>
                      <a:srgbClr val="FFFF00"/>
                    </a:solidFill>
                  </a:tcPr>
                </a:tc>
                <a:tc>
                  <a:txBody>
                    <a:bodyPr/>
                    <a:lstStyle/>
                    <a:p>
                      <a:pPr algn="l" fontAlgn="b"/>
                      <a:r>
                        <a:rPr lang="hr-HR" sz="1400" u="none" strike="noStrike" dirty="0">
                          <a:effectLst/>
                        </a:rPr>
                        <a:t>Pakiranje</a:t>
                      </a:r>
                      <a:endParaRPr lang="hr-HR" sz="1400" b="0" i="0" u="none" strike="noStrike" dirty="0">
                        <a:solidFill>
                          <a:srgbClr val="000000"/>
                        </a:solidFill>
                        <a:effectLst/>
                        <a:latin typeface="Calibri"/>
                      </a:endParaRPr>
                    </a:p>
                  </a:txBody>
                  <a:tcPr marL="9525" marR="9525" marT="9525" marB="0" anchor="ctr">
                    <a:solidFill>
                      <a:srgbClr val="FFFF00"/>
                    </a:solidFill>
                  </a:tcPr>
                </a:tc>
                <a:tc>
                  <a:txBody>
                    <a:bodyPr/>
                    <a:lstStyle/>
                    <a:p>
                      <a:pPr algn="r" fontAlgn="b"/>
                      <a:r>
                        <a:rPr lang="hr-HR" sz="1400" u="none" strike="noStrike" dirty="0">
                          <a:effectLst/>
                        </a:rPr>
                        <a:t>18,5%</a:t>
                      </a:r>
                      <a:endParaRPr lang="hr-HR" sz="1400" b="0" i="0" u="none" strike="noStrike" dirty="0">
                        <a:solidFill>
                          <a:srgbClr val="FF0000"/>
                        </a:solidFill>
                        <a:effectLst/>
                        <a:latin typeface="Calibri"/>
                      </a:endParaRPr>
                    </a:p>
                  </a:txBody>
                  <a:tcPr marL="9525" marR="9525" marT="9525" marB="0" anchor="ctr">
                    <a:solidFill>
                      <a:srgbClr val="FFFF00"/>
                    </a:solidFill>
                  </a:tcPr>
                </a:tc>
                <a:tc>
                  <a:txBody>
                    <a:bodyPr/>
                    <a:lstStyle/>
                    <a:p>
                      <a:pPr algn="ctr" fontAlgn="b"/>
                      <a:r>
                        <a:rPr lang="hr-HR" sz="1400" b="0" i="0" u="none" strike="noStrike" dirty="0">
                          <a:solidFill>
                            <a:schemeClr val="tx1"/>
                          </a:solidFill>
                          <a:effectLst/>
                          <a:latin typeface="Calibri"/>
                        </a:rPr>
                        <a:t>Potrebna aktivnost</a:t>
                      </a:r>
                    </a:p>
                  </a:txBody>
                  <a:tcPr marL="9525" marR="9525" marT="9525" marB="0" anchor="ctr">
                    <a:solidFill>
                      <a:srgbClr val="FFFF00"/>
                    </a:solidFill>
                  </a:tcPr>
                </a:tc>
                <a:extLst>
                  <a:ext uri="{0D108BD9-81ED-4DB2-BD59-A6C34878D82A}">
                    <a16:rowId xmlns:a16="http://schemas.microsoft.com/office/drawing/2014/main" xmlns="" val="10003"/>
                  </a:ext>
                </a:extLst>
              </a:tr>
              <a:tr h="405164">
                <a:tc>
                  <a:txBody>
                    <a:bodyPr/>
                    <a:lstStyle/>
                    <a:p>
                      <a:endParaRPr lang="hr-HR"/>
                    </a:p>
                  </a:txBody>
                  <a:tcPr marL="9525" marR="9525" marT="9525" marB="0" anchor="ctr"/>
                </a:tc>
                <a:tc>
                  <a:txBody>
                    <a:bodyPr/>
                    <a:lstStyle/>
                    <a:p>
                      <a:pPr algn="l" fontAlgn="b"/>
                      <a:r>
                        <a:rPr lang="hr-HR" sz="1400" b="0" i="0" u="none" strike="noStrike" dirty="0">
                          <a:solidFill>
                            <a:srgbClr val="000000"/>
                          </a:solidFill>
                          <a:effectLst/>
                          <a:latin typeface="Calibri"/>
                        </a:rPr>
                        <a:t>Ostalo </a:t>
                      </a:r>
                    </a:p>
                  </a:txBody>
                  <a:tcPr marL="9525" marR="9525" marT="9525" marB="0" anchor="ctr"/>
                </a:tc>
                <a:tc>
                  <a:txBody>
                    <a:bodyPr/>
                    <a:lstStyle/>
                    <a:p>
                      <a:pPr algn="r" fontAlgn="b"/>
                      <a:r>
                        <a:rPr lang="hr-HR" sz="1400" b="0" i="0" u="none" strike="noStrike" dirty="0">
                          <a:solidFill>
                            <a:schemeClr val="tx1"/>
                          </a:solidFill>
                          <a:effectLst/>
                          <a:latin typeface="Calibri"/>
                        </a:rPr>
                        <a:t>8,3%</a:t>
                      </a:r>
                    </a:p>
                  </a:txBody>
                  <a:tcPr marL="9525" marR="9525" marT="9525" marB="0" anchor="ctr"/>
                </a:tc>
                <a:tc>
                  <a:txBody>
                    <a:bodyPr/>
                    <a:lstStyle/>
                    <a:p>
                      <a:pPr algn="r" fontAlgn="b"/>
                      <a:endParaRPr lang="hr-HR" sz="14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xmlns="" val="10004"/>
                  </a:ext>
                </a:extLst>
              </a:tr>
              <a:tr h="405164">
                <a:tc>
                  <a:txBody>
                    <a:bodyPr/>
                    <a:lstStyle/>
                    <a:p>
                      <a:endParaRPr lang="hr-HR" dirty="0"/>
                    </a:p>
                  </a:txBody>
                  <a:tcPr marL="9525" marR="9525" marT="9525" marB="0" anchor="b"/>
                </a:tc>
                <a:tc>
                  <a:txBody>
                    <a:bodyPr/>
                    <a:lstStyle/>
                    <a:p>
                      <a:pPr algn="l" fontAlgn="b"/>
                      <a:r>
                        <a:rPr lang="hr-HR" sz="1400" u="none" strike="noStrike" dirty="0">
                          <a:effectLst/>
                        </a:rPr>
                        <a:t>Total</a:t>
                      </a:r>
                      <a:endParaRPr lang="hr-HR" sz="1400" b="0" i="0" u="none" strike="noStrike" dirty="0">
                        <a:solidFill>
                          <a:srgbClr val="000000"/>
                        </a:solidFill>
                        <a:effectLst/>
                        <a:latin typeface="Calibri"/>
                      </a:endParaRPr>
                    </a:p>
                  </a:txBody>
                  <a:tcPr marL="9525" marR="9525" marT="9525" marB="0" anchor="b"/>
                </a:tc>
                <a:tc>
                  <a:txBody>
                    <a:bodyPr/>
                    <a:lstStyle/>
                    <a:p>
                      <a:pPr algn="r" fontAlgn="b"/>
                      <a:r>
                        <a:rPr lang="hr-HR" sz="1400" u="none" strike="noStrike" dirty="0">
                          <a:effectLst/>
                        </a:rPr>
                        <a:t>100,0%</a:t>
                      </a:r>
                      <a:endParaRPr lang="hr-HR" sz="1400" b="0" i="0" u="none" strike="noStrike" dirty="0">
                        <a:solidFill>
                          <a:srgbClr val="000000"/>
                        </a:solidFill>
                        <a:effectLst/>
                        <a:latin typeface="Calibri"/>
                      </a:endParaRPr>
                    </a:p>
                  </a:txBody>
                  <a:tcPr marL="9525" marR="9525" marT="9525" marB="0" anchor="b"/>
                </a:tc>
                <a:tc>
                  <a:txBody>
                    <a:bodyPr/>
                    <a:lstStyle/>
                    <a:p>
                      <a:pPr algn="r" fontAlgn="b"/>
                      <a:endParaRPr lang="hr-HR" sz="1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xmlns="" val="10005"/>
                  </a:ext>
                </a:extLst>
              </a:tr>
            </a:tbl>
          </a:graphicData>
        </a:graphic>
      </p:graphicFrame>
      <p:pic>
        <p:nvPicPr>
          <p:cNvPr id="3" name="Grafika 2" descr="Hod"/>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503713" y="2038030"/>
            <a:ext cx="598883" cy="598883"/>
          </a:xfrm>
          <a:prstGeom prst="rect">
            <a:avLst/>
          </a:prstGeom>
        </p:spPr>
      </p:pic>
      <p:pic>
        <p:nvPicPr>
          <p:cNvPr id="6" name="Grafika 5" descr="Kolica za kupovinu"/>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498679" y="2713185"/>
            <a:ext cx="608949" cy="608949"/>
          </a:xfrm>
          <a:prstGeom prst="rect">
            <a:avLst/>
          </a:prstGeom>
        </p:spPr>
      </p:pic>
      <p:pic>
        <p:nvPicPr>
          <p:cNvPr id="7" name="Grafika 6" descr="Vrećica za kupovinu"/>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535510" y="3447594"/>
            <a:ext cx="596646" cy="596646"/>
          </a:xfrm>
          <a:prstGeom prst="rect">
            <a:avLst/>
          </a:prstGeom>
        </p:spPr>
      </p:pic>
      <p:pic>
        <p:nvPicPr>
          <p:cNvPr id="8" name="Grafika 7" descr="Kontrolni popis"/>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606105" y="4120604"/>
            <a:ext cx="472920" cy="472920"/>
          </a:xfrm>
          <a:prstGeom prst="rect">
            <a:avLst/>
          </a:prstGeom>
        </p:spPr>
      </p:pic>
      <p:pic>
        <p:nvPicPr>
          <p:cNvPr id="13" name="Picture 2" descr="http://www.dealerguy.com/images/dealerguy-talking-head-copy.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7617" y="5128446"/>
            <a:ext cx="1432164" cy="1737889"/>
          </a:xfrm>
          <a:prstGeom prst="rect">
            <a:avLst/>
          </a:prstGeom>
          <a:noFill/>
          <a:extLst>
            <a:ext uri="{909E8E84-426E-40DD-AFC4-6F175D3DCCD1}">
              <a14:hiddenFill xmlns:a14="http://schemas.microsoft.com/office/drawing/2010/main">
                <a:solidFill>
                  <a:srgbClr val="FFFFFF"/>
                </a:solidFill>
              </a14:hiddenFill>
            </a:ext>
          </a:extLst>
        </p:spPr>
      </p:pic>
      <p:sp>
        <p:nvSpPr>
          <p:cNvPr id="14" name="Oval Callout 10"/>
          <p:cNvSpPr/>
          <p:nvPr/>
        </p:nvSpPr>
        <p:spPr>
          <a:xfrm>
            <a:off x="1902638" y="5495636"/>
            <a:ext cx="3333530" cy="1134812"/>
          </a:xfrm>
          <a:prstGeom prst="wedgeEllipseCallout">
            <a:avLst>
              <a:gd name="adj1" fmla="val -70519"/>
              <a:gd name="adj2" fmla="val 2906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Gdje </a:t>
            </a:r>
            <a:r>
              <a:rPr lang="hr-HR" sz="2000" dirty="0">
                <a:solidFill>
                  <a:schemeClr val="tx1"/>
                </a:solidFill>
              </a:rPr>
              <a:t>se nalaze aktivnosti koje ne donose vrijednost</a:t>
            </a:r>
            <a:r>
              <a:rPr lang="nl-NL" sz="2000" dirty="0">
                <a:solidFill>
                  <a:schemeClr val="tx1"/>
                </a:solidFill>
              </a:rPr>
              <a:t>?</a:t>
            </a:r>
          </a:p>
        </p:txBody>
      </p:sp>
    </p:spTree>
    <p:extLst>
      <p:ext uri="{BB962C8B-B14F-4D97-AF65-F5344CB8AC3E}">
        <p14:creationId xmlns:p14="http://schemas.microsoft.com/office/powerpoint/2010/main" val="13761340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817" name="Picture 49" descr="Slikovni rezultat za bottle ne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32" y="3505813"/>
            <a:ext cx="4231115" cy="18081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66988" y="115864"/>
            <a:ext cx="7561262" cy="504825"/>
          </a:xfrm>
        </p:spPr>
        <p:txBody>
          <a:bodyPr/>
          <a:lstStyle/>
          <a:p>
            <a:r>
              <a:rPr lang="hr-HR" dirty="0"/>
              <a:t>VJEŽBA </a:t>
            </a:r>
            <a:br>
              <a:rPr lang="hr-HR" dirty="0"/>
            </a:br>
            <a:r>
              <a:rPr lang="hr-HR" dirty="0"/>
              <a:t>Balansiranje kapaciteta u skladištu</a:t>
            </a: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6"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graphicFrame>
        <p:nvGraphicFramePr>
          <p:cNvPr id="9" name="Object 8"/>
          <p:cNvGraphicFramePr>
            <a:graphicFrameLocks noChangeAspect="1"/>
          </p:cNvGraphicFramePr>
          <p:nvPr>
            <p:extLst>
              <p:ext uri="{D42A27DB-BD31-4B8C-83A1-F6EECF244321}">
                <p14:modId xmlns:p14="http://schemas.microsoft.com/office/powerpoint/2010/main" val="1741505355"/>
              </p:ext>
            </p:extLst>
          </p:nvPr>
        </p:nvGraphicFramePr>
        <p:xfrm>
          <a:off x="8472265" y="1376116"/>
          <a:ext cx="1389293" cy="1760190"/>
        </p:xfrm>
        <a:graphic>
          <a:graphicData uri="http://schemas.openxmlformats.org/presentationml/2006/ole">
            <mc:AlternateContent xmlns:mc="http://schemas.openxmlformats.org/markup-compatibility/2006">
              <mc:Choice xmlns:v="urn:schemas-microsoft-com:vml" Requires="v">
                <p:oleObj spid="_x0000_s2057" name="Visio" r:id="rId4" imgW="1108620" imgH="1213090" progId="Visio.Drawing.11">
                  <p:embed/>
                </p:oleObj>
              </mc:Choice>
              <mc:Fallback>
                <p:oleObj name="Visio" r:id="rId4" imgW="1108620" imgH="1213090" progId="Visio.Drawing.11">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265" y="1376116"/>
                        <a:ext cx="1389293" cy="1760190"/>
                      </a:xfrm>
                      <a:prstGeom prst="rect">
                        <a:avLst/>
                      </a:prstGeom>
                      <a:noFill/>
                    </p:spPr>
                  </p:pic>
                </p:oleObj>
              </mc:Fallback>
            </mc:AlternateContent>
          </a:graphicData>
        </a:graphic>
      </p:graphicFrame>
      <p:sp>
        <p:nvSpPr>
          <p:cNvPr id="10"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2" name="TextBox 11"/>
          <p:cNvSpPr txBox="1"/>
          <p:nvPr/>
        </p:nvSpPr>
        <p:spPr>
          <a:xfrm>
            <a:off x="2567609" y="2848275"/>
            <a:ext cx="1645515" cy="1015663"/>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hr-HR" sz="2000" dirty="0"/>
              <a:t>5 </a:t>
            </a:r>
            <a:r>
              <a:rPr lang="hr-HR" sz="2000" dirty="0" err="1"/>
              <a:t>komisionera</a:t>
            </a:r>
            <a:endParaRPr lang="hr-HR" sz="2000" dirty="0"/>
          </a:p>
          <a:p>
            <a:r>
              <a:rPr lang="hr-HR" sz="2000" dirty="0"/>
              <a:t>70 pikova/h</a:t>
            </a:r>
          </a:p>
          <a:p>
            <a:r>
              <a:rPr lang="hr-HR" sz="2000" dirty="0"/>
              <a:t>350 stavaka</a:t>
            </a:r>
          </a:p>
        </p:txBody>
      </p:sp>
      <p:sp>
        <p:nvSpPr>
          <p:cNvPr id="13" name="TextBox 12"/>
          <p:cNvSpPr txBox="1"/>
          <p:nvPr/>
        </p:nvSpPr>
        <p:spPr>
          <a:xfrm>
            <a:off x="6526598" y="2848275"/>
            <a:ext cx="1660583" cy="1015663"/>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hr-HR" sz="2000" dirty="0"/>
              <a:t>3 na pakiranju</a:t>
            </a:r>
          </a:p>
          <a:p>
            <a:r>
              <a:rPr lang="hr-HR" sz="2000" dirty="0"/>
              <a:t>50 pikova/h</a:t>
            </a:r>
          </a:p>
          <a:p>
            <a:r>
              <a:rPr lang="hr-HR" sz="2000" dirty="0"/>
              <a:t>150 stavaka</a:t>
            </a:r>
          </a:p>
        </p:txBody>
      </p:sp>
      <p:sp>
        <p:nvSpPr>
          <p:cNvPr id="14" name="TextBox 13"/>
          <p:cNvSpPr txBox="1"/>
          <p:nvPr/>
        </p:nvSpPr>
        <p:spPr>
          <a:xfrm>
            <a:off x="8580844" y="2848275"/>
            <a:ext cx="1536831" cy="1015663"/>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hr-HR" sz="2000" dirty="0"/>
              <a:t>2 </a:t>
            </a:r>
            <a:r>
              <a:rPr lang="hr-HR" sz="2000" dirty="0" err="1"/>
              <a:t>viličarista</a:t>
            </a:r>
            <a:endParaRPr lang="hr-HR" sz="2000" dirty="0"/>
          </a:p>
          <a:p>
            <a:r>
              <a:rPr lang="hr-HR" sz="2000" dirty="0"/>
              <a:t>200 pikova/h</a:t>
            </a:r>
          </a:p>
          <a:p>
            <a:r>
              <a:rPr lang="hr-HR" sz="2000" dirty="0"/>
              <a:t>400 stavaka</a:t>
            </a:r>
          </a:p>
        </p:txBody>
      </p:sp>
      <p:pic>
        <p:nvPicPr>
          <p:cNvPr id="800803" name="Picture 35" descr="http://us.cdn1.123rf.com/168nwm/texelart/texelart1301/texelart130100009/17580635-3d-bia%C3%85%E2%80%9Ay-cz%C3%85%E2%80%9Aowiek-pcha-w%C3%83%C2%B3zek-paletowy.-3d-obrazu.-odizolowane-bia%C3%85%E2%80%9Ae-t%C3%85%E2%80%9A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60170" y="1390750"/>
            <a:ext cx="1600200" cy="12287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7" descr="Slikovni rezultat za warehouse controlcarto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800806" name="Picture 3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11824" y="1248968"/>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559731" y="2848275"/>
            <a:ext cx="1546514" cy="1015663"/>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hr-HR" sz="2000" dirty="0"/>
              <a:t>2 na kontroli </a:t>
            </a:r>
          </a:p>
          <a:p>
            <a:r>
              <a:rPr lang="hr-HR" sz="2000" dirty="0"/>
              <a:t>120 pikova/h</a:t>
            </a:r>
          </a:p>
          <a:p>
            <a:r>
              <a:rPr lang="hr-HR" sz="2000" dirty="0"/>
              <a:t>240 stavaka</a:t>
            </a:r>
          </a:p>
        </p:txBody>
      </p:sp>
      <p:pic>
        <p:nvPicPr>
          <p:cNvPr id="800808" name="Picture 40" descr="Warehousi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72065" y="1336107"/>
            <a:ext cx="1168727" cy="11687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dealerguy.com/images/dealerguy-talking-head-copy.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9797" y="5147901"/>
            <a:ext cx="1432164" cy="173788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10"/>
          <p:cNvSpPr/>
          <p:nvPr/>
        </p:nvSpPr>
        <p:spPr>
          <a:xfrm>
            <a:off x="1824819" y="5732835"/>
            <a:ext cx="2952329" cy="917068"/>
          </a:xfrm>
          <a:prstGeom prst="wedgeEllipseCallout">
            <a:avLst>
              <a:gd name="adj1" fmla="val -70519"/>
              <a:gd name="adj2" fmla="val 2906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Gdje je vaše usko grlo?</a:t>
            </a:r>
          </a:p>
        </p:txBody>
      </p:sp>
    </p:spTree>
    <p:extLst>
      <p:ext uri="{BB962C8B-B14F-4D97-AF65-F5344CB8AC3E}">
        <p14:creationId xmlns:p14="http://schemas.microsoft.com/office/powerpoint/2010/main" val="47514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Slikovni rezultat za golden zo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0318" y="2276873"/>
            <a:ext cx="2457450" cy="31200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hr-HR" dirty="0"/>
              <a:t>Pravila slaganja na police</a:t>
            </a:r>
          </a:p>
        </p:txBody>
      </p:sp>
      <p:sp>
        <p:nvSpPr>
          <p:cNvPr id="4" name="Content Placeholder 3"/>
          <p:cNvSpPr>
            <a:spLocks noGrp="1"/>
          </p:cNvSpPr>
          <p:nvPr>
            <p:ph sz="quarter" idx="4294967295"/>
          </p:nvPr>
        </p:nvSpPr>
        <p:spPr>
          <a:xfrm>
            <a:off x="7046912" y="1536192"/>
            <a:ext cx="3657600" cy="4197064"/>
          </a:xfrm>
          <a:prstGeom prst="rect">
            <a:avLst/>
          </a:prstGeom>
        </p:spPr>
        <p:txBody>
          <a:bodyPr>
            <a:normAutofit fontScale="62500" lnSpcReduction="20000"/>
          </a:bodyPr>
          <a:lstStyle/>
          <a:p>
            <a:r>
              <a:rPr lang="hr-HR" dirty="0" err="1"/>
              <a:t>Fast</a:t>
            </a:r>
            <a:r>
              <a:rPr lang="hr-HR" dirty="0"/>
              <a:t> </a:t>
            </a:r>
            <a:r>
              <a:rPr lang="hr-HR" dirty="0" err="1"/>
              <a:t>moveri</a:t>
            </a:r>
            <a:r>
              <a:rPr lang="hr-HR" dirty="0"/>
              <a:t> se slažu u srednji dio </a:t>
            </a:r>
            <a:r>
              <a:rPr lang="hr-HR" dirty="0" err="1"/>
              <a:t>stalaže</a:t>
            </a:r>
            <a:r>
              <a:rPr lang="hr-HR" dirty="0"/>
              <a:t> gdje su lako dostupni i </a:t>
            </a:r>
            <a:r>
              <a:rPr lang="hr-HR" dirty="0" err="1"/>
              <a:t>nemora</a:t>
            </a:r>
            <a:r>
              <a:rPr lang="hr-HR" dirty="0"/>
              <a:t> se stalno saginjati </a:t>
            </a:r>
          </a:p>
          <a:p>
            <a:r>
              <a:rPr lang="hr-HR" dirty="0" err="1"/>
              <a:t>Slow</a:t>
            </a:r>
            <a:r>
              <a:rPr lang="hr-HR" dirty="0"/>
              <a:t>-</a:t>
            </a:r>
            <a:r>
              <a:rPr lang="hr-HR" dirty="0" err="1"/>
              <a:t>moveri</a:t>
            </a:r>
            <a:r>
              <a:rPr lang="hr-HR" dirty="0"/>
              <a:t> se stavljaju na </a:t>
            </a:r>
            <a:r>
              <a:rPr lang="hr-HR" dirty="0" err="1"/>
              <a:t>najdonje</a:t>
            </a:r>
            <a:r>
              <a:rPr lang="hr-HR" dirty="0"/>
              <a:t> i </a:t>
            </a:r>
            <a:r>
              <a:rPr lang="hr-HR" dirty="0" err="1"/>
              <a:t>najgornje</a:t>
            </a:r>
            <a:r>
              <a:rPr lang="hr-HR" dirty="0"/>
              <a:t> police</a:t>
            </a:r>
          </a:p>
          <a:p>
            <a:endParaRPr lang="hr-HR" dirty="0"/>
          </a:p>
          <a:p>
            <a:r>
              <a:rPr lang="hr-HR" dirty="0"/>
              <a:t>Grupirati artikle koji se naručuju zajedno (…)</a:t>
            </a:r>
          </a:p>
          <a:p>
            <a:r>
              <a:rPr lang="hr-HR" dirty="0"/>
              <a:t>Teški artikli se stavljaju na početku komisione rute i na srednje police kako bi bile smještene ergonomski – smanjiti mogućnost ozljede kralješnice</a:t>
            </a:r>
          </a:p>
        </p:txBody>
      </p:sp>
      <p:cxnSp>
        <p:nvCxnSpPr>
          <p:cNvPr id="7" name="Straight Arrow Connector 6"/>
          <p:cNvCxnSpPr/>
          <p:nvPr/>
        </p:nvCxnSpPr>
        <p:spPr>
          <a:xfrm flipH="1">
            <a:off x="6602288" y="1772816"/>
            <a:ext cx="584448" cy="151216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H="1">
            <a:off x="6494276" y="2717304"/>
            <a:ext cx="692460" cy="135976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a:xfrm flipH="1">
            <a:off x="6494276" y="2717304"/>
            <a:ext cx="692460" cy="1038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8" name="Right Brace 17"/>
          <p:cNvSpPr/>
          <p:nvPr/>
        </p:nvSpPr>
        <p:spPr>
          <a:xfrm>
            <a:off x="6554338" y="3140968"/>
            <a:ext cx="45719" cy="504056"/>
          </a:xfrm>
          <a:prstGeom prst="rightBrace">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hr-HR"/>
          </a:p>
        </p:txBody>
      </p:sp>
      <p:pic>
        <p:nvPicPr>
          <p:cNvPr id="16" name="Picture 2" descr="Slikovni rezultat za warehouse shelves"/>
          <p:cNvPicPr>
            <a:picLocks noGrp="1" noChangeAspect="1" noChangeArrowheads="1"/>
          </p:cNvPicPr>
          <p:nvPr>
            <p:ph sz="quarter" idx="4294967295"/>
          </p:nvPr>
        </p:nvPicPr>
        <p:blipFill rotWithShape="1">
          <a:blip r:embed="rId3" cstate="email">
            <a:extLst>
              <a:ext uri="{28A0092B-C50C-407E-A947-70E740481C1C}">
                <a14:useLocalDpi xmlns:a14="http://schemas.microsoft.com/office/drawing/2010/main"/>
              </a:ext>
            </a:extLst>
          </a:blip>
          <a:srcRect/>
          <a:stretch/>
        </p:blipFill>
        <p:spPr bwMode="auto">
          <a:xfrm>
            <a:off x="3178136" y="1536701"/>
            <a:ext cx="3352795" cy="3876675"/>
          </a:xfrm>
          <a:prstGeom prst="rect">
            <a:avLst/>
          </a:prstGeom>
          <a:noFill/>
          <a:extLst>
            <a:ext uri="{909E8E84-426E-40DD-AFC4-6F175D3DCCD1}">
              <a14:hiddenFill xmlns:a14="http://schemas.microsoft.com/office/drawing/2010/main">
                <a:solidFill>
                  <a:srgbClr val="FFFFFF"/>
                </a:solidFill>
              </a14:hiddenFill>
            </a:ext>
          </a:extLst>
        </p:spPr>
      </p:pic>
      <p:sp>
        <p:nvSpPr>
          <p:cNvPr id="17" name="Trapezoid 19"/>
          <p:cNvSpPr/>
          <p:nvPr/>
        </p:nvSpPr>
        <p:spPr>
          <a:xfrm rot="5049084">
            <a:off x="4995581" y="2543635"/>
            <a:ext cx="1072963" cy="1877277"/>
          </a:xfrm>
          <a:prstGeom prst="trapezoid">
            <a:avLst>
              <a:gd name="adj" fmla="val 28430"/>
            </a:avLst>
          </a:prstGeom>
          <a:solidFill>
            <a:srgbClr val="00B050">
              <a:alpha val="56863"/>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dirty="0"/>
          </a:p>
        </p:txBody>
      </p:sp>
      <p:sp>
        <p:nvSpPr>
          <p:cNvPr id="19" name="Parallelogram 2"/>
          <p:cNvSpPr/>
          <p:nvPr/>
        </p:nvSpPr>
        <p:spPr>
          <a:xfrm rot="9786426">
            <a:off x="4525178" y="3969223"/>
            <a:ext cx="2089715" cy="703806"/>
          </a:xfrm>
          <a:prstGeom prst="parallelogram">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21" name="Parallelogram 12"/>
          <p:cNvSpPr/>
          <p:nvPr/>
        </p:nvSpPr>
        <p:spPr>
          <a:xfrm rot="211935">
            <a:off x="4548339" y="2625526"/>
            <a:ext cx="1979736" cy="385025"/>
          </a:xfrm>
          <a:prstGeom prst="parallelogram">
            <a:avLst>
              <a:gd name="adj" fmla="val 10152"/>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highlight>
                <a:srgbClr val="FF0000"/>
              </a:highlight>
            </a:endParaRPr>
          </a:p>
        </p:txBody>
      </p:sp>
    </p:spTree>
    <p:extLst>
      <p:ext uri="{BB962C8B-B14F-4D97-AF65-F5344CB8AC3E}">
        <p14:creationId xmlns:p14="http://schemas.microsoft.com/office/powerpoint/2010/main" val="20784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4">
                                            <p:txEl>
                                              <p:pRg st="3" end="3"/>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p:cTn id="4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4">
                                            <p:txEl>
                                              <p:pRg st="4" end="4"/>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59496" y="5517232"/>
            <a:ext cx="244827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itle 1"/>
          <p:cNvSpPr>
            <a:spLocks noGrp="1"/>
          </p:cNvSpPr>
          <p:nvPr>
            <p:ph type="title"/>
          </p:nvPr>
        </p:nvSpPr>
        <p:spPr>
          <a:xfrm rot="5400000">
            <a:off x="7843301" y="2617803"/>
            <a:ext cx="4196264" cy="778098"/>
          </a:xfrm>
        </p:spPr>
        <p:txBody>
          <a:bodyPr>
            <a:normAutofit/>
          </a:bodyPr>
          <a:lstStyle/>
          <a:p>
            <a:r>
              <a:rPr lang="hr-HR" b="1" i="1" dirty="0"/>
              <a:t>Označavanje Skladišta</a:t>
            </a:r>
            <a:endParaRPr lang="hr-HR" b="1" dirty="0"/>
          </a:p>
        </p:txBody>
      </p:sp>
      <p:pic>
        <p:nvPicPr>
          <p:cNvPr id="4" name="Slika 3"/>
          <p:cNvPicPr>
            <a:picLocks noChangeAspect="1"/>
          </p:cNvPicPr>
          <p:nvPr/>
        </p:nvPicPr>
        <p:blipFill rotWithShape="1">
          <a:blip r:embed="rId2" cstate="email">
            <a:extLst>
              <a:ext uri="{28A0092B-C50C-407E-A947-70E740481C1C}">
                <a14:useLocalDpi xmlns:a14="http://schemas.microsoft.com/office/drawing/2010/main"/>
              </a:ext>
            </a:extLst>
          </a:blip>
          <a:srcRect t="4526"/>
          <a:stretch/>
        </p:blipFill>
        <p:spPr>
          <a:xfrm rot="16200000">
            <a:off x="-84020" y="1705381"/>
            <a:ext cx="6815426" cy="3528391"/>
          </a:xfrm>
          <a:prstGeom prst="rect">
            <a:avLst/>
          </a:prstGeom>
        </p:spPr>
      </p:pic>
      <p:pic>
        <p:nvPicPr>
          <p:cNvPr id="5" name="Slik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007857" y="1700898"/>
            <a:ext cx="6848854" cy="3520118"/>
          </a:xfrm>
          <a:prstGeom prst="rect">
            <a:avLst/>
          </a:prstGeom>
        </p:spPr>
      </p:pic>
      <p:sp>
        <p:nvSpPr>
          <p:cNvPr id="9" name="Rectangle 8"/>
          <p:cNvSpPr/>
          <p:nvPr/>
        </p:nvSpPr>
        <p:spPr>
          <a:xfrm rot="5400000">
            <a:off x="4612026" y="539389"/>
            <a:ext cx="1508042"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1400" dirty="0" err="1"/>
              <a:t>više</a:t>
            </a:r>
            <a:r>
              <a:rPr lang="en-US" sz="1400" dirty="0"/>
              <a:t> od 1× </a:t>
            </a:r>
            <a:r>
              <a:rPr lang="en-US" sz="1400" dirty="0" err="1"/>
              <a:t>dnevno</a:t>
            </a:r>
            <a:endParaRPr lang="en-US" sz="1400" dirty="0"/>
          </a:p>
        </p:txBody>
      </p:sp>
      <p:sp>
        <p:nvSpPr>
          <p:cNvPr id="10" name="Rectangle 9"/>
          <p:cNvSpPr/>
          <p:nvPr/>
        </p:nvSpPr>
        <p:spPr>
          <a:xfrm>
            <a:off x="3716429" y="2603703"/>
            <a:ext cx="1183850"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hr-HR" sz="1400"/>
              <a:t>50-249 × god.</a:t>
            </a:r>
            <a:endParaRPr lang="en-US" sz="1400" dirty="0"/>
          </a:p>
        </p:txBody>
      </p:sp>
      <p:sp>
        <p:nvSpPr>
          <p:cNvPr id="11" name="Rectangle 10"/>
          <p:cNvSpPr/>
          <p:nvPr/>
        </p:nvSpPr>
        <p:spPr>
          <a:xfrm>
            <a:off x="5843612" y="2603703"/>
            <a:ext cx="1183850"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hr-HR" sz="1400"/>
              <a:t>50-249 × god.</a:t>
            </a:r>
            <a:endParaRPr lang="en-US" sz="1400" dirty="0"/>
          </a:p>
        </p:txBody>
      </p:sp>
      <p:sp>
        <p:nvSpPr>
          <p:cNvPr id="12" name="Rectangle 11"/>
          <p:cNvSpPr/>
          <p:nvPr/>
        </p:nvSpPr>
        <p:spPr>
          <a:xfrm rot="5400000">
            <a:off x="7196073" y="2957256"/>
            <a:ext cx="1092479"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hr-HR" sz="1400"/>
              <a:t>12-49 × god.</a:t>
            </a:r>
            <a:endParaRPr lang="en-US" sz="1400" dirty="0"/>
          </a:p>
        </p:txBody>
      </p:sp>
      <p:sp>
        <p:nvSpPr>
          <p:cNvPr id="13" name="Rectangle 12"/>
          <p:cNvSpPr/>
          <p:nvPr/>
        </p:nvSpPr>
        <p:spPr>
          <a:xfrm rot="16200000">
            <a:off x="2331783" y="2898976"/>
            <a:ext cx="1092479"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hr-HR" sz="1400"/>
              <a:t>12-49 × god.</a:t>
            </a:r>
            <a:endParaRPr lang="en-US" sz="1400" dirty="0"/>
          </a:p>
        </p:txBody>
      </p:sp>
      <p:sp>
        <p:nvSpPr>
          <p:cNvPr id="14" name="Rectangle 13"/>
          <p:cNvSpPr/>
          <p:nvPr/>
        </p:nvSpPr>
        <p:spPr>
          <a:xfrm>
            <a:off x="8145503" y="4653137"/>
            <a:ext cx="1001108"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hr-HR" sz="1400" dirty="0"/>
              <a:t>1-11 × god.</a:t>
            </a:r>
            <a:endParaRPr lang="en-US" sz="1400" dirty="0"/>
          </a:p>
        </p:txBody>
      </p:sp>
      <p:graphicFrame>
        <p:nvGraphicFramePr>
          <p:cNvPr id="16" name="Table 15"/>
          <p:cNvGraphicFramePr>
            <a:graphicFrameLocks noGrp="1"/>
          </p:cNvGraphicFramePr>
          <p:nvPr>
            <p:extLst/>
          </p:nvPr>
        </p:nvGraphicFramePr>
        <p:xfrm>
          <a:off x="2783633" y="5094312"/>
          <a:ext cx="5331601" cy="1791072"/>
        </p:xfrm>
        <a:graphic>
          <a:graphicData uri="http://schemas.openxmlformats.org/drawingml/2006/table">
            <a:tbl>
              <a:tblPr/>
              <a:tblGrid>
                <a:gridCol w="1086933">
                  <a:extLst>
                    <a:ext uri="{9D8B030D-6E8A-4147-A177-3AD203B41FA5}">
                      <a16:colId xmlns:a16="http://schemas.microsoft.com/office/drawing/2014/main" xmlns="" val="20000"/>
                    </a:ext>
                  </a:extLst>
                </a:gridCol>
                <a:gridCol w="640211">
                  <a:extLst>
                    <a:ext uri="{9D8B030D-6E8A-4147-A177-3AD203B41FA5}">
                      <a16:colId xmlns:a16="http://schemas.microsoft.com/office/drawing/2014/main" xmlns="" val="20001"/>
                    </a:ext>
                  </a:extLst>
                </a:gridCol>
                <a:gridCol w="933970">
                  <a:extLst>
                    <a:ext uri="{9D8B030D-6E8A-4147-A177-3AD203B41FA5}">
                      <a16:colId xmlns:a16="http://schemas.microsoft.com/office/drawing/2014/main" xmlns="" val="20002"/>
                    </a:ext>
                  </a:extLst>
                </a:gridCol>
                <a:gridCol w="726270">
                  <a:extLst>
                    <a:ext uri="{9D8B030D-6E8A-4147-A177-3AD203B41FA5}">
                      <a16:colId xmlns:a16="http://schemas.microsoft.com/office/drawing/2014/main" xmlns="" val="20003"/>
                    </a:ext>
                  </a:extLst>
                </a:gridCol>
                <a:gridCol w="936104">
                  <a:extLst>
                    <a:ext uri="{9D8B030D-6E8A-4147-A177-3AD203B41FA5}">
                      <a16:colId xmlns:a16="http://schemas.microsoft.com/office/drawing/2014/main" xmlns="" val="20004"/>
                    </a:ext>
                  </a:extLst>
                </a:gridCol>
                <a:gridCol w="1008113">
                  <a:extLst>
                    <a:ext uri="{9D8B030D-6E8A-4147-A177-3AD203B41FA5}">
                      <a16:colId xmlns:a16="http://schemas.microsoft.com/office/drawing/2014/main" xmlns="" val="20005"/>
                    </a:ext>
                  </a:extLst>
                </a:gridCol>
              </a:tblGrid>
              <a:tr h="648072">
                <a:tc>
                  <a:txBody>
                    <a:bodyPr/>
                    <a:lstStyle/>
                    <a:p>
                      <a:pPr algn="ctr" fontAlgn="ctr"/>
                      <a:r>
                        <a:rPr lang="en-US" sz="1100" b="1" i="0" u="none" strike="noStrike" dirty="0" err="1">
                          <a:solidFill>
                            <a:srgbClr val="000000"/>
                          </a:solidFill>
                          <a:effectLst/>
                          <a:latin typeface="Calibri" charset="0"/>
                        </a:rPr>
                        <a:t>Kategorija</a:t>
                      </a:r>
                      <a:endParaRPr lang="en-US" sz="1100" b="1" i="0" u="none" strike="noStrike" dirty="0">
                        <a:solidFill>
                          <a:srgbClr val="000000"/>
                        </a:solidFill>
                        <a:effectLst/>
                        <a:latin typeface="Calibri" charset="0"/>
                      </a:endParaRPr>
                    </a:p>
                  </a:txBody>
                  <a:tcPr marL="0" marR="0" marT="0" marB="0" anchor="ctr">
                    <a:lnL>
                      <a:noFill/>
                    </a:lnL>
                    <a:lnR>
                      <a:noFill/>
                    </a:lnR>
                    <a:lnT>
                      <a:noFill/>
                    </a:lnT>
                    <a:lnB>
                      <a:noFill/>
                    </a:lnB>
                    <a:solidFill>
                      <a:srgbClr val="DDD9C4"/>
                    </a:solidFill>
                  </a:tcPr>
                </a:tc>
                <a:tc>
                  <a:txBody>
                    <a:bodyPr/>
                    <a:lstStyle/>
                    <a:p>
                      <a:pPr algn="ctr" fontAlgn="ctr"/>
                      <a:r>
                        <a:rPr lang="en-US" sz="1100" b="1" i="0" u="none" strike="noStrike" dirty="0" err="1">
                          <a:solidFill>
                            <a:srgbClr val="000000"/>
                          </a:solidFill>
                          <a:effectLst/>
                          <a:latin typeface="Calibri" charset="0"/>
                        </a:rPr>
                        <a:t>Broj</a:t>
                      </a:r>
                      <a:r>
                        <a:rPr lang="en-US" sz="1100" b="1" i="0" u="none" strike="noStrike" dirty="0">
                          <a:solidFill>
                            <a:srgbClr val="000000"/>
                          </a:solidFill>
                          <a:effectLst/>
                          <a:latin typeface="Calibri" charset="0"/>
                        </a:rPr>
                        <a:t> </a:t>
                      </a:r>
                    </a:p>
                    <a:p>
                      <a:pPr algn="ctr" fontAlgn="ctr"/>
                      <a:r>
                        <a:rPr lang="en-US" sz="1100" b="1" i="0" u="none" strike="noStrike" dirty="0" err="1">
                          <a:solidFill>
                            <a:srgbClr val="000000"/>
                          </a:solidFill>
                          <a:effectLst/>
                          <a:latin typeface="Calibri" charset="0"/>
                        </a:rPr>
                        <a:t>artikala</a:t>
                      </a:r>
                      <a:endParaRPr lang="en-US" sz="1100" b="1" i="0" u="none" strike="noStrike" dirty="0">
                        <a:solidFill>
                          <a:srgbClr val="000000"/>
                        </a:solidFill>
                        <a:effectLst/>
                        <a:latin typeface="Calibri" charset="0"/>
                      </a:endParaRPr>
                    </a:p>
                  </a:txBody>
                  <a:tcPr marL="0" marR="0" marT="0" marB="0" anchor="ctr">
                    <a:lnL>
                      <a:noFill/>
                    </a:lnL>
                    <a:lnR>
                      <a:noFill/>
                    </a:lnR>
                    <a:lnT>
                      <a:noFill/>
                    </a:lnT>
                    <a:lnB>
                      <a:noFill/>
                    </a:lnB>
                    <a:solidFill>
                      <a:srgbClr val="DDD9C4"/>
                    </a:solidFill>
                  </a:tcPr>
                </a:tc>
                <a:tc>
                  <a:txBody>
                    <a:bodyPr/>
                    <a:lstStyle/>
                    <a:p>
                      <a:pPr algn="ctr" fontAlgn="ctr"/>
                      <a:r>
                        <a:rPr lang="en-US" sz="1100" b="1" i="0" u="none" strike="noStrike" dirty="0">
                          <a:solidFill>
                            <a:srgbClr val="000000"/>
                          </a:solidFill>
                          <a:effectLst/>
                          <a:latin typeface="Calibri" charset="0"/>
                        </a:rPr>
                        <a:t>Pros. </a:t>
                      </a:r>
                      <a:r>
                        <a:rPr lang="en-US" sz="1100" b="1" i="0" u="none" strike="noStrike" dirty="0" err="1">
                          <a:solidFill>
                            <a:srgbClr val="000000"/>
                          </a:solidFill>
                          <a:effectLst/>
                          <a:latin typeface="Calibri" charset="0"/>
                        </a:rPr>
                        <a:t>Pikova</a:t>
                      </a:r>
                      <a:r>
                        <a:rPr lang="en-US" sz="1100" b="1" i="0" u="none" strike="noStrike" dirty="0">
                          <a:solidFill>
                            <a:srgbClr val="000000"/>
                          </a:solidFill>
                          <a:effectLst/>
                          <a:latin typeface="Calibri" charset="0"/>
                        </a:rPr>
                        <a:t> </a:t>
                      </a:r>
                      <a:r>
                        <a:rPr lang="en-US" sz="1100" b="1" i="0" u="none" strike="noStrike" dirty="0" err="1">
                          <a:solidFill>
                            <a:srgbClr val="000000"/>
                          </a:solidFill>
                          <a:effectLst/>
                          <a:latin typeface="Calibri" charset="0"/>
                        </a:rPr>
                        <a:t>po</a:t>
                      </a:r>
                      <a:r>
                        <a:rPr lang="en-US" sz="1100" b="1" i="0" u="none" strike="noStrike" dirty="0">
                          <a:solidFill>
                            <a:srgbClr val="000000"/>
                          </a:solidFill>
                          <a:effectLst/>
                          <a:latin typeface="Calibri" charset="0"/>
                        </a:rPr>
                        <a:t> </a:t>
                      </a:r>
                      <a:r>
                        <a:rPr lang="en-US" sz="1100" b="1" i="0" u="none" strike="noStrike" dirty="0" err="1">
                          <a:solidFill>
                            <a:srgbClr val="000000"/>
                          </a:solidFill>
                          <a:effectLst/>
                          <a:latin typeface="Calibri" charset="0"/>
                        </a:rPr>
                        <a:t>kategoriji</a:t>
                      </a:r>
                      <a:r>
                        <a:rPr lang="en-US" sz="1100" b="1" i="0" u="none" strike="noStrike" dirty="0">
                          <a:solidFill>
                            <a:srgbClr val="000000"/>
                          </a:solidFill>
                          <a:effectLst/>
                          <a:latin typeface="Calibri" charset="0"/>
                        </a:rPr>
                        <a:t> god.</a:t>
                      </a:r>
                    </a:p>
                  </a:txBody>
                  <a:tcPr marL="0" marR="0" marT="0" marB="0" anchor="ctr">
                    <a:lnL>
                      <a:noFill/>
                    </a:lnL>
                    <a:lnR>
                      <a:noFill/>
                    </a:lnR>
                    <a:lnT>
                      <a:noFill/>
                    </a:lnT>
                    <a:lnB>
                      <a:noFill/>
                    </a:lnB>
                    <a:solidFill>
                      <a:srgbClr val="DDD9C4"/>
                    </a:solidFill>
                  </a:tcPr>
                </a:tc>
                <a:tc>
                  <a:txBody>
                    <a:bodyPr/>
                    <a:lstStyle/>
                    <a:p>
                      <a:pPr algn="ctr" fontAlgn="ctr"/>
                      <a:r>
                        <a:rPr lang="en-US" sz="1100" b="1" i="0" u="none" strike="noStrike" dirty="0" err="1">
                          <a:solidFill>
                            <a:srgbClr val="000000"/>
                          </a:solidFill>
                          <a:effectLst/>
                          <a:latin typeface="Calibri" charset="0"/>
                        </a:rPr>
                        <a:t>dužina</a:t>
                      </a:r>
                      <a:r>
                        <a:rPr lang="en-US" sz="1100" b="1" i="0" u="none" strike="noStrike" dirty="0">
                          <a:solidFill>
                            <a:srgbClr val="000000"/>
                          </a:solidFill>
                          <a:effectLst/>
                          <a:latin typeface="Calibri" charset="0"/>
                        </a:rPr>
                        <a:t> </a:t>
                      </a:r>
                      <a:r>
                        <a:rPr lang="en-US" sz="1100" b="1" i="0" u="none" strike="noStrike" dirty="0" err="1">
                          <a:solidFill>
                            <a:srgbClr val="000000"/>
                          </a:solidFill>
                          <a:effectLst/>
                          <a:latin typeface="Calibri" charset="0"/>
                        </a:rPr>
                        <a:t>hodanja</a:t>
                      </a:r>
                      <a:r>
                        <a:rPr lang="en-US" sz="1100" b="1" i="0" u="none" strike="noStrike" dirty="0">
                          <a:solidFill>
                            <a:srgbClr val="000000"/>
                          </a:solidFill>
                          <a:effectLst/>
                          <a:latin typeface="Calibri" charset="0"/>
                        </a:rPr>
                        <a:t> </a:t>
                      </a:r>
                      <a:r>
                        <a:rPr lang="en-US" sz="1100" b="1" i="0" u="none" strike="noStrike" dirty="0" err="1">
                          <a:solidFill>
                            <a:srgbClr val="000000"/>
                          </a:solidFill>
                          <a:effectLst/>
                          <a:latin typeface="Calibri" charset="0"/>
                        </a:rPr>
                        <a:t>za</a:t>
                      </a:r>
                      <a:r>
                        <a:rPr lang="en-US" sz="1100" b="1" i="0" u="none" strike="noStrike" dirty="0">
                          <a:solidFill>
                            <a:srgbClr val="000000"/>
                          </a:solidFill>
                          <a:effectLst/>
                          <a:latin typeface="Calibri" charset="0"/>
                        </a:rPr>
                        <a:t> </a:t>
                      </a:r>
                      <a:r>
                        <a:rPr lang="en-US" sz="1100" b="1" i="0" u="none" strike="noStrike" dirty="0" err="1">
                          <a:solidFill>
                            <a:srgbClr val="000000"/>
                          </a:solidFill>
                          <a:effectLst/>
                          <a:latin typeface="Calibri" charset="0"/>
                        </a:rPr>
                        <a:t>pikiranje</a:t>
                      </a:r>
                      <a:endParaRPr lang="en-US" sz="1100" b="1" i="0" u="none" strike="noStrike" dirty="0">
                        <a:solidFill>
                          <a:srgbClr val="000000"/>
                        </a:solidFill>
                        <a:effectLst/>
                        <a:latin typeface="Calibri" charset="0"/>
                      </a:endParaRPr>
                    </a:p>
                  </a:txBody>
                  <a:tcPr marL="0" marR="0" marT="0" marB="0" anchor="ctr">
                    <a:lnL>
                      <a:noFill/>
                    </a:lnL>
                    <a:lnR>
                      <a:noFill/>
                    </a:lnR>
                    <a:lnT>
                      <a:noFill/>
                    </a:lnT>
                    <a:lnB>
                      <a:noFill/>
                    </a:lnB>
                    <a:solidFill>
                      <a:srgbClr val="DDD9C4"/>
                    </a:solidFill>
                  </a:tcPr>
                </a:tc>
                <a:tc>
                  <a:txBody>
                    <a:bodyPr/>
                    <a:lstStyle/>
                    <a:p>
                      <a:pPr algn="ctr" fontAlgn="ctr"/>
                      <a:r>
                        <a:rPr lang="en-US" sz="1100" b="1" i="0" u="none" strike="noStrike">
                          <a:solidFill>
                            <a:srgbClr val="000000"/>
                          </a:solidFill>
                          <a:effectLst/>
                          <a:latin typeface="Calibri" charset="0"/>
                        </a:rPr>
                        <a:t>Ukupni broj pikova u godini po kategori</a:t>
                      </a:r>
                    </a:p>
                  </a:txBody>
                  <a:tcPr marL="0" marR="0" marT="0" marB="0" anchor="ctr">
                    <a:lnL>
                      <a:noFill/>
                    </a:lnL>
                    <a:lnR>
                      <a:noFill/>
                    </a:lnR>
                    <a:lnT>
                      <a:noFill/>
                    </a:lnT>
                    <a:lnB>
                      <a:noFill/>
                    </a:lnB>
                    <a:solidFill>
                      <a:srgbClr val="DDD9C4"/>
                    </a:solidFill>
                  </a:tcPr>
                </a:tc>
                <a:tc>
                  <a:txBody>
                    <a:bodyPr/>
                    <a:lstStyle/>
                    <a:p>
                      <a:pPr algn="ctr" fontAlgn="ctr"/>
                      <a:r>
                        <a:rPr lang="en-US" sz="1100" b="1" i="0" u="none" strike="noStrike">
                          <a:solidFill>
                            <a:srgbClr val="000000"/>
                          </a:solidFill>
                          <a:effectLst/>
                          <a:latin typeface="Calibri" charset="0"/>
                        </a:rPr>
                        <a:t>Pros. Pikovi na dan po artiklu iz kategorije</a:t>
                      </a:r>
                    </a:p>
                  </a:txBody>
                  <a:tcPr marL="0" marR="0" marT="0" marB="0" anchor="ctr">
                    <a:lnL>
                      <a:noFill/>
                    </a:lnL>
                    <a:lnR>
                      <a:noFill/>
                    </a:lnR>
                    <a:lnT>
                      <a:noFill/>
                    </a:lnT>
                    <a:lnB>
                      <a:noFill/>
                    </a:lnB>
                    <a:solidFill>
                      <a:srgbClr val="DDD9C4"/>
                    </a:solidFill>
                  </a:tcPr>
                </a:tc>
                <a:extLst>
                  <a:ext uri="{0D108BD9-81ED-4DB2-BD59-A6C34878D82A}">
                    <a16:rowId xmlns:a16="http://schemas.microsoft.com/office/drawing/2014/main" xmlns="" val="10000"/>
                  </a:ext>
                </a:extLst>
              </a:tr>
              <a:tr h="190500">
                <a:tc>
                  <a:txBody>
                    <a:bodyPr/>
                    <a:lstStyle/>
                    <a:p>
                      <a:pPr algn="ctr" fontAlgn="b"/>
                      <a:r>
                        <a:rPr lang="en-US" sz="1100" b="0" i="0" u="none" strike="noStrike">
                          <a:solidFill>
                            <a:srgbClr val="000000"/>
                          </a:solidFill>
                          <a:effectLst/>
                          <a:latin typeface="Calibri" charset="0"/>
                        </a:rPr>
                        <a:t>više od 1× dnevno</a:t>
                      </a:r>
                    </a:p>
                  </a:txBody>
                  <a:tcPr marL="0" marR="0" marT="0" marB="0" anchor="b">
                    <a:lnL>
                      <a:noFill/>
                    </a:lnL>
                    <a:lnR>
                      <a:noFill/>
                    </a:lnR>
                    <a:lnT>
                      <a:noFill/>
                    </a:lnT>
                    <a:lnB>
                      <a:noFill/>
                    </a:lnB>
                    <a:solidFill>
                      <a:srgbClr val="F79646"/>
                    </a:solidFill>
                  </a:tcPr>
                </a:tc>
                <a:tc>
                  <a:txBody>
                    <a:bodyPr/>
                    <a:lstStyle/>
                    <a:p>
                      <a:pPr algn="r" fontAlgn="b"/>
                      <a:r>
                        <a:rPr lang="de-DE" sz="1100" b="0" i="0" u="none" strike="noStrike" dirty="0">
                          <a:solidFill>
                            <a:srgbClr val="000000"/>
                          </a:solidFill>
                          <a:effectLst/>
                          <a:latin typeface="Calibri" charset="0"/>
                        </a:rPr>
                        <a:t> 136    </a:t>
                      </a:r>
                    </a:p>
                  </a:txBody>
                  <a:tcPr marL="0" marR="0" marT="0" marB="0" anchor="b">
                    <a:lnL>
                      <a:noFill/>
                    </a:lnL>
                    <a:lnR>
                      <a:noFill/>
                    </a:lnR>
                    <a:lnT>
                      <a:noFill/>
                    </a:lnT>
                    <a:lnB>
                      <a:noFill/>
                    </a:lnB>
                    <a:solidFill>
                      <a:schemeClr val="bg1"/>
                    </a:solidFill>
                  </a:tcPr>
                </a:tc>
                <a:tc>
                  <a:txBody>
                    <a:bodyPr/>
                    <a:lstStyle/>
                    <a:p>
                      <a:pPr algn="ctr" fontAlgn="b"/>
                      <a:r>
                        <a:rPr lang="de-DE" sz="1100" b="0" i="0" u="none" strike="noStrike" dirty="0">
                          <a:solidFill>
                            <a:srgbClr val="000000"/>
                          </a:solidFill>
                          <a:effectLst/>
                          <a:latin typeface="Calibri" charset="0"/>
                        </a:rPr>
                        <a:t> 403    </a:t>
                      </a:r>
                    </a:p>
                  </a:txBody>
                  <a:tcPr marL="0" marR="0" marT="0"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charset="0"/>
                        </a:rPr>
                        <a:t>1</a:t>
                      </a:r>
                    </a:p>
                  </a:txBody>
                  <a:tcPr marL="0" marR="0" marT="0" marB="0" anchor="b">
                    <a:lnL>
                      <a:noFill/>
                    </a:lnL>
                    <a:lnR>
                      <a:noFill/>
                    </a:lnR>
                    <a:lnT>
                      <a:noFill/>
                    </a:lnT>
                    <a:lnB>
                      <a:noFill/>
                    </a:lnB>
                    <a:solidFill>
                      <a:schemeClr val="bg1"/>
                    </a:solidFill>
                  </a:tcPr>
                </a:tc>
                <a:tc>
                  <a:txBody>
                    <a:bodyPr/>
                    <a:lstStyle/>
                    <a:p>
                      <a:pPr algn="r" fontAlgn="b"/>
                      <a:r>
                        <a:rPr lang="ro-RO" sz="1100" b="0" i="0" u="none" strike="noStrike">
                          <a:solidFill>
                            <a:srgbClr val="000000"/>
                          </a:solidFill>
                          <a:effectLst/>
                          <a:latin typeface="Calibri" charset="0"/>
                        </a:rPr>
                        <a:t> 54.798    </a:t>
                      </a:r>
                    </a:p>
                  </a:txBody>
                  <a:tcPr marL="0" marR="0" marT="0" marB="0" anchor="b">
                    <a:lnL>
                      <a:noFill/>
                    </a:lnL>
                    <a:lnR>
                      <a:noFill/>
                    </a:lnR>
                    <a:lnT>
                      <a:noFill/>
                    </a:lnT>
                    <a:lnB>
                      <a:noFill/>
                    </a:lnB>
                    <a:solidFill>
                      <a:schemeClr val="bg1"/>
                    </a:solidFill>
                  </a:tcPr>
                </a:tc>
                <a:tc>
                  <a:txBody>
                    <a:bodyPr/>
                    <a:lstStyle/>
                    <a:p>
                      <a:pPr algn="r" fontAlgn="b"/>
                      <a:r>
                        <a:rPr lang="is-IS" sz="1100" b="0" i="0" u="none" strike="noStrike">
                          <a:solidFill>
                            <a:srgbClr val="000000"/>
                          </a:solidFill>
                          <a:effectLst/>
                          <a:latin typeface="Calibri" charset="0"/>
                        </a:rPr>
                        <a:t>219</a:t>
                      </a: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xmlns="" val="10001"/>
                  </a:ext>
                </a:extLst>
              </a:tr>
              <a:tr h="190500">
                <a:tc>
                  <a:txBody>
                    <a:bodyPr/>
                    <a:lstStyle/>
                    <a:p>
                      <a:pPr algn="ctr" fontAlgn="b"/>
                      <a:r>
                        <a:rPr lang="hr-HR" sz="1100" b="0" i="0" u="none" strike="noStrike">
                          <a:solidFill>
                            <a:srgbClr val="000000"/>
                          </a:solidFill>
                          <a:effectLst/>
                          <a:latin typeface="Calibri" charset="0"/>
                        </a:rPr>
                        <a:t>50-249 × god.</a:t>
                      </a:r>
                    </a:p>
                  </a:txBody>
                  <a:tcPr marL="0" marR="0" marT="0" marB="0" anchor="b">
                    <a:lnL>
                      <a:noFill/>
                    </a:lnL>
                    <a:lnR>
                      <a:noFill/>
                    </a:lnR>
                    <a:lnT>
                      <a:noFill/>
                    </a:lnT>
                    <a:lnB>
                      <a:noFill/>
                    </a:lnB>
                    <a:solidFill>
                      <a:srgbClr val="00B050"/>
                    </a:solidFill>
                  </a:tcPr>
                </a:tc>
                <a:tc>
                  <a:txBody>
                    <a:bodyPr/>
                    <a:lstStyle/>
                    <a:p>
                      <a:pPr algn="r" fontAlgn="b"/>
                      <a:r>
                        <a:rPr lang="ro-RO" sz="1100" b="0" i="0" u="none" strike="noStrike" dirty="0">
                          <a:solidFill>
                            <a:srgbClr val="000000"/>
                          </a:solidFill>
                          <a:effectLst/>
                          <a:latin typeface="Calibri" charset="0"/>
                        </a:rPr>
                        <a:t> 1.655    </a:t>
                      </a:r>
                    </a:p>
                  </a:txBody>
                  <a:tcPr marL="0" marR="0" marT="0" marB="0" anchor="b">
                    <a:lnL>
                      <a:noFill/>
                    </a:lnL>
                    <a:lnR>
                      <a:noFill/>
                    </a:lnR>
                    <a:lnT>
                      <a:noFill/>
                    </a:lnT>
                    <a:lnB>
                      <a:noFill/>
                    </a:lnB>
                    <a:solidFill>
                      <a:schemeClr val="bg1"/>
                    </a:solidFill>
                  </a:tcPr>
                </a:tc>
                <a:tc>
                  <a:txBody>
                    <a:bodyPr/>
                    <a:lstStyle/>
                    <a:p>
                      <a:pPr algn="ctr" fontAlgn="b"/>
                      <a:r>
                        <a:rPr lang="cs-CZ" sz="1100" b="0" i="0" u="none" strike="noStrike" dirty="0">
                          <a:solidFill>
                            <a:srgbClr val="000000"/>
                          </a:solidFill>
                          <a:effectLst/>
                          <a:latin typeface="Calibri" charset="0"/>
                        </a:rPr>
                        <a:t>94</a:t>
                      </a:r>
                    </a:p>
                  </a:txBody>
                  <a:tcPr marL="0" marR="0" marT="0" marB="0" anchor="b">
                    <a:lnL>
                      <a:noFill/>
                    </a:lnL>
                    <a:lnR>
                      <a:noFill/>
                    </a:lnR>
                    <a:lnT>
                      <a:noFill/>
                    </a:lnT>
                    <a:lnB>
                      <a:noFill/>
                    </a:lnB>
                    <a:solidFill>
                      <a:schemeClr val="bg1"/>
                    </a:solidFill>
                  </a:tcPr>
                </a:tc>
                <a:tc>
                  <a:txBody>
                    <a:bodyPr/>
                    <a:lstStyle/>
                    <a:p>
                      <a:pPr algn="ctr" fontAlgn="b"/>
                      <a:r>
                        <a:rPr lang="is-IS" sz="1100" b="0" i="0" u="none" strike="noStrike" dirty="0">
                          <a:solidFill>
                            <a:srgbClr val="000000"/>
                          </a:solidFill>
                          <a:effectLst/>
                          <a:latin typeface="Calibri" charset="0"/>
                        </a:rPr>
                        <a:t>2</a:t>
                      </a:r>
                    </a:p>
                  </a:txBody>
                  <a:tcPr marL="0" marR="0" marT="0" marB="0" anchor="b">
                    <a:lnL>
                      <a:noFill/>
                    </a:lnL>
                    <a:lnR>
                      <a:noFill/>
                    </a:lnR>
                    <a:lnT>
                      <a:noFill/>
                    </a:lnT>
                    <a:lnB>
                      <a:noFill/>
                    </a:lnB>
                    <a:solidFill>
                      <a:schemeClr val="bg1"/>
                    </a:solidFill>
                  </a:tcPr>
                </a:tc>
                <a:tc>
                  <a:txBody>
                    <a:bodyPr/>
                    <a:lstStyle/>
                    <a:p>
                      <a:pPr algn="r" fontAlgn="b"/>
                      <a:r>
                        <a:rPr lang="de-DE" sz="1100" b="0" i="0" u="none" strike="noStrike">
                          <a:solidFill>
                            <a:srgbClr val="000000"/>
                          </a:solidFill>
                          <a:effectLst/>
                          <a:latin typeface="Calibri" charset="0"/>
                        </a:rPr>
                        <a:t> 156.052    </a:t>
                      </a:r>
                    </a:p>
                  </a:txBody>
                  <a:tcPr marL="0" marR="0" marT="0" marB="0" anchor="b">
                    <a:lnL>
                      <a:noFill/>
                    </a:lnL>
                    <a:lnR>
                      <a:noFill/>
                    </a:lnR>
                    <a:lnT>
                      <a:noFill/>
                    </a:lnT>
                    <a:lnB>
                      <a:noFill/>
                    </a:lnB>
                    <a:solidFill>
                      <a:schemeClr val="bg1"/>
                    </a:solidFill>
                  </a:tcPr>
                </a:tc>
                <a:tc>
                  <a:txBody>
                    <a:bodyPr/>
                    <a:lstStyle/>
                    <a:p>
                      <a:pPr algn="r" fontAlgn="b"/>
                      <a:r>
                        <a:rPr lang="is-IS" sz="1100" b="0" i="0" u="none" strike="noStrike">
                          <a:solidFill>
                            <a:srgbClr val="000000"/>
                          </a:solidFill>
                          <a:effectLst/>
                          <a:latin typeface="Calibri" charset="0"/>
                        </a:rPr>
                        <a:t>624</a:t>
                      </a: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xmlns="" val="10002"/>
                  </a:ext>
                </a:extLst>
              </a:tr>
              <a:tr h="190500">
                <a:tc>
                  <a:txBody>
                    <a:bodyPr/>
                    <a:lstStyle/>
                    <a:p>
                      <a:pPr algn="ctr" fontAlgn="b"/>
                      <a:r>
                        <a:rPr lang="hr-HR" sz="1100" b="0" i="0" u="none" strike="noStrike">
                          <a:solidFill>
                            <a:srgbClr val="000000"/>
                          </a:solidFill>
                          <a:effectLst/>
                          <a:latin typeface="Calibri" charset="0"/>
                        </a:rPr>
                        <a:t>12-49 × god.</a:t>
                      </a:r>
                    </a:p>
                  </a:txBody>
                  <a:tcPr marL="0" marR="0" marT="0" marB="0" anchor="b">
                    <a:lnL>
                      <a:noFill/>
                    </a:lnL>
                    <a:lnR>
                      <a:noFill/>
                    </a:lnR>
                    <a:lnT>
                      <a:noFill/>
                    </a:lnT>
                    <a:lnB>
                      <a:noFill/>
                    </a:lnB>
                    <a:solidFill>
                      <a:srgbClr val="FFFF00"/>
                    </a:solidFill>
                  </a:tcPr>
                </a:tc>
                <a:tc>
                  <a:txBody>
                    <a:bodyPr/>
                    <a:lstStyle/>
                    <a:p>
                      <a:pPr algn="r" fontAlgn="b"/>
                      <a:r>
                        <a:rPr lang="de-DE" sz="1100" b="0" i="0" u="none" strike="noStrike" dirty="0">
                          <a:solidFill>
                            <a:srgbClr val="000000"/>
                          </a:solidFill>
                          <a:effectLst/>
                          <a:latin typeface="Calibri" charset="0"/>
                        </a:rPr>
                        <a:t> 6.981    </a:t>
                      </a:r>
                    </a:p>
                  </a:txBody>
                  <a:tcPr marL="0" marR="0" marT="0" marB="0" anchor="b">
                    <a:lnL>
                      <a:noFill/>
                    </a:lnL>
                    <a:lnR>
                      <a:noFill/>
                    </a:lnR>
                    <a:lnT>
                      <a:noFill/>
                    </a:lnT>
                    <a:lnB>
                      <a:noFill/>
                    </a:lnB>
                    <a:solidFill>
                      <a:schemeClr val="bg1"/>
                    </a:solidFill>
                  </a:tcPr>
                </a:tc>
                <a:tc>
                  <a:txBody>
                    <a:bodyPr/>
                    <a:lstStyle/>
                    <a:p>
                      <a:pPr algn="ctr" fontAlgn="b"/>
                      <a:r>
                        <a:rPr lang="is-IS" sz="1100" b="0" i="0" u="none" strike="noStrike" dirty="0">
                          <a:solidFill>
                            <a:srgbClr val="000000"/>
                          </a:solidFill>
                          <a:effectLst/>
                          <a:latin typeface="Calibri" charset="0"/>
                        </a:rPr>
                        <a:t>22</a:t>
                      </a:r>
                    </a:p>
                  </a:txBody>
                  <a:tcPr marL="0" marR="0" marT="0"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charset="0"/>
                        </a:rPr>
                        <a:t>3</a:t>
                      </a:r>
                    </a:p>
                  </a:txBody>
                  <a:tcPr marL="0" marR="0" marT="0" marB="0" anchor="b">
                    <a:lnL>
                      <a:noFill/>
                    </a:lnL>
                    <a:lnR>
                      <a:noFill/>
                    </a:lnR>
                    <a:lnT>
                      <a:noFill/>
                    </a:lnT>
                    <a:lnB>
                      <a:noFill/>
                    </a:lnB>
                    <a:solidFill>
                      <a:schemeClr val="bg1"/>
                    </a:solidFill>
                  </a:tcPr>
                </a:tc>
                <a:tc>
                  <a:txBody>
                    <a:bodyPr/>
                    <a:lstStyle/>
                    <a:p>
                      <a:pPr algn="r" fontAlgn="b"/>
                      <a:r>
                        <a:rPr lang="de-DE" sz="1100" b="0" i="0" u="none" strike="noStrike">
                          <a:solidFill>
                            <a:srgbClr val="000000"/>
                          </a:solidFill>
                          <a:effectLst/>
                          <a:latin typeface="Calibri" charset="0"/>
                        </a:rPr>
                        <a:t> 155.371    </a:t>
                      </a:r>
                    </a:p>
                  </a:txBody>
                  <a:tcPr marL="0" marR="0" marT="0" marB="0" anchor="b">
                    <a:lnL>
                      <a:noFill/>
                    </a:lnL>
                    <a:lnR>
                      <a:noFill/>
                    </a:lnR>
                    <a:lnT>
                      <a:noFill/>
                    </a:lnT>
                    <a:lnB>
                      <a:noFill/>
                    </a:lnB>
                    <a:solidFill>
                      <a:schemeClr val="bg1"/>
                    </a:solidFill>
                  </a:tcPr>
                </a:tc>
                <a:tc>
                  <a:txBody>
                    <a:bodyPr/>
                    <a:lstStyle/>
                    <a:p>
                      <a:pPr algn="r" fontAlgn="b"/>
                      <a:r>
                        <a:rPr lang="is-IS" sz="1100" b="0" i="0" u="none" strike="noStrike">
                          <a:solidFill>
                            <a:srgbClr val="000000"/>
                          </a:solidFill>
                          <a:effectLst/>
                          <a:latin typeface="Calibri" charset="0"/>
                        </a:rPr>
                        <a:t>621</a:t>
                      </a: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xmlns="" val="10003"/>
                  </a:ext>
                </a:extLst>
              </a:tr>
              <a:tr h="190500">
                <a:tc>
                  <a:txBody>
                    <a:bodyPr/>
                    <a:lstStyle/>
                    <a:p>
                      <a:pPr algn="ctr" fontAlgn="ctr"/>
                      <a:r>
                        <a:rPr lang="hr-HR" sz="1100" b="0" i="0" u="none" strike="noStrike">
                          <a:solidFill>
                            <a:srgbClr val="000000"/>
                          </a:solidFill>
                          <a:effectLst/>
                          <a:latin typeface="Calibri" charset="0"/>
                        </a:rPr>
                        <a:t>2-11 × god.</a:t>
                      </a:r>
                    </a:p>
                  </a:txBody>
                  <a:tcPr marL="0" marR="0" marT="0" marB="0" anchor="ctr">
                    <a:lnL>
                      <a:noFill/>
                    </a:lnL>
                    <a:lnR>
                      <a:noFill/>
                    </a:lnR>
                    <a:lnT>
                      <a:noFill/>
                    </a:lnT>
                    <a:lnB>
                      <a:noFill/>
                    </a:lnB>
                    <a:solidFill>
                      <a:srgbClr val="FF7C80"/>
                    </a:solidFill>
                  </a:tcPr>
                </a:tc>
                <a:tc>
                  <a:txBody>
                    <a:bodyPr/>
                    <a:lstStyle/>
                    <a:p>
                      <a:pPr algn="r" fontAlgn="b"/>
                      <a:r>
                        <a:rPr lang="de-DE" sz="1100" b="0" i="0" u="none" strike="noStrike" dirty="0">
                          <a:solidFill>
                            <a:srgbClr val="000000"/>
                          </a:solidFill>
                          <a:effectLst/>
                          <a:latin typeface="Calibri" charset="0"/>
                        </a:rPr>
                        <a:t> 22.367    </a:t>
                      </a:r>
                    </a:p>
                  </a:txBody>
                  <a:tcPr marL="0" marR="0" marT="0"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charset="0"/>
                        </a:rPr>
                        <a:t>5</a:t>
                      </a:r>
                    </a:p>
                  </a:txBody>
                  <a:tcPr marL="0" marR="0" marT="0"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charset="0"/>
                        </a:rPr>
                        <a:t>5</a:t>
                      </a:r>
                    </a:p>
                  </a:txBody>
                  <a:tcPr marL="0" marR="0" marT="0" marB="0" anchor="b">
                    <a:lnL>
                      <a:noFill/>
                    </a:lnL>
                    <a:lnR>
                      <a:noFill/>
                    </a:lnR>
                    <a:lnT>
                      <a:noFill/>
                    </a:lnT>
                    <a:lnB>
                      <a:noFill/>
                    </a:lnB>
                    <a:solidFill>
                      <a:schemeClr val="bg1"/>
                    </a:solidFill>
                  </a:tcPr>
                </a:tc>
                <a:tc>
                  <a:txBody>
                    <a:bodyPr/>
                    <a:lstStyle/>
                    <a:p>
                      <a:pPr algn="r" fontAlgn="b"/>
                      <a:r>
                        <a:rPr lang="de-DE" sz="1100" b="0" i="0" u="none" strike="noStrike" dirty="0">
                          <a:solidFill>
                            <a:srgbClr val="000000"/>
                          </a:solidFill>
                          <a:effectLst/>
                          <a:latin typeface="Calibri" charset="0"/>
                        </a:rPr>
                        <a:t> 104.631    </a:t>
                      </a:r>
                    </a:p>
                  </a:txBody>
                  <a:tcPr marL="0" marR="0" marT="0"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charset="0"/>
                        </a:rPr>
                        <a:t>419</a:t>
                      </a: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xmlns="" val="10004"/>
                  </a:ext>
                </a:extLst>
              </a:tr>
              <a:tr h="190500">
                <a:tc>
                  <a:txBody>
                    <a:bodyPr/>
                    <a:lstStyle/>
                    <a:p>
                      <a:pPr algn="ctr" fontAlgn="b"/>
                      <a:r>
                        <a:rPr lang="hr-HR" sz="1100" b="0" i="0" u="none" strike="noStrike">
                          <a:solidFill>
                            <a:srgbClr val="FFFFFF"/>
                          </a:solidFill>
                          <a:effectLst/>
                          <a:latin typeface="Calibri" charset="0"/>
                        </a:rPr>
                        <a:t>1 × god.</a:t>
                      </a:r>
                    </a:p>
                  </a:txBody>
                  <a:tcPr marL="0" marR="0" marT="0" marB="0" anchor="b">
                    <a:lnL>
                      <a:noFill/>
                    </a:lnL>
                    <a:lnR>
                      <a:noFill/>
                    </a:lnR>
                    <a:lnT>
                      <a:noFill/>
                    </a:lnT>
                    <a:lnB>
                      <a:noFill/>
                    </a:lnB>
                    <a:solidFill>
                      <a:srgbClr val="FF0000"/>
                    </a:solidFill>
                  </a:tcPr>
                </a:tc>
                <a:tc>
                  <a:txBody>
                    <a:bodyPr/>
                    <a:lstStyle/>
                    <a:p>
                      <a:pPr algn="r" fontAlgn="b"/>
                      <a:r>
                        <a:rPr lang="ro-RO" sz="1100" b="0" i="0" u="none" strike="noStrike" dirty="0">
                          <a:solidFill>
                            <a:srgbClr val="000000"/>
                          </a:solidFill>
                          <a:effectLst/>
                          <a:latin typeface="Calibri" charset="0"/>
                        </a:rPr>
                        <a:t> 7.588    </a:t>
                      </a:r>
                    </a:p>
                  </a:txBody>
                  <a:tcPr marL="0" marR="0" marT="0" marB="0" anchor="b">
                    <a:lnL>
                      <a:noFill/>
                    </a:lnL>
                    <a:lnR>
                      <a:noFill/>
                    </a:lnR>
                    <a:lnT>
                      <a:noFill/>
                    </a:lnT>
                    <a:lnB>
                      <a:noFill/>
                    </a:lnB>
                    <a:solidFill>
                      <a:schemeClr val="bg1"/>
                    </a:solidFill>
                  </a:tcPr>
                </a:tc>
                <a:tc>
                  <a:txBody>
                    <a:bodyPr/>
                    <a:lstStyle/>
                    <a:p>
                      <a:pPr algn="ctr" fontAlgn="b"/>
                      <a:r>
                        <a:rPr lang="en-US" sz="1100" b="0" i="0" u="none" strike="noStrike">
                          <a:solidFill>
                            <a:srgbClr val="000000"/>
                          </a:solidFill>
                          <a:effectLst/>
                          <a:latin typeface="Calibri" charset="0"/>
                        </a:rPr>
                        <a:t>1</a:t>
                      </a:r>
                    </a:p>
                  </a:txBody>
                  <a:tcPr marL="0" marR="0" marT="0" marB="0" anchor="b">
                    <a:lnL>
                      <a:noFill/>
                    </a:lnL>
                    <a:lnR>
                      <a:noFill/>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charset="0"/>
                        </a:rPr>
                        <a:t>5</a:t>
                      </a:r>
                    </a:p>
                  </a:txBody>
                  <a:tcPr marL="0" marR="0" marT="0" marB="0" anchor="b">
                    <a:lnL>
                      <a:noFill/>
                    </a:lnL>
                    <a:lnR>
                      <a:noFill/>
                    </a:lnR>
                    <a:lnT>
                      <a:noFill/>
                    </a:lnT>
                    <a:lnB>
                      <a:noFill/>
                    </a:lnB>
                    <a:solidFill>
                      <a:schemeClr val="bg1"/>
                    </a:solidFill>
                  </a:tcPr>
                </a:tc>
                <a:tc>
                  <a:txBody>
                    <a:bodyPr/>
                    <a:lstStyle/>
                    <a:p>
                      <a:pPr algn="r" fontAlgn="b"/>
                      <a:r>
                        <a:rPr lang="ro-RO" sz="1100" b="0" i="0" u="none" strike="noStrike">
                          <a:solidFill>
                            <a:srgbClr val="000000"/>
                          </a:solidFill>
                          <a:effectLst/>
                          <a:latin typeface="Calibri" charset="0"/>
                        </a:rPr>
                        <a:t> 7.588    </a:t>
                      </a:r>
                    </a:p>
                  </a:txBody>
                  <a:tcPr marL="0" marR="0" marT="0" marB="0" anchor="b">
                    <a:lnL>
                      <a:noFill/>
                    </a:lnL>
                    <a:lnR>
                      <a:noFill/>
                    </a:lnR>
                    <a:lnT>
                      <a:noFill/>
                    </a:lnT>
                    <a:lnB>
                      <a:noFill/>
                    </a:lnB>
                    <a:solidFill>
                      <a:schemeClr val="bg1"/>
                    </a:solidFill>
                  </a:tcPr>
                </a:tc>
                <a:tc>
                  <a:txBody>
                    <a:bodyPr/>
                    <a:lstStyle/>
                    <a:p>
                      <a:pPr algn="r" fontAlgn="b"/>
                      <a:r>
                        <a:rPr lang="en-US" sz="1100" b="0" i="0" u="none" strike="noStrike" dirty="0">
                          <a:solidFill>
                            <a:srgbClr val="000000"/>
                          </a:solidFill>
                          <a:effectLst/>
                          <a:latin typeface="Calibri" charset="0"/>
                        </a:rPr>
                        <a:t>30</a:t>
                      </a: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xmlns="" val="10005"/>
                  </a:ext>
                </a:extLst>
              </a:tr>
              <a:tr h="190500">
                <a:tc>
                  <a:txBody>
                    <a:bodyPr/>
                    <a:lstStyle/>
                    <a:p>
                      <a:pPr algn="l" fontAlgn="b"/>
                      <a:r>
                        <a:rPr lang="en-US" sz="1100" b="1" i="0" u="none" strike="noStrike">
                          <a:solidFill>
                            <a:srgbClr val="000000"/>
                          </a:solidFill>
                          <a:effectLst/>
                          <a:latin typeface="Calibri" charset="0"/>
                        </a:rPr>
                        <a:t>Ukupno:</a:t>
                      </a:r>
                    </a:p>
                  </a:txBody>
                  <a:tcPr marL="0" marR="0" marT="0" marB="0" anchor="b">
                    <a:lnL>
                      <a:noFill/>
                    </a:lnL>
                    <a:lnR>
                      <a:noFill/>
                    </a:lnR>
                    <a:lnT>
                      <a:noFill/>
                    </a:lnT>
                    <a:lnB>
                      <a:noFill/>
                    </a:lnB>
                    <a:solidFill>
                      <a:srgbClr val="DDD9C4"/>
                    </a:solidFill>
                  </a:tcPr>
                </a:tc>
                <a:tc>
                  <a:txBody>
                    <a:bodyPr/>
                    <a:lstStyle/>
                    <a:p>
                      <a:pPr algn="r" fontAlgn="b"/>
                      <a:r>
                        <a:rPr lang="fi-FI" sz="1100" b="1" i="0" u="none" strike="noStrike" dirty="0">
                          <a:solidFill>
                            <a:srgbClr val="000000"/>
                          </a:solidFill>
                          <a:effectLst/>
                          <a:latin typeface="Calibri" charset="0"/>
                        </a:rPr>
                        <a:t>38727</a:t>
                      </a:r>
                    </a:p>
                  </a:txBody>
                  <a:tcPr marL="0" marR="0" marT="0" marB="0" anchor="b">
                    <a:lnL>
                      <a:noFill/>
                    </a:lnL>
                    <a:lnR>
                      <a:noFill/>
                    </a:lnR>
                    <a:lnT>
                      <a:noFill/>
                    </a:lnT>
                    <a:lnB>
                      <a:noFill/>
                    </a:lnB>
                    <a:solidFill>
                      <a:schemeClr val="bg1"/>
                    </a:solidFill>
                  </a:tcPr>
                </a:tc>
                <a:tc>
                  <a:txBody>
                    <a:bodyPr/>
                    <a:lstStyle/>
                    <a:p>
                      <a:pPr algn="ctr" fontAlgn="b"/>
                      <a:endParaRPr lang="en-US" sz="1100" b="0" i="0" u="none" strike="noStrike" dirty="0">
                        <a:solidFill>
                          <a:srgbClr val="000000"/>
                        </a:solidFill>
                        <a:effectLst/>
                        <a:latin typeface="Calibri" charset="0"/>
                      </a:endParaRPr>
                    </a:p>
                  </a:txBody>
                  <a:tcPr marL="0" marR="0" marT="0"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charset="0"/>
                      </a:endParaRPr>
                    </a:p>
                  </a:txBody>
                  <a:tcPr marL="0" marR="0" marT="0" marB="0" anchor="b">
                    <a:lnL>
                      <a:noFill/>
                    </a:lnL>
                    <a:lnR>
                      <a:noFill/>
                    </a:lnR>
                    <a:lnT>
                      <a:noFill/>
                    </a:lnT>
                    <a:lnB>
                      <a:noFill/>
                    </a:lnB>
                    <a:solidFill>
                      <a:schemeClr val="bg1"/>
                    </a:solidFill>
                  </a:tcPr>
                </a:tc>
                <a:tc>
                  <a:txBody>
                    <a:bodyPr/>
                    <a:lstStyle/>
                    <a:p>
                      <a:pPr algn="r" fontAlgn="b"/>
                      <a:r>
                        <a:rPr lang="ro-RO" sz="1100" b="0" i="0" u="none" strike="noStrike">
                          <a:solidFill>
                            <a:srgbClr val="000000"/>
                          </a:solidFill>
                          <a:effectLst/>
                          <a:latin typeface="Calibri" charset="0"/>
                        </a:rPr>
                        <a:t> 478.440    </a:t>
                      </a:r>
                    </a:p>
                  </a:txBody>
                  <a:tcPr marL="0" marR="0" marT="0" marB="0" anchor="b">
                    <a:lnL>
                      <a:noFill/>
                    </a:lnL>
                    <a:lnR>
                      <a:noFill/>
                    </a:lnR>
                    <a:lnT>
                      <a:noFill/>
                    </a:lnT>
                    <a:lnB>
                      <a:noFill/>
                    </a:lnB>
                    <a:solidFill>
                      <a:schemeClr val="bg1"/>
                    </a:solidFill>
                  </a:tcPr>
                </a:tc>
                <a:tc>
                  <a:txBody>
                    <a:bodyPr/>
                    <a:lstStyle/>
                    <a:p>
                      <a:pPr algn="l" fontAlgn="b"/>
                      <a:endParaRPr lang="en-US" sz="1100" b="0" i="0" u="none" strike="noStrike" dirty="0">
                        <a:solidFill>
                          <a:srgbClr val="000000"/>
                        </a:solidFill>
                        <a:effectLst/>
                        <a:latin typeface="Calibri"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xmlns="" val="10006"/>
                  </a:ext>
                </a:extLst>
              </a:tr>
            </a:tbl>
          </a:graphicData>
        </a:graphic>
      </p:graphicFrame>
      <p:sp>
        <p:nvSpPr>
          <p:cNvPr id="17" name="Rectangle 16"/>
          <p:cNvSpPr/>
          <p:nvPr/>
        </p:nvSpPr>
        <p:spPr>
          <a:xfrm>
            <a:off x="1723025" y="4634792"/>
            <a:ext cx="1001108"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hr-HR" sz="1400" dirty="0"/>
              <a:t>1-11 × god.</a:t>
            </a:r>
            <a:endParaRPr lang="en-US" sz="1400" dirty="0"/>
          </a:p>
        </p:txBody>
      </p:sp>
    </p:spTree>
    <p:extLst>
      <p:ext uri="{BB962C8B-B14F-4D97-AF65-F5344CB8AC3E}">
        <p14:creationId xmlns:p14="http://schemas.microsoft.com/office/powerpoint/2010/main" val="10483747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9" y="115864"/>
            <a:ext cx="7561263" cy="504825"/>
          </a:xfrm>
        </p:spPr>
        <p:txBody>
          <a:bodyPr>
            <a:normAutofit fontScale="90000"/>
          </a:bodyPr>
          <a:lstStyle/>
          <a:p>
            <a:r>
              <a:rPr lang="hr-HR" b="1" dirty="0"/>
              <a:t>Analiza produktivnosti skladišta</a:t>
            </a:r>
            <a:r>
              <a:rPr lang="hr-HR" b="1" i="1" dirty="0"/>
              <a:t/>
            </a:r>
            <a:br>
              <a:rPr lang="hr-HR" b="1" i="1" dirty="0"/>
            </a:br>
            <a:r>
              <a:rPr lang="hr-HR" sz="1800" b="0" i="1" dirty="0">
                <a:solidFill>
                  <a:srgbClr val="000000"/>
                </a:solidFill>
                <a:latin typeface="Calibri"/>
                <a:ea typeface="+mn-ea"/>
                <a:cs typeface="+mn-cs"/>
              </a:rPr>
              <a:t>Izvor: </a:t>
            </a:r>
            <a:r>
              <a:rPr lang="en-US" sz="1800" b="0" i="1" dirty="0">
                <a:solidFill>
                  <a:srgbClr val="000000"/>
                </a:solidFill>
                <a:latin typeface="Calibri"/>
                <a:ea typeface="+mn-ea"/>
                <a:cs typeface="+mn-cs"/>
              </a:rPr>
              <a:t>(WAREHOUSING EDUCATION AND RESEARCH COUNCIL)</a:t>
            </a:r>
            <a:endParaRPr lang="hr-HR" dirty="0"/>
          </a:p>
        </p:txBody>
      </p:sp>
      <p:sp>
        <p:nvSpPr>
          <p:cNvPr id="3" name="Content Placeholder 2"/>
          <p:cNvSpPr>
            <a:spLocks noGrp="1"/>
          </p:cNvSpPr>
          <p:nvPr>
            <p:ph idx="1"/>
          </p:nvPr>
        </p:nvSpPr>
        <p:spPr>
          <a:xfrm>
            <a:off x="2402904" y="836712"/>
            <a:ext cx="8229600" cy="4896544"/>
          </a:xfrm>
        </p:spPr>
        <p:txBody>
          <a:bodyPr>
            <a:normAutofit/>
          </a:bodyPr>
          <a:lstStyle/>
          <a:p>
            <a:r>
              <a:rPr lang="hr-HR" sz="2400" dirty="0" err="1"/>
              <a:t>Benchmark</a:t>
            </a:r>
            <a:endParaRPr lang="hr-HR" sz="2400" dirty="0"/>
          </a:p>
          <a:p>
            <a:endParaRPr lang="hr-HR" sz="2400" dirty="0"/>
          </a:p>
          <a:p>
            <a:endParaRPr lang="hr-HR" sz="2400" dirty="0"/>
          </a:p>
          <a:p>
            <a:endParaRPr lang="hr-HR" sz="2400" dirty="0"/>
          </a:p>
          <a:p>
            <a:endParaRPr lang="hr-HR" sz="2400" dirty="0"/>
          </a:p>
          <a:p>
            <a:endParaRPr lang="hr-HR" sz="2400" dirty="0"/>
          </a:p>
          <a:p>
            <a:endParaRPr lang="hr-HR" sz="2400" dirty="0"/>
          </a:p>
          <a:p>
            <a:pPr marL="457200" lvl="1" indent="0">
              <a:buNone/>
            </a:pPr>
            <a:endParaRPr lang="en-US" sz="2000" i="1" dirty="0"/>
          </a:p>
          <a:p>
            <a:r>
              <a:rPr lang="hr-HR" sz="2400" i="1" dirty="0"/>
              <a:t>Kalkulacija:</a:t>
            </a:r>
          </a:p>
          <a:p>
            <a:endParaRPr lang="hr-HR" sz="2400" i="1" dirty="0"/>
          </a:p>
          <a:p>
            <a:endParaRPr lang="hr-HR" sz="2400" i="1" dirty="0"/>
          </a:p>
          <a:p>
            <a:endParaRPr lang="hr-HR" sz="2400" i="1" dirty="0"/>
          </a:p>
          <a:p>
            <a:endParaRPr lang="hr-HR" sz="2400" i="1" dirty="0"/>
          </a:p>
          <a:p>
            <a:endParaRPr lang="hr-HR" sz="2400" i="1" dirty="0"/>
          </a:p>
        </p:txBody>
      </p:sp>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9497" y="1559377"/>
            <a:ext cx="9111781"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448716" y="2327573"/>
            <a:ext cx="9327805" cy="458233"/>
          </a:xfrm>
          <a:prstGeom prst="roundRect">
            <a:avLst/>
          </a:prstGeom>
          <a:solidFill>
            <a:srgbClr val="86CE24">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1504" y="1320180"/>
            <a:ext cx="8928992" cy="236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avokutnik 4"/>
          <p:cNvSpPr/>
          <p:nvPr/>
        </p:nvSpPr>
        <p:spPr>
          <a:xfrm>
            <a:off x="4439817" y="4094929"/>
            <a:ext cx="6336704" cy="132343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hr-HR" sz="2000" i="1" dirty="0"/>
              <a:t>Ukupno pikova u jednom danu </a:t>
            </a:r>
            <a:r>
              <a:rPr lang="hr-HR" sz="2000" i="1" dirty="0" err="1"/>
              <a:t>komisioniranih</a:t>
            </a:r>
            <a:r>
              <a:rPr lang="hr-HR" sz="2000" i="1" dirty="0"/>
              <a:t> i isporučenih </a:t>
            </a:r>
          </a:p>
          <a:p>
            <a:pPr algn="ctr"/>
            <a:r>
              <a:rPr lang="hr-HR" sz="2000" i="1" dirty="0"/>
              <a:t>---------------------------------------------------------------------------- </a:t>
            </a:r>
          </a:p>
          <a:p>
            <a:pPr algn="ctr"/>
            <a:r>
              <a:rPr lang="hr-HR" sz="2000" i="1" dirty="0"/>
              <a:t>Ukupni radni sati od </a:t>
            </a:r>
            <a:r>
              <a:rPr lang="hr-HR" sz="2000" i="1" dirty="0" err="1"/>
              <a:t>komisioniranja</a:t>
            </a:r>
            <a:r>
              <a:rPr lang="hr-HR" sz="2000" i="1" dirty="0"/>
              <a:t> do isporuke u jednom danu</a:t>
            </a:r>
            <a:endParaRPr lang="hr-HR" sz="2000" dirty="0"/>
          </a:p>
        </p:txBody>
      </p:sp>
      <p:pic>
        <p:nvPicPr>
          <p:cNvPr id="8" name="Picture 2" descr="http://www.dealerguy.com/images/dealerguy-talking-head-copy.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481" y="5147901"/>
            <a:ext cx="1432164" cy="1737889"/>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10"/>
          <p:cNvSpPr/>
          <p:nvPr/>
        </p:nvSpPr>
        <p:spPr>
          <a:xfrm>
            <a:off x="3050502" y="5732835"/>
            <a:ext cx="3405538" cy="917068"/>
          </a:xfrm>
          <a:prstGeom prst="wedgeEllipseCallout">
            <a:avLst>
              <a:gd name="adj1" fmla="val -70519"/>
              <a:gd name="adj2" fmla="val 29066"/>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chemeClr val="tx1"/>
                </a:solidFill>
              </a:rPr>
              <a:t>Kako točno izračunati produktivnost vašeg skladišta</a:t>
            </a:r>
            <a:r>
              <a:rPr lang="nl-NL" sz="2000" dirty="0">
                <a:solidFill>
                  <a:schemeClr val="tx1"/>
                </a:solidFill>
              </a:rPr>
              <a:t>?</a:t>
            </a:r>
          </a:p>
        </p:txBody>
      </p:sp>
    </p:spTree>
    <p:extLst>
      <p:ext uri="{BB962C8B-B14F-4D97-AF65-F5344CB8AC3E}">
        <p14:creationId xmlns:p14="http://schemas.microsoft.com/office/powerpoint/2010/main" val="208503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55641" y="116633"/>
            <a:ext cx="5976937" cy="504825"/>
          </a:xfrm>
        </p:spPr>
        <p:txBody>
          <a:bodyPr/>
          <a:lstStyle/>
          <a:p>
            <a:r>
              <a:rPr lang="en-US" dirty="0" err="1"/>
              <a:t>Logistička</a:t>
            </a:r>
            <a:r>
              <a:rPr lang="en-US" dirty="0"/>
              <a:t> </a:t>
            </a:r>
            <a:r>
              <a:rPr lang="en-US" dirty="0" err="1"/>
              <a:t>strategija</a:t>
            </a:r>
            <a:r>
              <a:rPr lang="en-US" dirty="0"/>
              <a:t> </a:t>
            </a:r>
            <a:r>
              <a:rPr lang="en-US" dirty="0" err="1"/>
              <a:t>i</a:t>
            </a:r>
            <a:r>
              <a:rPr lang="en-US" dirty="0"/>
              <a:t> </a:t>
            </a:r>
            <a:r>
              <a:rPr lang="en-US" dirty="0" err="1"/>
              <a:t>distribucija</a:t>
            </a:r>
            <a:endParaRPr lang="hr-H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8764395"/>
              </p:ext>
            </p:extLst>
          </p:nvPr>
        </p:nvGraphicFramePr>
        <p:xfrm>
          <a:off x="1524000" y="356416"/>
          <a:ext cx="9144000" cy="623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9219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55641" y="116633"/>
            <a:ext cx="5976937" cy="504825"/>
          </a:xfrm>
        </p:spPr>
        <p:txBody>
          <a:bodyPr/>
          <a:lstStyle/>
          <a:p>
            <a:r>
              <a:rPr lang="hr-HR" dirty="0"/>
              <a:t>LOGIKO Programi edukacije</a:t>
            </a: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475501563"/>
              </p:ext>
            </p:extLst>
          </p:nvPr>
        </p:nvGraphicFramePr>
        <p:xfrm>
          <a:off x="2351584" y="908721"/>
          <a:ext cx="7416825" cy="478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30085" t="21642" r="26062" b="23850"/>
          <a:stretch/>
        </p:blipFill>
        <p:spPr>
          <a:xfrm>
            <a:off x="9312461" y="5092688"/>
            <a:ext cx="2520280" cy="1844824"/>
          </a:xfrm>
          <a:prstGeom prst="rect">
            <a:avLst/>
          </a:prstGeom>
        </p:spPr>
      </p:pic>
    </p:spTree>
    <p:extLst>
      <p:ext uri="{BB962C8B-B14F-4D97-AF65-F5344CB8AC3E}">
        <p14:creationId xmlns:p14="http://schemas.microsoft.com/office/powerpoint/2010/main" val="17398309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27649" y="116633"/>
            <a:ext cx="5976937" cy="504825"/>
          </a:xfrm>
        </p:spPr>
        <p:txBody>
          <a:bodyPr/>
          <a:lstStyle/>
          <a:p>
            <a:r>
              <a:rPr lang="hr-HR" dirty="0"/>
              <a:t>LOGIKO PROJEKTI – Najava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94214441"/>
              </p:ext>
            </p:extLst>
          </p:nvPr>
        </p:nvGraphicFramePr>
        <p:xfrm>
          <a:off x="291548" y="1412776"/>
          <a:ext cx="11463130"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00180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txBox="1">
            <a:spLocks noGrp="1"/>
          </p:cNvSpPr>
          <p:nvPr/>
        </p:nvSpPr>
        <p:spPr bwMode="auto">
          <a:xfrm>
            <a:off x="2133600" y="6245225"/>
            <a:ext cx="1981200" cy="476250"/>
          </a:xfrm>
          <a:prstGeom prst="rect">
            <a:avLst/>
          </a:prstGeom>
          <a:noFill/>
          <a:ln>
            <a:miter lim="800000"/>
            <a:headEnd/>
            <a:tailEnd/>
          </a:ln>
        </p:spPr>
        <p:txBody>
          <a:bodyPr/>
          <a:lstStyle/>
          <a:p>
            <a:pPr>
              <a:defRPr/>
            </a:pPr>
            <a:fld id="{30B94E33-FF46-460B-99A5-19B37D620803}" type="datetime1">
              <a:rPr lang="hr-HR" sz="1200"/>
              <a:pPr>
                <a:defRPr/>
              </a:pPr>
              <a:t>5.10.2017.</a:t>
            </a:fld>
            <a:endParaRPr lang="hr-HR" sz="1200"/>
          </a:p>
        </p:txBody>
      </p:sp>
      <p:pic>
        <p:nvPicPr>
          <p:cNvPr id="1669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720" t="14836" r="2345" b="2667"/>
          <a:stretch>
            <a:fillRect/>
          </a:stretch>
        </p:blipFill>
        <p:spPr bwMode="auto">
          <a:xfrm>
            <a:off x="0" y="0"/>
            <a:ext cx="12192000" cy="6858000"/>
          </a:xfrm>
          <a:prstGeom prst="rect">
            <a:avLst/>
          </a:prstGeom>
          <a:noFill/>
          <a:ln w="9525">
            <a:noFill/>
            <a:miter lim="800000"/>
            <a:headEnd/>
            <a:tailEnd/>
          </a:ln>
        </p:spPr>
      </p:pic>
      <p:sp>
        <p:nvSpPr>
          <p:cNvPr id="6" name="Content Placeholder 2"/>
          <p:cNvSpPr txBox="1">
            <a:spLocks/>
          </p:cNvSpPr>
          <p:nvPr/>
        </p:nvSpPr>
        <p:spPr bwMode="auto">
          <a:xfrm>
            <a:off x="2351089" y="3833814"/>
            <a:ext cx="7921625" cy="3024187"/>
          </a:xfrm>
          <a:prstGeom prst="rect">
            <a:avLst/>
          </a:prstGeom>
          <a:noFill/>
          <a:ln w="9525">
            <a:noFill/>
            <a:miter lim="800000"/>
            <a:headEnd/>
            <a:tailEnd/>
          </a:ln>
        </p:spPr>
        <p:txBody>
          <a:bodyPr/>
          <a:lstStyle/>
          <a:p>
            <a:pPr algn="ctr">
              <a:buClr>
                <a:srgbClr val="CC0000"/>
              </a:buClr>
              <a:defRPr/>
            </a:pPr>
            <a:endParaRPr lang="hr-HR" sz="2400" b="1" dirty="0">
              <a:solidFill>
                <a:schemeClr val="bg1"/>
              </a:solidFill>
              <a:latin typeface="Verdana" pitchFamily="34" charset="0"/>
            </a:endParaRPr>
          </a:p>
          <a:p>
            <a:pPr algn="ctr">
              <a:buClr>
                <a:srgbClr val="CC0000"/>
              </a:buClr>
              <a:defRPr/>
            </a:pPr>
            <a:r>
              <a:rPr lang="hr-HR" sz="2400" b="1" dirty="0">
                <a:solidFill>
                  <a:schemeClr val="bg1"/>
                </a:solidFill>
                <a:latin typeface="Verdana" pitchFamily="34" charset="0"/>
              </a:rPr>
              <a:t>Antonio Zrilić</a:t>
            </a:r>
            <a:r>
              <a:rPr lang="hr-HR" sz="2400" dirty="0">
                <a:solidFill>
                  <a:schemeClr val="bg1"/>
                </a:solidFill>
                <a:latin typeface="Verdana" pitchFamily="34" charset="0"/>
              </a:rPr>
              <a:t/>
            </a:r>
            <a:br>
              <a:rPr lang="hr-HR" sz="2400" dirty="0">
                <a:solidFill>
                  <a:schemeClr val="bg1"/>
                </a:solidFill>
                <a:latin typeface="Verdana" pitchFamily="34" charset="0"/>
              </a:rPr>
            </a:br>
            <a:r>
              <a:rPr lang="hr-HR" sz="2400" dirty="0" err="1">
                <a:solidFill>
                  <a:schemeClr val="bg1"/>
                </a:solidFill>
                <a:latin typeface="Verdana" pitchFamily="34" charset="0"/>
              </a:rPr>
              <a:t>info</a:t>
            </a:r>
            <a:r>
              <a:rPr lang="hr-HR" sz="2400" dirty="0">
                <a:solidFill>
                  <a:schemeClr val="bg1"/>
                </a:solidFill>
                <a:latin typeface="Verdana" pitchFamily="34" charset="0"/>
              </a:rPr>
              <a:t>@</a:t>
            </a:r>
            <a:r>
              <a:rPr lang="hr-HR" sz="2400" dirty="0" err="1">
                <a:solidFill>
                  <a:schemeClr val="bg1"/>
                </a:solidFill>
                <a:latin typeface="Verdana" pitchFamily="34" charset="0"/>
              </a:rPr>
              <a:t>logiko.hr</a:t>
            </a:r>
            <a:r>
              <a:rPr lang="hr-HR" sz="2400" dirty="0">
                <a:solidFill>
                  <a:schemeClr val="bg1"/>
                </a:solidFill>
                <a:latin typeface="Verdana" pitchFamily="34" charset="0"/>
              </a:rPr>
              <a:t> </a:t>
            </a:r>
            <a:br>
              <a:rPr lang="hr-HR" sz="2400" dirty="0">
                <a:solidFill>
                  <a:schemeClr val="bg1"/>
                </a:solidFill>
                <a:latin typeface="Verdana" pitchFamily="34" charset="0"/>
              </a:rPr>
            </a:br>
            <a:r>
              <a:rPr lang="hr-HR" sz="2400" dirty="0">
                <a:solidFill>
                  <a:schemeClr val="bg1"/>
                </a:solidFill>
                <a:latin typeface="Verdana" pitchFamily="34" charset="0"/>
              </a:rPr>
              <a:t>www.logiko.hr</a:t>
            </a:r>
          </a:p>
          <a:p>
            <a:pPr algn="ctr">
              <a:buClr>
                <a:srgbClr val="CC0000"/>
              </a:buClr>
              <a:defRPr/>
            </a:pPr>
            <a:r>
              <a:rPr lang="hr-HR" sz="2400" dirty="0">
                <a:solidFill>
                  <a:schemeClr val="bg1"/>
                </a:solidFill>
                <a:latin typeface="Verdana" pitchFamily="34" charset="0"/>
              </a:rPr>
              <a:t>+385 1 6602 557</a:t>
            </a:r>
            <a:br>
              <a:rPr lang="hr-HR" sz="2400" dirty="0">
                <a:solidFill>
                  <a:schemeClr val="bg1"/>
                </a:solidFill>
                <a:latin typeface="Verdana" pitchFamily="34" charset="0"/>
              </a:rPr>
            </a:br>
            <a:r>
              <a:rPr lang="hr-HR" sz="2400" dirty="0">
                <a:solidFill>
                  <a:schemeClr val="bg1"/>
                </a:solidFill>
                <a:latin typeface="Verdana" pitchFamily="34" charset="0"/>
              </a:rPr>
              <a:t> +385 91 222 0123</a:t>
            </a:r>
          </a:p>
          <a:p>
            <a:pPr marL="469900" indent="-469900">
              <a:spcBef>
                <a:spcPct val="20000"/>
              </a:spcBef>
              <a:buClr>
                <a:schemeClr val="accent2"/>
              </a:buClr>
              <a:buFontTx/>
              <a:buChar char="•"/>
              <a:defRPr/>
            </a:pPr>
            <a:endParaRPr lang="hr-HR" sz="2400" kern="0" dirty="0">
              <a:solidFill>
                <a:schemeClr val="bg1">
                  <a:lumMod val="95000"/>
                </a:schemeClr>
              </a:solidFill>
            </a:endParaRPr>
          </a:p>
        </p:txBody>
      </p:sp>
      <p:pic>
        <p:nvPicPr>
          <p:cNvPr id="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7287" t="10190" r="16191" b="18477"/>
          <a:stretch>
            <a:fillRect/>
          </a:stretch>
        </p:blipFill>
        <p:spPr bwMode="auto">
          <a:xfrm>
            <a:off x="420973" y="3500438"/>
            <a:ext cx="2303463" cy="1535112"/>
          </a:xfrm>
          <a:prstGeom prst="rect">
            <a:avLst/>
          </a:prstGeom>
          <a:ln>
            <a:noFill/>
          </a:ln>
          <a:effectLst>
            <a:outerShdw blurRad="292100" dist="139700" dir="2700000" algn="tl" rotWithShape="0">
              <a:srgbClr val="333333">
                <a:alpha val="65000"/>
              </a:srgbClr>
            </a:outerShdw>
          </a:effectLst>
        </p:spPr>
      </p:pic>
      <p:sp>
        <p:nvSpPr>
          <p:cNvPr id="9" name="Slide Number Placeholder 8"/>
          <p:cNvSpPr txBox="1">
            <a:spLocks noGrp="1"/>
          </p:cNvSpPr>
          <p:nvPr/>
        </p:nvSpPr>
        <p:spPr bwMode="auto">
          <a:xfrm>
            <a:off x="8077200" y="6245225"/>
            <a:ext cx="1981200" cy="476250"/>
          </a:xfrm>
          <a:prstGeom prst="rect">
            <a:avLst/>
          </a:prstGeom>
          <a:noFill/>
          <a:ln>
            <a:miter lim="800000"/>
            <a:headEnd/>
            <a:tailEnd/>
          </a:ln>
        </p:spPr>
        <p:txBody>
          <a:bodyPr/>
          <a:lstStyle/>
          <a:p>
            <a:pPr algn="r">
              <a:defRPr/>
            </a:pPr>
            <a:fld id="{BF48FCC7-0A56-44E7-BB11-39684ED7C1C8}" type="slidenum">
              <a:rPr lang="hr-HR" sz="1200"/>
              <a:pPr algn="r">
                <a:defRPr/>
              </a:pPr>
              <a:t>51</a:t>
            </a:fld>
            <a:endParaRPr lang="hr-HR" sz="1200"/>
          </a:p>
        </p:txBody>
      </p:sp>
      <p:graphicFrame>
        <p:nvGraphicFramePr>
          <p:cNvPr id="7" name="Diagram 6"/>
          <p:cNvGraphicFramePr/>
          <p:nvPr>
            <p:extLst/>
          </p:nvPr>
        </p:nvGraphicFramePr>
        <p:xfrm>
          <a:off x="4007768" y="2420888"/>
          <a:ext cx="4896544" cy="936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32524752"/>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55641" y="116633"/>
            <a:ext cx="5976937" cy="504825"/>
          </a:xfrm>
        </p:spPr>
        <p:txBody>
          <a:bodyPr/>
          <a:lstStyle/>
          <a:p>
            <a:r>
              <a:rPr lang="en-US" dirty="0" err="1"/>
              <a:t>Logistička</a:t>
            </a:r>
            <a:r>
              <a:rPr lang="en-US" dirty="0"/>
              <a:t> </a:t>
            </a:r>
            <a:r>
              <a:rPr lang="en-US" dirty="0" err="1"/>
              <a:t>strategija</a:t>
            </a:r>
            <a:r>
              <a:rPr lang="en-US" dirty="0"/>
              <a:t> </a:t>
            </a:r>
            <a:r>
              <a:rPr lang="en-US" dirty="0" err="1"/>
              <a:t>i</a:t>
            </a:r>
            <a:r>
              <a:rPr lang="en-US" dirty="0"/>
              <a:t> </a:t>
            </a:r>
            <a:r>
              <a:rPr lang="en-US" dirty="0" err="1"/>
              <a:t>distribucija</a:t>
            </a:r>
            <a:endParaRPr lang="hr-H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6038698"/>
              </p:ext>
            </p:extLst>
          </p:nvPr>
        </p:nvGraphicFramePr>
        <p:xfrm>
          <a:off x="1524000" y="356416"/>
          <a:ext cx="9144000" cy="623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960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820"/>
            <a:ext cx="12192000" cy="6986820"/>
          </a:xfrm>
          <a:prstGeom prst="rect">
            <a:avLst/>
          </a:prstGeom>
        </p:spPr>
      </p:pic>
      <p:sp>
        <p:nvSpPr>
          <p:cNvPr id="46084" name="Rectangle 2"/>
          <p:cNvSpPr>
            <a:spLocks noGrp="1" noChangeArrowheads="1"/>
          </p:cNvSpPr>
          <p:nvPr>
            <p:ph type="title"/>
          </p:nvPr>
        </p:nvSpPr>
        <p:spPr>
          <a:xfrm>
            <a:off x="2598738" y="-108487"/>
            <a:ext cx="7561262" cy="1077268"/>
          </a:xfrm>
        </p:spPr>
        <p:txBody>
          <a:bodyPr>
            <a:normAutofit/>
          </a:bodyPr>
          <a:lstStyle/>
          <a:p>
            <a:r>
              <a:rPr lang="hr-HR" dirty="0"/>
              <a:t>Da li vaša kompanija ima strategiju?</a:t>
            </a:r>
          </a:p>
        </p:txBody>
      </p:sp>
      <p:sp>
        <p:nvSpPr>
          <p:cNvPr id="8" name="Slide Number Placeholder 7"/>
          <p:cNvSpPr>
            <a:spLocks noGrp="1"/>
          </p:cNvSpPr>
          <p:nvPr>
            <p:ph type="sldNum" sz="quarter" idx="12"/>
          </p:nvPr>
        </p:nvSpPr>
        <p:spPr/>
        <p:txBody>
          <a:bodyPr/>
          <a:lstStyle/>
          <a:p>
            <a:pPr>
              <a:defRPr/>
            </a:pPr>
            <a:fld id="{4E72420F-7A89-4A80-BD13-42A5C947EC53}" type="slidenum">
              <a:rPr lang="hr-HR" smtClean="0"/>
              <a:pPr>
                <a:defRPr/>
              </a:pPr>
              <a:t>7</a:t>
            </a:fld>
            <a:endParaRPr lang="hr-HR"/>
          </a:p>
        </p:txBody>
      </p:sp>
    </p:spTree>
    <p:extLst>
      <p:ext uri="{BB962C8B-B14F-4D97-AF65-F5344CB8AC3E}">
        <p14:creationId xmlns:p14="http://schemas.microsoft.com/office/powerpoint/2010/main" val="3576325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additive="base">
                                        <p:cTn id="7" dur="1000"/>
                                        <p:tgtEl>
                                          <p:spTgt spid="46084"/>
                                        </p:tgtEl>
                                        <p:attrNameLst>
                                          <p:attrName>ppt_x</p:attrName>
                                        </p:attrNameLst>
                                      </p:cBhvr>
                                      <p:tavLst>
                                        <p:tav tm="0">
                                          <p:val>
                                            <p:strVal val="#ppt_x-#ppt_w*1.125000"/>
                                          </p:val>
                                        </p:tav>
                                        <p:tav tm="100000">
                                          <p:val>
                                            <p:strVal val="#ppt_x"/>
                                          </p:val>
                                        </p:tav>
                                      </p:tavLst>
                                    </p:anim>
                                    <p:animEffect transition="in" filter="wipe(right)">
                                      <p:cBhvr>
                                        <p:cTn id="8" dur="1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1967017" y="67059"/>
            <a:ext cx="8229600" cy="1143000"/>
          </a:xfrm>
        </p:spPr>
        <p:txBody>
          <a:bodyPr anchor="t"/>
          <a:lstStyle/>
          <a:p>
            <a:pPr eaLnBrk="1" hangingPunct="1"/>
            <a:r>
              <a:rPr lang="en-US" dirty="0"/>
              <a:t>K</a:t>
            </a:r>
            <a:r>
              <a:rPr lang="hr-HR" dirty="0" err="1"/>
              <a:t>oja</a:t>
            </a:r>
            <a:r>
              <a:rPr lang="hr-HR" dirty="0"/>
              <a:t> je strategija vašeg poduzeća?</a:t>
            </a:r>
          </a:p>
        </p:txBody>
      </p:sp>
      <p:pic>
        <p:nvPicPr>
          <p:cNvPr id="78851" name="Picture 3" descr="j0078754"/>
          <p:cNvPicPr>
            <a:picLocks noGrp="1" noChangeAspect="1" noChangeArrowheads="1"/>
          </p:cNvPicPr>
          <p:nvPr>
            <p:ph idx="4294967295"/>
          </p:nvPr>
        </p:nvPicPr>
        <p:blipFill>
          <a:blip r:embed="rId3"/>
          <a:stretch>
            <a:fillRect/>
          </a:stretch>
        </p:blipFill>
        <p:spPr>
          <a:xfrm>
            <a:off x="291508" y="3725615"/>
            <a:ext cx="4267200" cy="2767013"/>
          </a:xfrm>
          <a:prstGeom prst="rect">
            <a:avLst/>
          </a:prstGeom>
        </p:spPr>
      </p:pic>
      <p:grpSp>
        <p:nvGrpSpPr>
          <p:cNvPr id="2" name="Group 6"/>
          <p:cNvGrpSpPr/>
          <p:nvPr/>
        </p:nvGrpSpPr>
        <p:grpSpPr>
          <a:xfrm>
            <a:off x="4364332" y="2836066"/>
            <a:ext cx="3251200" cy="533816"/>
            <a:chOff x="0" y="1626388"/>
            <a:chExt cx="3251200" cy="533816"/>
          </a:xfrm>
          <a:solidFill>
            <a:srgbClr val="002060"/>
          </a:solidFill>
        </p:grpSpPr>
        <p:sp>
          <p:nvSpPr>
            <p:cNvPr id="14" name="Rectangle 13"/>
            <p:cNvSpPr/>
            <p:nvPr/>
          </p:nvSpPr>
          <p:spPr>
            <a:xfrm>
              <a:off x="0" y="1626388"/>
              <a:ext cx="3251200" cy="53381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0" y="1626388"/>
              <a:ext cx="3251200" cy="533816"/>
            </a:xfrm>
            <a:prstGeom prst="rect">
              <a:avLst/>
            </a:prstGeom>
            <a:grp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algn="ctr" defTabSz="800100" fontAlgn="base">
                <a:lnSpc>
                  <a:spcPct val="90000"/>
                </a:lnSpc>
                <a:spcBef>
                  <a:spcPct val="0"/>
                </a:spcBef>
                <a:spcAft>
                  <a:spcPct val="35000"/>
                </a:spcAft>
                <a:defRPr/>
              </a:pPr>
              <a:r>
                <a:rPr lang="hr-HR" dirty="0">
                  <a:solidFill>
                    <a:srgbClr val="FFFFFF"/>
                  </a:solidFill>
                  <a:latin typeface="Calibri"/>
                </a:rPr>
                <a:t>Cash </a:t>
              </a:r>
              <a:r>
                <a:rPr lang="hr-HR" dirty="0" err="1">
                  <a:solidFill>
                    <a:srgbClr val="FFFFFF"/>
                  </a:solidFill>
                  <a:latin typeface="Calibri"/>
                </a:rPr>
                <a:t>Is</a:t>
              </a:r>
              <a:r>
                <a:rPr lang="hr-HR" dirty="0">
                  <a:solidFill>
                    <a:srgbClr val="FFFFFF"/>
                  </a:solidFill>
                  <a:latin typeface="Calibri"/>
                </a:rPr>
                <a:t> King! = Vrijeme je novac</a:t>
              </a:r>
            </a:p>
          </p:txBody>
        </p:sp>
      </p:grpSp>
      <p:grpSp>
        <p:nvGrpSpPr>
          <p:cNvPr id="3" name="Group 7"/>
          <p:cNvGrpSpPr/>
          <p:nvPr/>
        </p:nvGrpSpPr>
        <p:grpSpPr>
          <a:xfrm>
            <a:off x="4364332" y="2023063"/>
            <a:ext cx="3251200" cy="821010"/>
            <a:chOff x="0" y="813385"/>
            <a:chExt cx="3251200" cy="821010"/>
          </a:xfrm>
          <a:solidFill>
            <a:srgbClr val="002060"/>
          </a:solidFill>
        </p:grpSpPr>
        <p:sp>
          <p:nvSpPr>
            <p:cNvPr id="12" name="Up Arrow Callout 11"/>
            <p:cNvSpPr/>
            <p:nvPr/>
          </p:nvSpPr>
          <p:spPr>
            <a:xfrm rot="10800000">
              <a:off x="0" y="813385"/>
              <a:ext cx="3251200" cy="821010"/>
            </a:xfrm>
            <a:prstGeom prst="upArrowCallou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Up Arrow Callout 6"/>
            <p:cNvSpPr/>
            <p:nvPr/>
          </p:nvSpPr>
          <p:spPr>
            <a:xfrm rot="21600000">
              <a:off x="0" y="813385"/>
              <a:ext cx="3251200" cy="533468"/>
            </a:xfrm>
            <a:prstGeom prst="rect">
              <a:avLst/>
            </a:prstGeom>
            <a:grp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algn="ctr" defTabSz="800100" fontAlgn="base">
                <a:lnSpc>
                  <a:spcPct val="90000"/>
                </a:lnSpc>
                <a:spcBef>
                  <a:spcPct val="0"/>
                </a:spcBef>
                <a:spcAft>
                  <a:spcPct val="35000"/>
                </a:spcAft>
                <a:defRPr/>
              </a:pPr>
              <a:r>
                <a:rPr lang="hr-HR" dirty="0">
                  <a:solidFill>
                    <a:srgbClr val="FFFFFF"/>
                  </a:solidFill>
                  <a:latin typeface="Calibri"/>
                </a:rPr>
                <a:t>Profitabilnost?</a:t>
              </a:r>
            </a:p>
          </p:txBody>
        </p:sp>
      </p:grpSp>
      <p:grpSp>
        <p:nvGrpSpPr>
          <p:cNvPr id="4" name="Group 8"/>
          <p:cNvGrpSpPr/>
          <p:nvPr/>
        </p:nvGrpSpPr>
        <p:grpSpPr>
          <a:xfrm>
            <a:off x="4364332" y="1210059"/>
            <a:ext cx="3251200" cy="821010"/>
            <a:chOff x="0" y="381"/>
            <a:chExt cx="3251200" cy="821010"/>
          </a:xfrm>
          <a:solidFill>
            <a:srgbClr val="002060"/>
          </a:solidFill>
        </p:grpSpPr>
        <p:sp>
          <p:nvSpPr>
            <p:cNvPr id="10" name="Up Arrow Callout 9"/>
            <p:cNvSpPr/>
            <p:nvPr/>
          </p:nvSpPr>
          <p:spPr>
            <a:xfrm rot="10800000">
              <a:off x="0" y="381"/>
              <a:ext cx="3251200" cy="821010"/>
            </a:xfrm>
            <a:prstGeom prst="upArrowCallou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Up Arrow Callout 8"/>
            <p:cNvSpPr/>
            <p:nvPr/>
          </p:nvSpPr>
          <p:spPr>
            <a:xfrm rot="21600000">
              <a:off x="0" y="381"/>
              <a:ext cx="3251200" cy="533468"/>
            </a:xfrm>
            <a:prstGeom prst="rect">
              <a:avLst/>
            </a:prstGeom>
            <a:grpFill/>
          </p:spPr>
          <p:style>
            <a:lnRef idx="0">
              <a:scrgbClr r="0" g="0" b="0"/>
            </a:lnRef>
            <a:fillRef idx="0">
              <a:scrgbClr r="0" g="0" b="0"/>
            </a:fillRef>
            <a:effectRef idx="0">
              <a:scrgbClr r="0" g="0" b="0"/>
            </a:effectRef>
            <a:fontRef idx="minor">
              <a:schemeClr val="lt1"/>
            </a:fontRef>
          </p:style>
          <p:txBody>
            <a:bodyPr lIns="128016" tIns="128016" rIns="128016" bIns="128016" spcCol="1270" anchor="ctr"/>
            <a:lstStyle/>
            <a:p>
              <a:pPr algn="ctr" defTabSz="800100" fontAlgn="base">
                <a:lnSpc>
                  <a:spcPct val="90000"/>
                </a:lnSpc>
                <a:spcBef>
                  <a:spcPct val="0"/>
                </a:spcBef>
                <a:spcAft>
                  <a:spcPct val="35000"/>
                </a:spcAft>
                <a:defRPr/>
              </a:pPr>
              <a:r>
                <a:rPr lang="hr-HR" dirty="0">
                  <a:solidFill>
                    <a:srgbClr val="FFFFFF"/>
                  </a:solidFill>
                  <a:latin typeface="Calibri"/>
                </a:rPr>
                <a:t>Povećanje prodaje i rast?</a:t>
              </a:r>
            </a:p>
          </p:txBody>
        </p:sp>
      </p:grpSp>
    </p:spTree>
    <p:extLst>
      <p:ext uri="{BB962C8B-B14F-4D97-AF65-F5344CB8AC3E}">
        <p14:creationId xmlns:p14="http://schemas.microsoft.com/office/powerpoint/2010/main" val="25103077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s://encrypted-tbn2.gstatic.com/images?q=tbn:ANd9GcSo8qIUsl3nMhVpAt84JvJX_AjsAOUJyGehpVGoWkJkb9olGGAT5g"/>
          <p:cNvPicPr>
            <a:picLocks noChangeAspect="1" noChangeArrowheads="1"/>
          </p:cNvPicPr>
          <p:nvPr/>
        </p:nvPicPr>
        <p:blipFill>
          <a:blip r:embed="rId3" cstate="print"/>
          <a:srcRect/>
          <a:stretch>
            <a:fillRect/>
          </a:stretch>
        </p:blipFill>
        <p:spPr bwMode="auto">
          <a:xfrm>
            <a:off x="7666999" y="2726532"/>
            <a:ext cx="3456384" cy="3106371"/>
          </a:xfrm>
          <a:prstGeom prst="rect">
            <a:avLst/>
          </a:prstGeom>
          <a:ln>
            <a:noFill/>
          </a:ln>
          <a:effectLst>
            <a:softEdge rad="112500"/>
          </a:effectLst>
        </p:spPr>
      </p:pic>
      <p:sp>
        <p:nvSpPr>
          <p:cNvPr id="46084" name="Rectangle 2"/>
          <p:cNvSpPr>
            <a:spLocks noGrp="1" noChangeArrowheads="1"/>
          </p:cNvSpPr>
          <p:nvPr>
            <p:ph type="title"/>
          </p:nvPr>
        </p:nvSpPr>
        <p:spPr>
          <a:xfrm>
            <a:off x="2566988" y="38374"/>
            <a:ext cx="7561262" cy="1077268"/>
          </a:xfrm>
        </p:spPr>
        <p:txBody>
          <a:bodyPr>
            <a:normAutofit/>
          </a:bodyPr>
          <a:lstStyle/>
          <a:p>
            <a:r>
              <a:rPr lang="hr-HR" dirty="0"/>
              <a:t>Priča o tri žabe</a:t>
            </a:r>
          </a:p>
        </p:txBody>
      </p:sp>
      <p:sp>
        <p:nvSpPr>
          <p:cNvPr id="8" name="Slide Number Placeholder 7"/>
          <p:cNvSpPr>
            <a:spLocks noGrp="1"/>
          </p:cNvSpPr>
          <p:nvPr>
            <p:ph type="sldNum" sz="quarter" idx="12"/>
          </p:nvPr>
        </p:nvSpPr>
        <p:spPr/>
        <p:txBody>
          <a:bodyPr/>
          <a:lstStyle/>
          <a:p>
            <a:pPr>
              <a:defRPr/>
            </a:pPr>
            <a:fld id="{4E72420F-7A89-4A80-BD13-42A5C947EC53}" type="slidenum">
              <a:rPr lang="hr-HR" smtClean="0"/>
              <a:pPr>
                <a:defRPr/>
              </a:pPr>
              <a:t>9</a:t>
            </a:fld>
            <a:endParaRPr lang="hr-HR"/>
          </a:p>
        </p:txBody>
      </p:sp>
      <p:sp>
        <p:nvSpPr>
          <p:cNvPr id="46085" name="Rectangle 3"/>
          <p:cNvSpPr>
            <a:spLocks noGrp="1" noChangeArrowheads="1"/>
          </p:cNvSpPr>
          <p:nvPr>
            <p:ph idx="4294967295"/>
          </p:nvPr>
        </p:nvSpPr>
        <p:spPr>
          <a:xfrm>
            <a:off x="1429789" y="1600200"/>
            <a:ext cx="8229600" cy="4525963"/>
          </a:xfrm>
        </p:spPr>
        <p:txBody>
          <a:bodyPr/>
          <a:lstStyle/>
          <a:p>
            <a:r>
              <a:rPr lang="hr-HR" sz="2600" dirty="0"/>
              <a:t>Nije problem u donošenju strategije (SWOT, pozicioniranje, „</a:t>
            </a:r>
            <a:r>
              <a:rPr lang="hr-HR" sz="2600" dirty="0" err="1"/>
              <a:t>Five</a:t>
            </a:r>
            <a:r>
              <a:rPr lang="hr-HR" sz="2600" dirty="0"/>
              <a:t> </a:t>
            </a:r>
            <a:r>
              <a:rPr lang="hr-HR" sz="2600" dirty="0" err="1"/>
              <a:t>forces</a:t>
            </a:r>
            <a:r>
              <a:rPr lang="hr-HR" sz="2600" dirty="0"/>
              <a:t>”i dr.)</a:t>
            </a:r>
          </a:p>
          <a:p>
            <a:r>
              <a:rPr lang="hr-HR" sz="2600" dirty="0"/>
              <a:t>Prevođenje strategije u termine koje svatko razumije </a:t>
            </a:r>
            <a:endParaRPr lang="hr-HR" sz="2600" b="1" dirty="0">
              <a:solidFill>
                <a:srgbClr val="008000"/>
              </a:solidFill>
            </a:endParaRPr>
          </a:p>
        </p:txBody>
      </p:sp>
    </p:spTree>
    <p:extLst>
      <p:ext uri="{BB962C8B-B14F-4D97-AF65-F5344CB8AC3E}">
        <p14:creationId xmlns:p14="http://schemas.microsoft.com/office/powerpoint/2010/main" val="1426472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anim calcmode="lin" valueType="num">
                                      <p:cBhvr>
                                        <p:cTn id="7" dur="2000" fill="hold"/>
                                        <p:tgtEl>
                                          <p:spTgt spid="4608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608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608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6085">
                                            <p:txEl>
                                              <p:pRg st="1" end="1"/>
                                            </p:txEl>
                                          </p:spTgt>
                                        </p:tgtEl>
                                        <p:attrNameLst>
                                          <p:attrName>style.visibility</p:attrName>
                                        </p:attrNameLst>
                                      </p:cBhvr>
                                      <p:to>
                                        <p:strVal val="visible"/>
                                      </p:to>
                                    </p:set>
                                    <p:anim calcmode="lin" valueType="num">
                                      <p:cBhvr>
                                        <p:cTn id="14" dur="2000" fill="hold"/>
                                        <p:tgtEl>
                                          <p:spTgt spid="46085">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46085">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460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build="p"/>
    </p:bldLst>
  </p:timing>
</p:sld>
</file>

<file path=ppt/theme/theme1.xml><?xml version="1.0" encoding="utf-8"?>
<a:theme xmlns:a="http://schemas.openxmlformats.org/drawingml/2006/main" name="4_Ppt0000000">
  <a:themeElements>
    <a:clrScheme name="4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Ppt0000000">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Ppt0000000">
  <a:themeElements>
    <a:clrScheme name="2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Ppt000000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Ppt0000000">
  <a:themeElements>
    <a:clrScheme name="4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Ppt0000000">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Ppt0000000">
  <a:themeElements>
    <a:clrScheme name="4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Ppt0000000">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4111</Words>
  <Application>Microsoft Office PowerPoint</Application>
  <PresentationFormat>Widescreen</PresentationFormat>
  <Paragraphs>999</Paragraphs>
  <Slides>51</Slides>
  <Notes>30</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51</vt:i4>
      </vt:variant>
    </vt:vector>
  </HeadingPairs>
  <TitlesOfParts>
    <vt:vector size="66" baseType="lpstr">
      <vt:lpstr>Arial</vt:lpstr>
      <vt:lpstr>Bradley Hand ITC</vt:lpstr>
      <vt:lpstr>Calibri</vt:lpstr>
      <vt:lpstr>Century Gothic</vt:lpstr>
      <vt:lpstr>Gill Sans MT</vt:lpstr>
      <vt:lpstr>HelveticaNeue</vt:lpstr>
      <vt:lpstr>Tahoma</vt:lpstr>
      <vt:lpstr>Times New Roman</vt:lpstr>
      <vt:lpstr>Verdana</vt:lpstr>
      <vt:lpstr>Wingdings</vt:lpstr>
      <vt:lpstr>4_Ppt0000000</vt:lpstr>
      <vt:lpstr>2_Ppt0000000</vt:lpstr>
      <vt:lpstr>5_Ppt0000000</vt:lpstr>
      <vt:lpstr>6_Ppt0000000</vt:lpstr>
      <vt:lpstr>Visio</vt:lpstr>
      <vt:lpstr>Logistička strategija i distribucija - HIZ</vt:lpstr>
      <vt:lpstr>Logistička strategija i distribucija</vt:lpstr>
      <vt:lpstr>LOGIKO Projects in 2016/2017.</vt:lpstr>
      <vt:lpstr>LOGIKO Projects in 2016/2017.</vt:lpstr>
      <vt:lpstr>LOGIKO Programi edukacije</vt:lpstr>
      <vt:lpstr>Logistička strategija i distribucija</vt:lpstr>
      <vt:lpstr>Da li vaša kompanija ima strategiju?</vt:lpstr>
      <vt:lpstr>Koja je strategija vašeg poduzeća?</vt:lpstr>
      <vt:lpstr>Priča o tri žabe</vt:lpstr>
      <vt:lpstr>Logistika vs. Supply Chain Management</vt:lpstr>
      <vt:lpstr>The Gartner Supply Chain Top 25 for 2016</vt:lpstr>
      <vt:lpstr>The Gartner Supply Chain Top 25</vt:lpstr>
      <vt:lpstr>PowerPoint Presentation</vt:lpstr>
      <vt:lpstr>Crni kontinent ekonomije</vt:lpstr>
      <vt:lpstr>Logistika </vt:lpstr>
      <vt:lpstr>Ključni principi efikasne (vojne) logistike</vt:lpstr>
      <vt:lpstr>PowerPoint Presentation</vt:lpstr>
      <vt:lpstr>PowerPoint Presentation</vt:lpstr>
      <vt:lpstr>Push-me-pull-me</vt:lpstr>
      <vt:lpstr>Outsourcing</vt:lpstr>
      <vt:lpstr> Što je outsourcing?</vt:lpstr>
      <vt:lpstr>Organizacija je serija međuovisnih poslovnih procesa</vt:lpstr>
      <vt:lpstr>PowerPoint Presentation</vt:lpstr>
      <vt:lpstr>Strategije u nabavi i logistici</vt:lpstr>
      <vt:lpstr>Logistička strategija i distribucija</vt:lpstr>
      <vt:lpstr>PowerPoint Presentation</vt:lpstr>
      <vt:lpstr>Sistem 1 vs. Sistem 2</vt:lpstr>
      <vt:lpstr>Prepoznavanje uzoraka</vt:lpstr>
      <vt:lpstr>Metode prognoza</vt:lpstr>
      <vt:lpstr>Kvantitativne metode</vt:lpstr>
      <vt:lpstr>Kvalitativne metode</vt:lpstr>
      <vt:lpstr>Logistička strategija i distribucija</vt:lpstr>
      <vt:lpstr>Konfliktni ciljevi</vt:lpstr>
      <vt:lpstr>DuPontov  model</vt:lpstr>
      <vt:lpstr>PowerPoint Presentation</vt:lpstr>
      <vt:lpstr>7(8) glavnih gubitaka</vt:lpstr>
      <vt:lpstr>PowerPoint Presentation</vt:lpstr>
      <vt:lpstr>Zalihe – „prikrivači problema”</vt:lpstr>
      <vt:lpstr>PowerPoint Presentation</vt:lpstr>
      <vt:lpstr>Kako riješiti nekurentne zalihe? </vt:lpstr>
      <vt:lpstr>Optimizacija zaliha</vt:lpstr>
      <vt:lpstr>Logistička strategija i distribucija</vt:lpstr>
      <vt:lpstr>„FAST”</vt:lpstr>
      <vt:lpstr>Prezentacija rezultata analize skladišta - promatranje</vt:lpstr>
      <vt:lpstr>VJEŽBA  Balansiranje kapaciteta u skladištu</vt:lpstr>
      <vt:lpstr>Pravila slaganja na police</vt:lpstr>
      <vt:lpstr>Označavanje Skladišta</vt:lpstr>
      <vt:lpstr>Analiza produktivnosti skladišta Izvor: (WAREHOUSING EDUCATION AND RESEARCH COUNCIL)</vt:lpstr>
      <vt:lpstr>Logistička strategija i distribucija</vt:lpstr>
      <vt:lpstr>LOGIKO PROJEKTI – Najava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Antonio Zrilić</dc:creator>
  <cp:lastModifiedBy>korisnik</cp:lastModifiedBy>
  <cp:revision>18</cp:revision>
  <cp:lastPrinted>2017-10-04T12:57:49Z</cp:lastPrinted>
  <dcterms:created xsi:type="dcterms:W3CDTF">2017-09-23T06:41:53Z</dcterms:created>
  <dcterms:modified xsi:type="dcterms:W3CDTF">2017-10-05T09:17:57Z</dcterms:modified>
</cp:coreProperties>
</file>