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7" r:id="rId2"/>
    <p:sldId id="330" r:id="rId3"/>
    <p:sldId id="355" r:id="rId4"/>
    <p:sldId id="351" r:id="rId5"/>
    <p:sldId id="338" r:id="rId6"/>
    <p:sldId id="349" r:id="rId7"/>
    <p:sldId id="352" r:id="rId8"/>
    <p:sldId id="339" r:id="rId9"/>
    <p:sldId id="353" r:id="rId10"/>
    <p:sldId id="334" r:id="rId11"/>
    <p:sldId id="358" r:id="rId12"/>
    <p:sldId id="364" r:id="rId13"/>
    <p:sldId id="354" r:id="rId14"/>
    <p:sldId id="362" r:id="rId15"/>
    <p:sldId id="360" r:id="rId16"/>
    <p:sldId id="363" r:id="rId17"/>
    <p:sldId id="335" r:id="rId18"/>
    <p:sldId id="336" r:id="rId19"/>
    <p:sldId id="329" r:id="rId20"/>
    <p:sldId id="346" r:id="rId21"/>
    <p:sldId id="347" r:id="rId22"/>
    <p:sldId id="348" r:id="rId23"/>
  </p:sldIdLst>
  <p:sldSz cx="12192000" cy="6858000"/>
  <p:notesSz cx="9928225" cy="679767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iša Košutić" initials="S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9" autoAdjust="0"/>
    <p:restoredTop sz="89413" autoAdjust="0"/>
  </p:normalViewPr>
  <p:slideViewPr>
    <p:cSldViewPr snapToGrid="0">
      <p:cViewPr varScale="1">
        <p:scale>
          <a:sx n="103" d="100"/>
          <a:sy n="10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B0FBF-ACC6-4576-AEF1-B638EC3ED1E9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A253E-756B-47EE-843C-18765CA886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6063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1993C-B7B8-44BD-98A5-5DC1C75B6B11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B0F58-89D7-4090-92E6-8B8EB479EF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6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264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92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872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697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640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7515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7470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227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0F58-89D7-4090-92E6-8B8EB479EF70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738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26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55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94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72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76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65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03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1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11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09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65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77101-0E4D-4630-8DC9-46CE2D509077}" type="datetimeFigureOut">
              <a:rPr lang="hr-HR" smtClean="0"/>
              <a:t>8.2.2017.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E1CC3-961B-401C-B0AE-D1D8DD8F9B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60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hgk.hr/" TargetMode="External"/><Relationship Id="rId4" Type="http://schemas.openxmlformats.org/officeDocument/2006/relationships/hyperlink" Target="http://www.b2match.eu/ready2g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tenderi.hgk.hr/login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D:\backup\Desktop\hgk_b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2508" y="0"/>
            <a:ext cx="12422531" cy="688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5" descr="D:\backup\Desktop\HGK_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143" y="209015"/>
            <a:ext cx="6199228" cy="293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66756" y="3016477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r-HR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endParaRPr lang="hr-HR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hr-H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Uloga HGK u poticanju izvoza</a:t>
            </a:r>
          </a:p>
          <a:p>
            <a:pPr algn="ctr"/>
            <a:endParaRPr lang="hr-HR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hr-H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Zagreb, </a:t>
            </a:r>
            <a:r>
              <a:rPr lang="hr-H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9</a:t>
            </a:r>
            <a:r>
              <a:rPr lang="hr-H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veljače 2017.</a:t>
            </a:r>
            <a:endParaRPr lang="hr-H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76" y="35613"/>
            <a:ext cx="12191998" cy="701233"/>
          </a:xfrm>
        </p:spPr>
        <p:txBody>
          <a:bodyPr>
            <a:noAutofit/>
          </a:bodyPr>
          <a:lstStyle/>
          <a:p>
            <a:pPr algn="ctr"/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ZASTUPANJE </a:t>
            </a:r>
            <a:r>
              <a:rPr lang="hr-HR" sz="4000" dirty="0">
                <a:solidFill>
                  <a:srgbClr val="C00000"/>
                </a:solidFill>
                <a:latin typeface="+mn-lt"/>
              </a:rPr>
              <a:t>INTERESA ČLANICA U INOZEMSTVU</a:t>
            </a:r>
          </a:p>
        </p:txBody>
      </p:sp>
      <p:pic>
        <p:nvPicPr>
          <p:cNvPr id="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0744"/>
            <a:ext cx="12191999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eurochambres.be/Objects/3/Images/2012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45" y="5279145"/>
            <a:ext cx="2920635" cy="64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rgelo\Documents\CENTAR\Edukacija\2014\ICC    Hrvatska_files\ICC-NC-WBO-Horz-logo_HR_Color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73" y="5361935"/>
            <a:ext cx="2504824" cy="57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66" y="5432049"/>
            <a:ext cx="3028790" cy="70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1442" y="1351344"/>
            <a:ext cx="22322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Industrija: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SEA EUROPE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PLASTICS EUROPE 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CEFIC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EUPC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AISE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EWEA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EURELECTRIC EURELECTRIC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EURATEX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WWEA 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ORGALIME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CAEF</a:t>
            </a:r>
          </a:p>
          <a:p>
            <a:r>
              <a:rPr lang="hr-HR" dirty="0"/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2160" y="1328661"/>
            <a:ext cx="2088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Poljoprivreda: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BOE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CEEV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FEAP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FEFAC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ICCAT 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GFCM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EUROFISH 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AEBIOM</a:t>
            </a:r>
            <a:r>
              <a:rPr lang="hr-HR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4561" y="1315655"/>
            <a:ext cx="26848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Trgovina: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OICA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Eurocommerce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Turizam: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NECST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Promet i veze: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ECTA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FIATA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Bankarstvo i druge financijske institucije: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PensionEurope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370" y="1351344"/>
            <a:ext cx="39633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Bruxelles, Belgija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Moskva, RF</a:t>
            </a:r>
          </a:p>
          <a:p>
            <a:endParaRPr lang="hr-HR" dirty="0" smtClean="0"/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Odluka Vlade RH o otvaranju Predstavništva HGK u: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Šangaj, Kina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Istanbul, Turska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Beč, Austrija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München, Njemačka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Milano, Italija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Sarajevo, BiH</a:t>
            </a:r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Beograd, Srbija</a:t>
            </a:r>
          </a:p>
          <a:p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hr-H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hr-HR" dirty="0"/>
          </a:p>
        </p:txBody>
      </p:sp>
      <p:sp>
        <p:nvSpPr>
          <p:cNvPr id="13" name="Rectangle 12"/>
          <p:cNvSpPr/>
          <p:nvPr/>
        </p:nvSpPr>
        <p:spPr>
          <a:xfrm>
            <a:off x="373224" y="801931"/>
            <a:ext cx="3023119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PREDSTAVNIŠTVA HGK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756" y="755214"/>
            <a:ext cx="6131011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MEĐUNARODNA UDRUŽENJA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47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244"/>
            <a:ext cx="12192000" cy="853117"/>
          </a:xfrm>
        </p:spPr>
        <p:txBody>
          <a:bodyPr>
            <a:normAutofit/>
          </a:bodyPr>
          <a:lstStyle/>
          <a:p>
            <a:pPr algn="ctr"/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EUROPSKA PODUZETNIČKA MREŽA - EEN</a:t>
            </a:r>
            <a:endParaRPr lang="hr-HR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" name="Picture 9" descr="D:\backup\Desktop\head1jpe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 cstate="print"/>
          <a:srcRect l="18050" t="13280" r="32899" b="39200"/>
          <a:stretch>
            <a:fillRect/>
          </a:stretch>
        </p:blipFill>
        <p:spPr bwMode="auto">
          <a:xfrm>
            <a:off x="125442" y="971323"/>
            <a:ext cx="6502435" cy="393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16839"/>
              </p:ext>
            </p:extLst>
          </p:nvPr>
        </p:nvGraphicFramePr>
        <p:xfrm>
          <a:off x="7595117" y="881714"/>
          <a:ext cx="3536303" cy="1552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303">
                  <a:extLst>
                    <a:ext uri="{9D8B030D-6E8A-4147-A177-3AD203B41FA5}">
                      <a16:colId xmlns:a16="http://schemas.microsoft.com/office/drawing/2014/main" val="1614428390"/>
                    </a:ext>
                  </a:extLst>
                </a:gridCol>
              </a:tblGrid>
              <a:tr h="410547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MEĐUNARODNA SURADNJA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8539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Baza poslovne suradnje</a:t>
                      </a:r>
                      <a:endParaRPr lang="hr-HR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924920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r>
                        <a:rPr lang="hr-HR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Brokerage</a:t>
                      </a:r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hr-HR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events</a:t>
                      </a:r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– B2B</a:t>
                      </a:r>
                      <a:endParaRPr lang="hr-HR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562267"/>
                  </a:ext>
                </a:extLst>
              </a:tr>
              <a:tr h="384416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Company </a:t>
                      </a:r>
                      <a:r>
                        <a:rPr lang="hr-HR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missions</a:t>
                      </a:r>
                      <a:endParaRPr lang="hr-HR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374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257972"/>
              </p:ext>
            </p:extLst>
          </p:nvPr>
        </p:nvGraphicFramePr>
        <p:xfrm>
          <a:off x="7595117" y="2576880"/>
          <a:ext cx="3536303" cy="1607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303">
                  <a:extLst>
                    <a:ext uri="{9D8B030D-6E8A-4147-A177-3AD203B41FA5}">
                      <a16:colId xmlns:a16="http://schemas.microsoft.com/office/drawing/2014/main" val="1614428390"/>
                    </a:ext>
                  </a:extLst>
                </a:gridCol>
              </a:tblGrid>
              <a:tr h="46559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SAVJETOVANJA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8539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Savjeti o zakonima i standardima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924920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Istraživanje tržišta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562267"/>
                  </a:ext>
                </a:extLst>
              </a:tr>
              <a:tr h="384416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IPR savjeti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3746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491174"/>
              </p:ext>
            </p:extLst>
          </p:nvPr>
        </p:nvGraphicFramePr>
        <p:xfrm>
          <a:off x="7595117" y="4285918"/>
          <a:ext cx="3536303" cy="1607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303">
                  <a:extLst>
                    <a:ext uri="{9D8B030D-6E8A-4147-A177-3AD203B41FA5}">
                      <a16:colId xmlns:a16="http://schemas.microsoft.com/office/drawing/2014/main" val="1614428390"/>
                    </a:ext>
                  </a:extLst>
                </a:gridCol>
              </a:tblGrid>
              <a:tr h="46559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POTPORE INOVACIJAMA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8539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Pristupi financiranju i fondovima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924920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Usluge inovacijskog managementa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562267"/>
                  </a:ext>
                </a:extLst>
              </a:tr>
              <a:tr h="384416"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Transfer tehnologije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3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9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6" y="571501"/>
            <a:ext cx="7685123" cy="6105524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00050" y="0"/>
            <a:ext cx="117252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r-HR" altLang="en-US" sz="3600" kern="0" dirty="0" smtClean="0">
                <a:solidFill>
                  <a:srgbClr val="C00000"/>
                </a:solidFill>
                <a:ea typeface="Blogger Sans" charset="0"/>
                <a:cs typeface="Blogger Sans" charset="0"/>
              </a:rPr>
              <a:t>EEN Baza poslovne suradnje</a:t>
            </a:r>
            <a:endParaRPr lang="fr-FR" altLang="en-US" sz="3600" kern="0" dirty="0">
              <a:solidFill>
                <a:srgbClr val="C00000"/>
              </a:solidFill>
              <a:ea typeface="Blogger Sans" charset="0"/>
              <a:cs typeface="Blogger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1556793"/>
            <a:ext cx="2437234" cy="254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837" y="1442492"/>
            <a:ext cx="3829050" cy="254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6" y="2352675"/>
            <a:ext cx="8924929" cy="432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784" y="2352675"/>
            <a:ext cx="5735216" cy="42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ServiziInformatici\GRAFICA\2016-2017\Promos\Ready2Go\Format PPT\Sfondo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/>
          <a:stretch/>
        </p:blipFill>
        <p:spPr bwMode="auto">
          <a:xfrm>
            <a:off x="317241" y="1053430"/>
            <a:ext cx="1010395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59124" y="260648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>
                <a:solidFill>
                  <a:schemeClr val="bg1"/>
                </a:solidFill>
              </a:rPr>
              <a:t>Projekt Ready2Go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7242" y="1053431"/>
            <a:ext cx="101039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Cilj projekta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pružiti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tehničku pomoć MSP kroz obuku i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trening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kako bi bili spremni za nastup na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trećim tržištima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pružiti potporu tvrtkama u pronalaženju pouzdanih stranih partnera kroz </a:t>
            </a:r>
            <a:r>
              <a:rPr lang="hr-HR" sz="1500" dirty="0" err="1">
                <a:solidFill>
                  <a:schemeClr val="accent1">
                    <a:lumMod val="50000"/>
                  </a:schemeClr>
                </a:solidFill>
              </a:rPr>
              <a:t>brockerage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 evente na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ciljanim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trećim tržištima </a:t>
            </a:r>
            <a:endParaRPr lang="hr-HR" sz="15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Ciljana tržišta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Čile, Indija, Kamerun, Kanada, SAD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rezervna tržišta: Argentina i Egipat</a:t>
            </a:r>
            <a:endParaRPr lang="it-IT" sz="15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Kome je namijenjen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malim i srednjim tvrtkama bez većeg iskustva na ciljanim tržištima</a:t>
            </a: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Javni poziv i prijave tvrtki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online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prijava je dostupna na </a:t>
            </a:r>
            <a:r>
              <a:rPr lang="hr-HR" sz="1500" u="sng" dirty="0">
                <a:hlinkClick r:id="rId4"/>
              </a:rPr>
              <a:t>www.b2match.eu/ready2go</a:t>
            </a:r>
            <a:r>
              <a:rPr lang="hr-HR" sz="1500" dirty="0"/>
              <a:t>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rok za prijavu je do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17. ožujka 2017. Dodatne informacije o prihvatljivosti i kriterijima izbora, datumima i programu dostupne su na </a:t>
            </a:r>
            <a:r>
              <a:rPr lang="hr-HR" sz="1500" u="sng" dirty="0" smtClean="0">
                <a:hlinkClick r:id="rId4"/>
              </a:rPr>
              <a:t>www.b2match.eu/ready2go</a:t>
            </a:r>
            <a:r>
              <a:rPr lang="hr-HR" sz="1500" dirty="0" smtClean="0"/>
              <a:t> i na </a:t>
            </a:r>
            <a:r>
              <a:rPr lang="hr-HR" sz="1500" dirty="0" smtClean="0">
                <a:hlinkClick r:id="rId5"/>
              </a:rPr>
              <a:t>www.hgk.hr</a:t>
            </a:r>
            <a:r>
              <a:rPr lang="hr-HR" sz="1500" dirty="0" smtClean="0"/>
              <a:t> </a:t>
            </a:r>
            <a:endParaRPr lang="hr-HR" sz="1500" dirty="0"/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Izabrane tvrtke 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će: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sudjelovati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u trodnevnom individualnom treningu i obuci (koji će se održati u sjedištu tvrtke) između lipnja i kolovoza 2017.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godine </a:t>
            </a:r>
            <a:endParaRPr lang="hr-HR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sudjelovati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u dvodnevnom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kolektivnom treningu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koji će se održavati u europskim gradovima između srpnja i listopada 2017.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godine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(iz projekta se pokriva dio troškova putovanja)</a:t>
            </a:r>
            <a:endParaRPr lang="hr-HR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izraditi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svoj poslovni plan internacionalizacije uz potporu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Ready2Go</a:t>
            </a:r>
            <a:endParaRPr lang="hr-HR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sudjelovati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u do 2 događaja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uspostavljanja kontakata i B2B sastanaka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koji će se održati u razdoblju od studenog 2017. do srpnja 2018. godine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na ciljanim </a:t>
            </a:r>
            <a:r>
              <a:rPr lang="hr-HR" sz="1500" dirty="0">
                <a:solidFill>
                  <a:schemeClr val="accent1">
                    <a:lumMod val="50000"/>
                  </a:schemeClr>
                </a:solidFill>
              </a:rPr>
              <a:t>trećim </a:t>
            </a:r>
            <a:r>
              <a:rPr lang="hr-HR" sz="1500" dirty="0" smtClean="0">
                <a:solidFill>
                  <a:schemeClr val="accent1">
                    <a:lumMod val="50000"/>
                  </a:schemeClr>
                </a:solidFill>
              </a:rPr>
              <a:t>tržištima (iz projekta se pokriva dio troškova putovanja)</a:t>
            </a:r>
          </a:p>
          <a:p>
            <a:pPr lvl="0"/>
            <a:endParaRPr lang="hr-HR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it-IT" sz="1600" dirty="0">
              <a:solidFill>
                <a:schemeClr val="accent1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0" name="Picture 25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13" y="6115974"/>
            <a:ext cx="2201938" cy="5376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69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21" y="1196752"/>
            <a:ext cx="60263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hr-HR" sz="1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Pregled dijela investicijskog potencijala diljem RH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Informacije o gotovo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90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 privatnih i javnih projekata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Procijenjena vrijednost: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4.7 mlrd 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Posjećenost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baze projekata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(1.1.2015.-23.6.2015.)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– ukupno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31.647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pregledanih stranica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(cca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180 dnevno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b="1" dirty="0">
              <a:solidFill>
                <a:schemeClr val="tx2"/>
              </a:solidFill>
              <a:latin typeface="+mj-lt"/>
            </a:endParaRPr>
          </a:p>
          <a:p>
            <a:endParaRPr lang="hr-HR" sz="2000" b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None/>
            </a:pPr>
            <a:r>
              <a:rPr lang="hr-HR" sz="4000" dirty="0" smtClean="0">
                <a:solidFill>
                  <a:srgbClr val="C00000"/>
                </a:solidFill>
              </a:rPr>
              <a:t>KATALOG INVESTICIJSKIH PROJEKATA</a:t>
            </a:r>
            <a:endParaRPr lang="hr-HR" sz="4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021" y="4690550"/>
            <a:ext cx="1175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1800" dirty="0" smtClean="0">
                <a:solidFill>
                  <a:srgbClr val="C00000"/>
                </a:solidFill>
              </a:rPr>
              <a:t>turizam</a:t>
            </a:r>
            <a:r>
              <a:rPr lang="fr-FR" sz="1800" dirty="0" smtClean="0">
                <a:solidFill>
                  <a:srgbClr val="C00000"/>
                </a:solidFill>
              </a:rPr>
              <a:t>, </a:t>
            </a:r>
            <a:r>
              <a:rPr lang="fr-FR" sz="1800" dirty="0" err="1" smtClean="0">
                <a:solidFill>
                  <a:srgbClr val="C00000"/>
                </a:solidFill>
              </a:rPr>
              <a:t>infrastr</a:t>
            </a:r>
            <a:r>
              <a:rPr lang="hr-HR" sz="1800" dirty="0" smtClean="0">
                <a:solidFill>
                  <a:srgbClr val="C00000"/>
                </a:solidFill>
              </a:rPr>
              <a:t>uktura</a:t>
            </a:r>
            <a:r>
              <a:rPr lang="fr-FR" sz="1800" dirty="0" smtClean="0">
                <a:solidFill>
                  <a:srgbClr val="C00000"/>
                </a:solidFill>
              </a:rPr>
              <a:t>, </a:t>
            </a:r>
            <a:r>
              <a:rPr lang="hr-HR" sz="1800" dirty="0" smtClean="0">
                <a:solidFill>
                  <a:srgbClr val="C00000"/>
                </a:solidFill>
              </a:rPr>
              <a:t>energetika</a:t>
            </a:r>
            <a:r>
              <a:rPr lang="fr-FR" sz="1800" dirty="0" smtClean="0">
                <a:solidFill>
                  <a:srgbClr val="C00000"/>
                </a:solidFill>
              </a:rPr>
              <a:t>, indus</a:t>
            </a:r>
            <a:r>
              <a:rPr lang="hr-HR" sz="1800" dirty="0" smtClean="0">
                <a:solidFill>
                  <a:srgbClr val="C00000"/>
                </a:solidFill>
              </a:rPr>
              <a:t>trija</a:t>
            </a:r>
            <a:r>
              <a:rPr lang="fr-FR" sz="1800" dirty="0" smtClean="0">
                <a:solidFill>
                  <a:srgbClr val="C00000"/>
                </a:solidFill>
              </a:rPr>
              <a:t>, </a:t>
            </a:r>
            <a:endParaRPr lang="hr-HR" sz="1800" dirty="0" smtClean="0">
              <a:solidFill>
                <a:srgbClr val="C00000"/>
              </a:solidFill>
            </a:endParaRPr>
          </a:p>
          <a:p>
            <a:pPr lvl="0" algn="ctr"/>
            <a:r>
              <a:rPr lang="hr-HR" sz="1800" dirty="0">
                <a:solidFill>
                  <a:srgbClr val="C00000"/>
                </a:solidFill>
              </a:rPr>
              <a:t>z</a:t>
            </a:r>
            <a:r>
              <a:rPr lang="hr-HR" sz="1800" dirty="0" smtClean="0">
                <a:solidFill>
                  <a:srgbClr val="C00000"/>
                </a:solidFill>
              </a:rPr>
              <a:t>aštita okoliša</a:t>
            </a:r>
            <a:r>
              <a:rPr lang="fr-FR" sz="1800" dirty="0" smtClean="0">
                <a:solidFill>
                  <a:srgbClr val="C00000"/>
                </a:solidFill>
              </a:rPr>
              <a:t>, </a:t>
            </a:r>
            <a:r>
              <a:rPr lang="hr-HR" sz="1800" dirty="0" smtClean="0">
                <a:solidFill>
                  <a:srgbClr val="C00000"/>
                </a:solidFill>
              </a:rPr>
              <a:t>graditeljstvo</a:t>
            </a:r>
            <a:r>
              <a:rPr lang="fr-FR" sz="1800" dirty="0" smtClean="0">
                <a:solidFill>
                  <a:srgbClr val="C00000"/>
                </a:solidFill>
              </a:rPr>
              <a:t>, </a:t>
            </a:r>
            <a:r>
              <a:rPr lang="hr-HR" sz="1800" dirty="0" smtClean="0">
                <a:solidFill>
                  <a:srgbClr val="C00000"/>
                </a:solidFill>
              </a:rPr>
              <a:t>poljoprivreda </a:t>
            </a:r>
            <a:r>
              <a:rPr lang="hr-HR" sz="1800" dirty="0" err="1" smtClean="0">
                <a:solidFill>
                  <a:srgbClr val="C00000"/>
                </a:solidFill>
              </a:rPr>
              <a:t>itd</a:t>
            </a:r>
            <a:r>
              <a:rPr lang="fr-FR" sz="1800" dirty="0" smtClean="0">
                <a:solidFill>
                  <a:srgbClr val="C00000"/>
                </a:solidFill>
              </a:rPr>
              <a:t>.</a:t>
            </a:r>
            <a:endParaRPr lang="hr-HR" sz="1800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4770" y="549735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Olakšan i pojednostavljen pristup informacijama o ulagačkim potencijalima RH</a:t>
            </a:r>
            <a:endParaRPr lang="hr-HR" sz="20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111" y="16948"/>
            <a:ext cx="9636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34845" y="6496744"/>
            <a:ext cx="3557155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hr-HR" sz="1100" dirty="0" smtClean="0">
                <a:solidFill>
                  <a:srgbClr val="44546A">
                    <a:lumMod val="60000"/>
                    <a:lumOff val="40000"/>
                  </a:srgbClr>
                </a:solidFill>
                <a:latin typeface="Arial Narrow" panose="020B0606020202030204" pitchFamily="34" charset="0"/>
              </a:rPr>
              <a:t>Odjel za privlačenje investicija</a:t>
            </a:r>
            <a:endParaRPr lang="hr-HR" sz="1100" dirty="0">
              <a:solidFill>
                <a:srgbClr val="44546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9" name="Picture 18" descr="D:\backup\Desktop\head1jpe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6857405" y="1394895"/>
            <a:ext cx="3554879" cy="2950336"/>
            <a:chOff x="3936" y="864"/>
            <a:chExt cx="1584" cy="1180"/>
          </a:xfrm>
        </p:grpSpPr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3936" y="864"/>
              <a:ext cx="1584" cy="1180"/>
              <a:chOff x="3572" y="816"/>
              <a:chExt cx="1584" cy="1180"/>
            </a:xfrm>
          </p:grpSpPr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3572" y="816"/>
                <a:ext cx="1584" cy="100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4224" y="1824"/>
                <a:ext cx="288" cy="144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4064" y="1948"/>
                <a:ext cx="624" cy="4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4008" y="912"/>
              <a:ext cx="1454" cy="9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275" y="1519267"/>
            <a:ext cx="3249138" cy="229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463759" y="3883745"/>
            <a:ext cx="261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C00000"/>
                </a:solidFill>
              </a:rPr>
              <a:t>www.hgk.hr</a:t>
            </a:r>
          </a:p>
          <a:p>
            <a:r>
              <a:rPr lang="hr-HR" dirty="0">
                <a:solidFill>
                  <a:srgbClr val="C00000"/>
                </a:solidFill>
              </a:rPr>
              <a:t>www.investincroatia.hr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1" y="188641"/>
            <a:ext cx="169545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3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59124" y="260648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>
                <a:solidFill>
                  <a:schemeClr val="bg1"/>
                </a:solidFill>
              </a:rPr>
              <a:t>Projekt Ready2Go</a:t>
            </a:r>
            <a:endParaRPr lang="it-IT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1" y="0"/>
            <a:ext cx="10092497" cy="71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9112"/>
            <a:ext cx="12191998" cy="701233"/>
          </a:xfrm>
        </p:spPr>
        <p:txBody>
          <a:bodyPr>
            <a:noAutofit/>
          </a:bodyPr>
          <a:lstStyle/>
          <a:p>
            <a:pPr algn="ctr"/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POTVRDE I CERTIFIKATI ZA IZVOZ</a:t>
            </a:r>
            <a:endParaRPr lang="hr-HR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0744"/>
            <a:ext cx="12191999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hgk.hr/images/custom/A-TA-carne1t-341x2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702" y="3624346"/>
            <a:ext cx="3002383" cy="193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468" y="1503021"/>
            <a:ext cx="80834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b="1" dirty="0" smtClean="0">
                <a:solidFill>
                  <a:schemeClr val="accent1">
                    <a:lumMod val="50000"/>
                  </a:schemeClr>
                </a:solidFill>
              </a:rPr>
              <a:t>Izdavanje niza dozvola i potvrda potrebnih za međunarodni prijevoz ili trgovinu:</a:t>
            </a:r>
          </a:p>
          <a:p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potvrde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 nepovlaštenom podrijetlu robe (</a:t>
            </a:r>
            <a:r>
              <a:rPr lang="hr-HR" sz="2000" dirty="0" err="1">
                <a:solidFill>
                  <a:schemeClr val="accent1">
                    <a:lumMod val="50000"/>
                  </a:schemeClr>
                </a:solidFill>
              </a:rPr>
              <a:t>Certificate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1">
                    <a:lumMod val="50000"/>
                  </a:schemeClr>
                </a:solidFill>
              </a:rPr>
              <a:t>Origin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potvrde o podrijetlu iz treće zemlje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potvrde o činjenicama o kojima HGK vodi evidenciju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potvrde o višoj sili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ATA karneti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EU potvrde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 descr="http://www.hgk.hr/images/custom/mark-516278_1280-341x2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73" y="1291958"/>
            <a:ext cx="3081612" cy="19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692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25" y="4310707"/>
            <a:ext cx="2961790" cy="1703429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184"/>
            <a:ext cx="4118234" cy="214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855" y="4433870"/>
            <a:ext cx="2611570" cy="1671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6512"/>
            <a:ext cx="12191998" cy="701233"/>
          </a:xfrm>
        </p:spPr>
        <p:txBody>
          <a:bodyPr>
            <a:noAutofit/>
          </a:bodyPr>
          <a:lstStyle/>
          <a:p>
            <a:pPr algn="ctr"/>
            <a:r>
              <a:rPr lang="hr-HR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PUBLIKACIJE HGK (1)</a:t>
            </a:r>
          </a:p>
        </p:txBody>
      </p:sp>
      <p:pic>
        <p:nvPicPr>
          <p:cNvPr id="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4136"/>
            <a:ext cx="12191999" cy="8438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24949" t="21260" r="23712" b="17894"/>
          <a:stretch/>
        </p:blipFill>
        <p:spPr bwMode="auto">
          <a:xfrm>
            <a:off x="161010" y="845049"/>
            <a:ext cx="3024335" cy="2665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7"/>
          <a:srcRect l="33402" t="7697" r="31959" b="6166"/>
          <a:stretch/>
        </p:blipFill>
        <p:spPr bwMode="auto">
          <a:xfrm>
            <a:off x="3319453" y="1463690"/>
            <a:ext cx="2858193" cy="27691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8"/>
          <a:srcRect l="38969" t="7331" r="37656" b="32056"/>
          <a:stretch/>
        </p:blipFill>
        <p:spPr bwMode="auto">
          <a:xfrm>
            <a:off x="6311754" y="1713186"/>
            <a:ext cx="2685101" cy="2519665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9"/>
          <a:srcRect l="25154" t="20160" r="24124" b="16794"/>
          <a:stretch/>
        </p:blipFill>
        <p:spPr bwMode="auto">
          <a:xfrm>
            <a:off x="9119809" y="1870841"/>
            <a:ext cx="2977598" cy="24097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05775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 rotWithShape="1">
          <a:blip r:embed="rId2"/>
          <a:srcRect l="50721" t="8430" r="20619" b="6532"/>
          <a:stretch/>
        </p:blipFill>
        <p:spPr bwMode="auto">
          <a:xfrm>
            <a:off x="4854075" y="1971333"/>
            <a:ext cx="2011225" cy="2705251"/>
          </a:xfrm>
          <a:prstGeom prst="rect">
            <a:avLst/>
          </a:prstGeom>
          <a:ln>
            <a:noFill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3"/>
          <a:srcRect l="36083" t="7699" r="34639" b="3599"/>
          <a:stretch/>
        </p:blipFill>
        <p:spPr bwMode="auto">
          <a:xfrm>
            <a:off x="9659068" y="173023"/>
            <a:ext cx="2017863" cy="2784687"/>
          </a:xfrm>
          <a:prstGeom prst="rect">
            <a:avLst/>
          </a:prstGeom>
          <a:ln>
            <a:noFill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4"/>
          <a:srcRect l="33609" t="8065" r="32371" b="5798"/>
          <a:stretch/>
        </p:blipFill>
        <p:spPr bwMode="auto">
          <a:xfrm>
            <a:off x="7713743" y="1973223"/>
            <a:ext cx="1996763" cy="280270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7000" sy="107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37526" t="9163" r="37732" b="13496"/>
          <a:stretch/>
        </p:blipFill>
        <p:spPr bwMode="auto">
          <a:xfrm>
            <a:off x="6376462" y="3216169"/>
            <a:ext cx="1958761" cy="27012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8000" sy="108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0744"/>
            <a:ext cx="12191999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786" y="235260"/>
            <a:ext cx="1889919" cy="25656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6731" y="1971333"/>
            <a:ext cx="1935299" cy="28045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95746" y="3068999"/>
            <a:ext cx="1752182" cy="28483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8498" y="69051"/>
            <a:ext cx="9098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PUBLIKACIJE HGK (2)</a:t>
            </a:r>
          </a:p>
        </p:txBody>
      </p:sp>
    </p:spTree>
    <p:extLst>
      <p:ext uri="{BB962C8B-B14F-4D97-AF65-F5344CB8AC3E}">
        <p14:creationId xmlns:p14="http://schemas.microsoft.com/office/powerpoint/2010/main" val="6538503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" y="248081"/>
            <a:ext cx="12192000" cy="701233"/>
          </a:xfrm>
        </p:spPr>
        <p:txBody>
          <a:bodyPr>
            <a:noAutofit/>
          </a:bodyPr>
          <a:lstStyle/>
          <a:p>
            <a:pPr algn="ctr"/>
            <a:r>
              <a:rPr lang="hr-HR" sz="3600" dirty="0">
                <a:solidFill>
                  <a:srgbClr val="C00000"/>
                </a:solidFill>
                <a:latin typeface="+mn-lt"/>
              </a:rPr>
              <a:t>INTERNACIONALIZACIJA POSLOVANJA </a:t>
            </a:r>
            <a:br>
              <a:rPr lang="hr-HR" sz="3600" dirty="0">
                <a:solidFill>
                  <a:srgbClr val="C00000"/>
                </a:solidFill>
                <a:latin typeface="+mn-lt"/>
              </a:rPr>
            </a:br>
            <a:r>
              <a:rPr lang="hr-HR" sz="2800" dirty="0">
                <a:solidFill>
                  <a:srgbClr val="C00000"/>
                </a:solidFill>
                <a:latin typeface="+mn-lt"/>
              </a:rPr>
              <a:t>Aktivnosti HGK </a:t>
            </a:r>
            <a:r>
              <a:rPr lang="hr-HR" sz="2800" dirty="0" smtClean="0">
                <a:solidFill>
                  <a:srgbClr val="C00000"/>
                </a:solidFill>
                <a:latin typeface="+mn-lt"/>
              </a:rPr>
              <a:t>2011.-2015. </a:t>
            </a:r>
            <a:endParaRPr lang="hr-HR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" y="5940744"/>
            <a:ext cx="12189669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79872" y="1523479"/>
            <a:ext cx="3019985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accent1">
                    <a:lumMod val="50000"/>
                  </a:schemeClr>
                </a:solidFill>
              </a:rPr>
              <a:t>Delegacije u zemlji i inozemstvu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75520" y="2127714"/>
            <a:ext cx="3024336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accent1">
                    <a:lumMod val="50000"/>
                  </a:schemeClr>
                </a:solidFill>
              </a:rPr>
              <a:t>EU projekti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75520" y="2755392"/>
            <a:ext cx="3024336" cy="439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accent1">
                    <a:lumMod val="50000"/>
                  </a:schemeClr>
                </a:solidFill>
              </a:rPr>
              <a:t>Održane </a:t>
            </a:r>
            <a:r>
              <a:rPr lang="hr-HR" sz="1600" dirty="0" smtClean="0">
                <a:solidFill>
                  <a:schemeClr val="accent1">
                    <a:lumMod val="50000"/>
                  </a:schemeClr>
                </a:solidFill>
              </a:rPr>
              <a:t>edukacije o poslovanju na ino tržištima</a:t>
            </a:r>
            <a:endParaRPr lang="hr-H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75520" y="3386358"/>
            <a:ext cx="3024336" cy="521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accent1">
                    <a:lumMod val="50000"/>
                  </a:schemeClr>
                </a:solidFill>
              </a:rPr>
              <a:t>Nastupi na sajmovima u inozemstvu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75520" y="4133520"/>
            <a:ext cx="3024336" cy="705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accent1">
                    <a:lumMod val="50000"/>
                  </a:schemeClr>
                </a:solidFill>
              </a:rPr>
              <a:t>Dokumentirani odgovori na upite hrvatskih </a:t>
            </a:r>
            <a:r>
              <a:rPr lang="hr-HR" sz="1600" dirty="0" smtClean="0">
                <a:solidFill>
                  <a:schemeClr val="accent1">
                    <a:lumMod val="50000"/>
                  </a:schemeClr>
                </a:solidFill>
              </a:rPr>
              <a:t>tvrtki o poslovanju u inozemstvu</a:t>
            </a:r>
            <a:endParaRPr lang="hr-H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5520" y="5012876"/>
            <a:ext cx="3024336" cy="504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accent1">
                    <a:lumMod val="50000"/>
                  </a:schemeClr>
                </a:solidFill>
              </a:rPr>
              <a:t>Dokumenti izdani temeljem javnih ovlasti (internacionalizacija)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72064" y="1545749"/>
            <a:ext cx="295232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750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62623" y="2141355"/>
            <a:ext cx="295232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169 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72064" y="2805025"/>
            <a:ext cx="295232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181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72064" y="3400632"/>
            <a:ext cx="2952328" cy="5073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525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2623" y="4195904"/>
            <a:ext cx="2952328" cy="462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84.926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72064" y="5012876"/>
            <a:ext cx="2952328" cy="499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443.425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159896" y="1679881"/>
            <a:ext cx="1296144" cy="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Right Arrow 31"/>
          <p:cNvSpPr/>
          <p:nvPr/>
        </p:nvSpPr>
        <p:spPr>
          <a:xfrm>
            <a:off x="5159896" y="2271423"/>
            <a:ext cx="1296144" cy="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Right Arrow 32"/>
          <p:cNvSpPr/>
          <p:nvPr/>
        </p:nvSpPr>
        <p:spPr>
          <a:xfrm>
            <a:off x="5167795" y="2885461"/>
            <a:ext cx="1296144" cy="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Right Arrow 33"/>
          <p:cNvSpPr/>
          <p:nvPr/>
        </p:nvSpPr>
        <p:spPr>
          <a:xfrm>
            <a:off x="5167795" y="3595505"/>
            <a:ext cx="1296144" cy="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Right Arrow 34"/>
          <p:cNvSpPr/>
          <p:nvPr/>
        </p:nvSpPr>
        <p:spPr>
          <a:xfrm>
            <a:off x="5159896" y="4372448"/>
            <a:ext cx="1296144" cy="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Right Arrow 35"/>
          <p:cNvSpPr/>
          <p:nvPr/>
        </p:nvSpPr>
        <p:spPr>
          <a:xfrm>
            <a:off x="5159896" y="5249297"/>
            <a:ext cx="1296144" cy="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00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434" y="4748011"/>
            <a:ext cx="1095938" cy="120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88349"/>
            <a:ext cx="12192000" cy="661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4000" dirty="0">
                <a:solidFill>
                  <a:srgbClr val="CC0000"/>
                </a:solidFill>
                <a:latin typeface="+mn-lt"/>
              </a:rPr>
              <a:t>HRVATSKA GOSPODARSKA KOMORA</a:t>
            </a:r>
          </a:p>
        </p:txBody>
      </p:sp>
      <p:sp>
        <p:nvSpPr>
          <p:cNvPr id="2" name="Rectangle 1"/>
          <p:cNvSpPr/>
          <p:nvPr/>
        </p:nvSpPr>
        <p:spPr>
          <a:xfrm>
            <a:off x="1" y="1673638"/>
            <a:ext cx="1219200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hr-HR" sz="2000" i="1" dirty="0">
                <a:solidFill>
                  <a:srgbClr val="1F497D"/>
                </a:solidFill>
                <a:ea typeface="Times New Roman"/>
              </a:rPr>
              <a:t>g</a:t>
            </a:r>
            <a:r>
              <a:rPr lang="hr-HR" sz="2000" i="1" dirty="0" smtClean="0">
                <a:solidFill>
                  <a:srgbClr val="1F497D"/>
                </a:solidFill>
                <a:ea typeface="Times New Roman"/>
              </a:rPr>
              <a:t>lavna nacionalna gospodarska i potporna poduzetnička institucija s </a:t>
            </a:r>
            <a:r>
              <a:rPr lang="hr-HR" sz="2000" i="1" dirty="0">
                <a:solidFill>
                  <a:srgbClr val="1F497D"/>
                </a:solidFill>
                <a:ea typeface="Times New Roman"/>
              </a:rPr>
              <a:t>tradicijom dugom </a:t>
            </a:r>
            <a:r>
              <a:rPr lang="hr-HR" sz="2000" i="1" dirty="0" smtClean="0">
                <a:solidFill>
                  <a:srgbClr val="1F497D"/>
                </a:solidFill>
                <a:ea typeface="Times New Roman"/>
              </a:rPr>
              <a:t>165 godina</a:t>
            </a:r>
            <a:endParaRPr lang="hr-HR" sz="2000" i="1" dirty="0">
              <a:solidFill>
                <a:srgbClr val="1F497D"/>
              </a:solidFill>
              <a:ea typeface="Times New Roman"/>
            </a:endParaRPr>
          </a:p>
          <a:p>
            <a:pPr algn="ctr">
              <a:lnSpc>
                <a:spcPts val="2160"/>
              </a:lnSpc>
            </a:pPr>
            <a:r>
              <a:rPr lang="hr-HR" sz="2000" i="1" dirty="0">
                <a:solidFill>
                  <a:srgbClr val="1F497D"/>
                </a:solidFill>
                <a:ea typeface="Times New Roman"/>
              </a:rPr>
              <a:t>zastupa, promiče i štiti interese svojih članica u zemlji i inozemstvu</a:t>
            </a:r>
          </a:p>
          <a:p>
            <a:pPr algn="ctr">
              <a:lnSpc>
                <a:spcPts val="2160"/>
              </a:lnSpc>
            </a:pPr>
            <a:r>
              <a:rPr lang="hr-HR" sz="2000" i="1" dirty="0">
                <a:solidFill>
                  <a:srgbClr val="1F497D"/>
                </a:solidFill>
                <a:ea typeface="Times New Roman"/>
              </a:rPr>
              <a:t>pouzdan izvor informacija svim hrvatskim tvrtkama i njihovim inozemnim partnerima </a:t>
            </a:r>
          </a:p>
          <a:p>
            <a:pPr algn="ctr">
              <a:lnSpc>
                <a:spcPts val="900"/>
              </a:lnSpc>
            </a:pPr>
            <a:endParaRPr lang="hr-HR" sz="2000" i="1" dirty="0">
              <a:solidFill>
                <a:srgbClr val="1F497D"/>
              </a:solidFill>
              <a:ea typeface="Times New Roman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5454" y="3185970"/>
            <a:ext cx="2280550" cy="100811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solidFill>
                  <a:prstClr val="white"/>
                </a:solidFill>
              </a:rPr>
              <a:t>V</a:t>
            </a:r>
            <a:r>
              <a:rPr lang="hr-HR" sz="1600" b="1" dirty="0" smtClean="0">
                <a:solidFill>
                  <a:prstClr val="white"/>
                </a:solidFill>
              </a:rPr>
              <a:t>iše od </a:t>
            </a:r>
            <a:r>
              <a:rPr lang="hr-HR" sz="1600" b="1" dirty="0" smtClean="0">
                <a:solidFill>
                  <a:schemeClr val="bg1"/>
                </a:solidFill>
              </a:rPr>
              <a:t>110.000</a:t>
            </a:r>
            <a:r>
              <a:rPr lang="hr-HR" sz="1600" b="1" dirty="0" smtClean="0">
                <a:solidFill>
                  <a:srgbClr val="FF0000"/>
                </a:solidFill>
              </a:rPr>
              <a:t> </a:t>
            </a:r>
            <a:r>
              <a:rPr lang="hr-HR" sz="1600" b="1" dirty="0" smtClean="0">
                <a:solidFill>
                  <a:prstClr val="white"/>
                </a:solidFill>
              </a:rPr>
              <a:t>tvrtki članica 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30352" y="3164867"/>
            <a:ext cx="2393670" cy="10077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smtClean="0">
                <a:solidFill>
                  <a:prstClr val="white"/>
                </a:solidFill>
              </a:rPr>
              <a:t>58 udruženja, 57 grupacija, 26 zajednica</a:t>
            </a:r>
            <a:endParaRPr lang="hr-HR" sz="160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88370" y="3156595"/>
            <a:ext cx="2456128" cy="1027961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solidFill>
                  <a:prstClr val="white"/>
                </a:solidFill>
              </a:rPr>
              <a:t>20 Županijskih komora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448799" y="3191637"/>
            <a:ext cx="2376173" cy="104610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solidFill>
                  <a:prstClr val="white"/>
                </a:solidFill>
              </a:rPr>
              <a:t>Predstavništva HGK </a:t>
            </a:r>
          </a:p>
          <a:p>
            <a:pPr algn="ctr"/>
            <a:r>
              <a:rPr lang="hr-HR" sz="1400" dirty="0">
                <a:solidFill>
                  <a:prstClr val="white"/>
                </a:solidFill>
              </a:rPr>
              <a:t>(Bruxelles, Moskva)</a:t>
            </a:r>
          </a:p>
        </p:txBody>
      </p:sp>
      <p:pic>
        <p:nvPicPr>
          <p:cNvPr id="13" name="Picture 12" descr="D:\backup\Desktop\head1jpe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12192000" cy="9087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530" y="4833714"/>
            <a:ext cx="1365450" cy="1114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06" y="4833714"/>
            <a:ext cx="1371545" cy="971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22" y="4826380"/>
            <a:ext cx="1648518" cy="9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5899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rtds-group.com/wp-content/uploads/Research-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73" y="1559345"/>
            <a:ext cx="4157871" cy="25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905" y="998513"/>
            <a:ext cx="11978953" cy="49639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hr-HR" sz="3000" dirty="0">
              <a:solidFill>
                <a:srgbClr val="CC000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3" y="-24224"/>
            <a:ext cx="12192003" cy="637658"/>
          </a:xfrm>
        </p:spPr>
        <p:txBody>
          <a:bodyPr>
            <a:noAutofit/>
          </a:bodyPr>
          <a:lstStyle/>
          <a:p>
            <a:pPr lvl="0" algn="ctr"/>
            <a:r>
              <a:rPr lang="hr-HR" sz="2700" dirty="0">
                <a:solidFill>
                  <a:srgbClr val="C00000"/>
                </a:solidFill>
                <a:latin typeface="+mn-lt"/>
              </a:rPr>
              <a:t/>
            </a:r>
            <a:br>
              <a:rPr lang="hr-HR" sz="2700" dirty="0">
                <a:solidFill>
                  <a:srgbClr val="C00000"/>
                </a:solidFill>
                <a:latin typeface="+mn-lt"/>
              </a:rPr>
            </a:br>
            <a:r>
              <a:rPr lang="pl-PL" sz="2700" dirty="0">
                <a:solidFill>
                  <a:srgbClr val="C00000"/>
                </a:solidFill>
                <a:latin typeface="+mn-lt"/>
              </a:rPr>
              <a:t/>
            </a:r>
            <a:br>
              <a:rPr lang="pl-PL" sz="2700" dirty="0">
                <a:solidFill>
                  <a:srgbClr val="C00000"/>
                </a:solidFill>
                <a:latin typeface="+mn-lt"/>
              </a:rPr>
            </a:br>
            <a:r>
              <a:rPr lang="pl-PL" dirty="0">
                <a:solidFill>
                  <a:srgbClr val="C00000"/>
                </a:solidFill>
                <a:latin typeface="Calibri" panose="020F0502020204030204" pitchFamily="34" charset="0"/>
              </a:rPr>
              <a:t>CIRAZ – Centar za industrijski razvoj</a:t>
            </a:r>
            <a:r>
              <a:rPr lang="hr-HR" dirty="0">
                <a:solidFill>
                  <a:srgbClr val="C00000"/>
                </a:solidFill>
                <a:latin typeface="+mn-lt"/>
              </a:rPr>
              <a:t/>
            </a:r>
            <a:br>
              <a:rPr lang="hr-HR" dirty="0">
                <a:solidFill>
                  <a:srgbClr val="C00000"/>
                </a:solidFill>
                <a:latin typeface="+mn-lt"/>
              </a:rPr>
            </a:br>
            <a:endParaRPr lang="hr-HR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905" y="682441"/>
            <a:ext cx="7283668" cy="5691352"/>
          </a:xfrm>
        </p:spPr>
        <p:txBody>
          <a:bodyPr>
            <a:normAutofit/>
          </a:bodyPr>
          <a:lstStyle/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Osigurati </a:t>
            </a:r>
            <a:r>
              <a:rPr lang="vi-VN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pristup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potrebnim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informacijama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 pružiti podršku i pomoć hrvatskim tvrtkama u području istraživanja, razvoja i inovacija</a:t>
            </a:r>
            <a:endParaRPr lang="hr-HR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Nefinancijska podrška se odnosi na: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Informacije o otvorenim natječajima i natječajima u pripremi za financiranje projekata istraživanja, razvoja i inovacija iz fondova EU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Informacije o mogućnostima financiranja IRI projekata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Pomoć tvrtkama u pripremi natječajne dokumentacije potrebne za javljanje na otvorene natječaje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Smjernice o razvoju tržišta i novim prilikama za postizanje konkurentske prednosti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Edukacija iz područja unaprjeđenja konkurentnosti </a:t>
            </a:r>
          </a:p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Cilj je:</a:t>
            </a:r>
          </a:p>
          <a:p>
            <a:pPr lvl="1"/>
            <a:r>
              <a:rPr lang="hr-HR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omoći nositeljima politika u pripremi i pravovremenom objavljivanju natječaja, osluškujući potrebe gospodarstva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Pomoći tvrtkama u što boljoj pripremi projekata kako bi se povuklo i iskoristilo što više sredstava fondova EU</a:t>
            </a:r>
          </a:p>
          <a:p>
            <a:pPr lvl="1"/>
            <a:r>
              <a:rPr lang="hr-HR" sz="17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Povezati znanstveno-istraživački sektor, privatni sektor i nositelje politika</a:t>
            </a:r>
            <a:endParaRPr lang="hr-HR" sz="17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0743"/>
            <a:ext cx="12192000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33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116632"/>
            <a:ext cx="12192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HGK PROJEKTI U PRIPREMI</a:t>
            </a:r>
            <a:endParaRPr lang="hr-HR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34" name="Picture 10" descr="http://energise2-0.com/wp-content/uploads/2012/06/internationalis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37" y="856223"/>
            <a:ext cx="3492932" cy="237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34036" y="884913"/>
            <a:ext cx="32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INTERNACIONALIZACIJA GOSPODARSTVA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3690" y="3984657"/>
            <a:ext cx="39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CIRAZ - CENTAR ZA INDUSTRIJSKI RAZVOJ</a:t>
            </a:r>
            <a:endParaRPr lang="hr-HR" sz="2400" b="1" dirty="0">
              <a:solidFill>
                <a:schemeClr val="bg1"/>
              </a:solidFill>
            </a:endParaRPr>
          </a:p>
        </p:txBody>
      </p:sp>
      <p:pic>
        <p:nvPicPr>
          <p:cNvPr id="26" name="Picture 8" descr="http://venturevillage.eu/wp-content/uploads/2013/06/10-pro-tips-on-relaunching-startup-web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2" y="3468350"/>
            <a:ext cx="3361207" cy="230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7461" y="3503513"/>
            <a:ext cx="365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tx2"/>
                </a:solidFill>
              </a:rPr>
              <a:t>ONE-STOP SHOP</a:t>
            </a:r>
            <a:endParaRPr lang="hr-HR" sz="2400" b="1" dirty="0">
              <a:solidFill>
                <a:schemeClr val="tx2"/>
              </a:solidFill>
            </a:endParaRPr>
          </a:p>
        </p:txBody>
      </p:sp>
      <p:pic>
        <p:nvPicPr>
          <p:cNvPr id="1036" name="Picture 12" descr="http://www.vasmegye.hu/webimages/images/1779970_729660960436441_4460687467619057806_n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30" y="2766199"/>
            <a:ext cx="4067385" cy="214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286568" y="1947811"/>
            <a:ext cx="404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tx2"/>
                </a:solidFill>
              </a:rPr>
              <a:t>DUALNI SUSTAV </a:t>
            </a:r>
          </a:p>
          <a:p>
            <a:pPr algn="ctr"/>
            <a:r>
              <a:rPr lang="hr-HR" sz="2400" b="1" dirty="0" smtClean="0">
                <a:solidFill>
                  <a:schemeClr val="tx2"/>
                </a:solidFill>
              </a:rPr>
              <a:t>STRUKOVNOG OBRAZOVANJA</a:t>
            </a:r>
            <a:endParaRPr lang="hr-HR" sz="2400" b="1" dirty="0">
              <a:solidFill>
                <a:schemeClr val="tx2"/>
              </a:solidFill>
            </a:endParaRPr>
          </a:p>
        </p:txBody>
      </p:sp>
      <p:pic>
        <p:nvPicPr>
          <p:cNvPr id="1042" name="Picture 18" descr="https://www.theparliamentmagazine.eu/sites/www.theparliamentmagazine.eu/files/styles/original_-_local_copy/entityshare/13340%3Fitok%3DzgR1GnZ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6" y="772873"/>
            <a:ext cx="3524373" cy="234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965" y="798558"/>
            <a:ext cx="352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DIGITALNA KOMORA</a:t>
            </a:r>
            <a:endParaRPr lang="hr-HR" sz="2400" b="1" dirty="0">
              <a:solidFill>
                <a:schemeClr val="bg1"/>
              </a:solidFill>
            </a:endParaRPr>
          </a:p>
        </p:txBody>
      </p:sp>
      <p:pic>
        <p:nvPicPr>
          <p:cNvPr id="16" name="Content Placeholder 4" descr="D:\backup\Desktop\head1jpe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" y="5940744"/>
            <a:ext cx="12189669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3531" y="1800318"/>
            <a:ext cx="9027864" cy="1364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hr-HR" sz="3200" dirty="0">
              <a:solidFill>
                <a:srgbClr val="CC0000"/>
              </a:solidFill>
              <a:latin typeface="+mn-lt"/>
            </a:endParaRPr>
          </a:p>
          <a:p>
            <a:pPr>
              <a:defRPr/>
            </a:pPr>
            <a:r>
              <a:rPr lang="hr-HR" sz="4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HRVATSKA GOSPODARSKA KOMORA</a:t>
            </a:r>
          </a:p>
          <a:p>
            <a:pPr>
              <a:defRPr/>
            </a:pPr>
            <a:endParaRPr lang="hr-HR" sz="9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hr-HR" sz="35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SEKTOR ZA MEĐUNARODNE </a:t>
            </a:r>
            <a:r>
              <a:rPr lang="hr-HR" sz="35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 EU POSLOVE </a:t>
            </a:r>
            <a:r>
              <a:rPr lang="hr-HR" sz="3500" dirty="0" smtClean="0">
                <a:solidFill>
                  <a:schemeClr val="tx2"/>
                </a:solidFill>
                <a:latin typeface="+mn-lt"/>
              </a:rPr>
              <a:t> </a:t>
            </a:r>
            <a:endParaRPr lang="hr-HR" sz="35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hr-HR" sz="5000" b="1" dirty="0">
              <a:solidFill>
                <a:srgbClr val="CC0000"/>
              </a:solidFill>
              <a:latin typeface="+mn-lt"/>
            </a:endParaRPr>
          </a:p>
        </p:txBody>
      </p:sp>
      <p:pic>
        <p:nvPicPr>
          <p:cNvPr id="20" name="Picture 7" descr="HGK zgr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5" y="1"/>
            <a:ext cx="12169076" cy="178366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backup\Desktop\head1jpe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5" y="5949280"/>
            <a:ext cx="12169076" cy="9087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2809959"/>
            <a:ext cx="61485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el.:+385 1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 4828 382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Fax:+385 1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4828 379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Rooseveltov trg 2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10000 Zagreb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, Croatia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e-mail: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eoi@hgk.hr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www.hgk.hr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www.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investincroatia.hr</a:t>
            </a:r>
          </a:p>
        </p:txBody>
      </p:sp>
    </p:spTree>
    <p:extLst>
      <p:ext uri="{BB962C8B-B14F-4D97-AF65-F5344CB8AC3E}">
        <p14:creationId xmlns:p14="http://schemas.microsoft.com/office/powerpoint/2010/main" val="174418154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:\backup\Desktop\head1jpe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940744"/>
            <a:ext cx="12192000" cy="9172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61652" y="251"/>
            <a:ext cx="1213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solidFill>
                  <a:srgbClr val="C00000"/>
                </a:solidFill>
                <a:latin typeface="+mn-lt"/>
              </a:rPr>
              <a:t>A</a:t>
            </a:r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ktivnosti i usluge HGK</a:t>
            </a:r>
            <a:endParaRPr lang="hr-HR" sz="40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24540" y="910709"/>
          <a:ext cx="11142922" cy="476590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71461">
                  <a:extLst>
                    <a:ext uri="{9D8B030D-6E8A-4147-A177-3AD203B41FA5}">
                      <a16:colId xmlns:a16="http://schemas.microsoft.com/office/drawing/2014/main" val="1993910779"/>
                    </a:ext>
                  </a:extLst>
                </a:gridCol>
                <a:gridCol w="5571461">
                  <a:extLst>
                    <a:ext uri="{9D8B030D-6E8A-4147-A177-3AD203B41FA5}">
                      <a16:colId xmlns:a16="http://schemas.microsoft.com/office/drawing/2014/main" val="135801623"/>
                    </a:ext>
                  </a:extLst>
                </a:gridCol>
              </a:tblGrid>
              <a:tr h="1076976"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ZASTUPANJE INTERESA ČLANICA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Gospodarsko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interesne asocijacije; izrada zakonskih prijedloga za poboljšanje poslovne klime … 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INTERNACIONALIZACIJA POSLOVANJA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Pronalazak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poslovnih partnera i tržišta; organizacija i sufinanciranje sajmova; organizacija poslovnih susreta, B2B razgovora, delegacija u zemlji i inozemstvu; promocija ulagačkih mogućnosti i potencijala RH …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023082"/>
                  </a:ext>
                </a:extLst>
              </a:tr>
              <a:tr h="1152819"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EDUKACIJA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Organizacija seminara,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konferencija i edukacija za poduzetnike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INFORMIRANJE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 izvorima financiranja, zakonodavstvu,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stanju i potrebama na ino tržištima; razne baze podataka…</a:t>
                      </a:r>
                      <a:endParaRPr lang="hr-HR" sz="15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endParaRPr lang="hr-H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95599"/>
                  </a:ext>
                </a:extLst>
              </a:tr>
              <a:tr h="1214987"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PODRŠKA</a:t>
                      </a:r>
                      <a:r>
                        <a:rPr lang="hr-HR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RAZVOJU PODUZETNIŠTVA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Aktivnosti i usluge namijenjene razvoju konkurentnosti i internacionalizaciji poduzetnika (Poduzetnik-izvoznik, vaučeri, certifikati izvrsnosti…)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JAVNE OVLASTI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 javnih ovlasti: Izdavanje potvrda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 ovjera dokumenata koji prate robu pri izvozu i uvozu, EU potvrda, ATA karnet za prijevoz roba, Potvrda o podrijetlu robe, Jedinstvena kontaktna točka …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631377"/>
                  </a:ext>
                </a:extLst>
              </a:tr>
              <a:tr h="1076976"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SUDOVI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Stalno arbitražno sudište, Centar za mirenje, Sud časti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hr-H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PODIZANJE NACIONALNE SVIJESTI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5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Projekti od nacionalne važnosti: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„Kupujmo hrvatsko”, znakovi „Izvorno hrvatsko” i „Hrvatska kvaliteta”, „Zaposlimo Hrvatsku”, „</a:t>
                      </a:r>
                      <a:r>
                        <a:rPr lang="hr-HR" sz="1500" b="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Invest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hr-HR" sz="1500" b="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</a:t>
                      </a:r>
                      <a:r>
                        <a:rPr lang="hr-HR" sz="15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Croatia”, „Turistički cvijet”…</a:t>
                      </a:r>
                      <a:endParaRPr lang="hr-HR" sz="15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843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8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backup\Desktop\head1jpe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6340" y="1484785"/>
            <a:ext cx="443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hr-HR" sz="16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hr-HR" sz="1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>
                <a:solidFill>
                  <a:srgbClr val="C00000"/>
                </a:solidFill>
              </a:rPr>
              <a:t>HGK POMOĆ PRI IZVOZU</a:t>
            </a:r>
            <a:endParaRPr lang="hr-HR" sz="40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051" y="969710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POTPORA ZA NOVA TRŽIŠTA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051" y="1680189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INFORMACIJE O STRANIM TRŽIŠTIMA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5186" y="988115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SAJMOVI I DELEGACIJE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051" y="2428005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MEĐUNARODNI NATJEČAJI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65186" y="3162872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MEĐUNARODNO LOBIRANJE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8321" y="988115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INFORMACIJE I POTVRDE ZA IZVOZ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65186" y="2444001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INTERNACIONALNO ZASTUPANJE INTERESA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65186" y="1714140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KATALOG INVESTICIJSKIH PROJEKATA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38321" y="1714140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POTVRDE I CERTIFIKATI ZA IZVOZ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051" y="3175821"/>
            <a:ext cx="380689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EUROPSKA PODUZETNIČKA MREŽA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47" y="4415976"/>
            <a:ext cx="121491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Sustavna i stručna pomoć hrvatskim tvrtkama pri izlasku na strana tržišta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Otvaranje novih tržišta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Traženje stranih partnera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Jačanje prisutnosti hrvatskih tvrtki na inozemnim tržištima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Jačanje konkurentnosti hrvatskoga gospodarstva</a:t>
            </a:r>
          </a:p>
        </p:txBody>
      </p:sp>
    </p:spTree>
    <p:extLst>
      <p:ext uri="{BB962C8B-B14F-4D97-AF65-F5344CB8AC3E}">
        <p14:creationId xmlns:p14="http://schemas.microsoft.com/office/powerpoint/2010/main" val="9429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9589" y="3046229"/>
            <a:ext cx="2047312" cy="27286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888"/>
            <a:ext cx="12191999" cy="897618"/>
          </a:xfrm>
        </p:spPr>
        <p:txBody>
          <a:bodyPr>
            <a:noAutofit/>
          </a:bodyPr>
          <a:lstStyle/>
          <a:p>
            <a:pPr algn="ctr"/>
            <a:r>
              <a:rPr lang="hr-HR" sz="36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r-HR" sz="3600" dirty="0" smtClean="0">
                <a:solidFill>
                  <a:srgbClr val="C00000"/>
                </a:solidFill>
                <a:latin typeface="+mn-lt"/>
              </a:rPr>
            </a:br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PODUZETNIK – IZVOZNIK </a:t>
            </a:r>
            <a:br>
              <a:rPr lang="hr-HR" sz="4000" dirty="0" smtClean="0">
                <a:solidFill>
                  <a:srgbClr val="C00000"/>
                </a:solidFill>
                <a:latin typeface="+mn-lt"/>
              </a:rPr>
            </a:br>
            <a:endParaRPr lang="hr-HR" sz="4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1120"/>
            <a:ext cx="9235742" cy="50924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r-HR" sz="10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</a:rPr>
              <a:t>Individualizirana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(„tailor-made”) </a:t>
            </a:r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</a:rPr>
              <a:t>potpora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izvoznicima – članicama HGK u otvaranju novih tržišta i pronalasku novih ino partnera, koja uključuje: </a:t>
            </a:r>
            <a:endParaRPr lang="hr-HR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redlaganje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potencijalnih inozemnih partnera,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informacije i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analitički prikazi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gospodarsko-političke situacije na pojedinim inozemnim tržištima,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informacije o inozemnim javnim nabavnim natječajima (tenderi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),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nformacije o izvoznoj i uvoznoj dokumentaciji, ino poreznom sustavu, </a:t>
            </a:r>
            <a:endParaRPr lang="hr-HR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rganiziranje B2B razgovora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s potencijalnim inozemnim partnerima,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umrežavanje hrvatskih tvrtki na ciljanom tržištu,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educiranje o mogućnostima financiranja iz EU fondova, poslovanju na pojedinim inozemnim tržištima, promjenama u vanjskotrgovinskom poslovanju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hr-H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8646" y="655404"/>
            <a:ext cx="2115901" cy="2944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backup\Desktop\head1jpe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621" y="-8565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rgbClr val="C00000"/>
                </a:solidFill>
              </a:rPr>
              <a:t>										</a:t>
            </a:r>
            <a:r>
              <a:rPr lang="hr-HR" sz="1600" dirty="0" smtClean="0">
                <a:solidFill>
                  <a:srgbClr val="FF7D7D"/>
                </a:solidFill>
              </a:rPr>
              <a:t>POTPORA ZA NOVA TRŽIŠTA</a:t>
            </a:r>
            <a:endParaRPr lang="hr-HR" sz="1600" dirty="0">
              <a:solidFill>
                <a:srgbClr val="FF7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876" y="641744"/>
            <a:ext cx="6155892" cy="5143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244"/>
            <a:ext cx="12192000" cy="853117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rgbClr val="C00000"/>
                </a:solidFill>
              </a:rPr>
              <a:t/>
            </a:r>
            <a:br>
              <a:rPr lang="hr-HR" dirty="0" smtClean="0">
                <a:solidFill>
                  <a:srgbClr val="C00000"/>
                </a:solidFill>
              </a:rPr>
            </a:br>
            <a:r>
              <a:rPr lang="hr-HR" dirty="0" smtClean="0">
                <a:solidFill>
                  <a:srgbClr val="C00000"/>
                </a:solidFill>
                <a:latin typeface="+mn-lt"/>
              </a:rPr>
              <a:t>PODUZETNIK </a:t>
            </a:r>
            <a:r>
              <a:rPr lang="hr-HR" dirty="0">
                <a:solidFill>
                  <a:srgbClr val="C00000"/>
                </a:solidFill>
                <a:latin typeface="+mn-lt"/>
              </a:rPr>
              <a:t>– IZVOZNIK </a:t>
            </a:r>
            <a:br>
              <a:rPr lang="hr-HR" dirty="0">
                <a:solidFill>
                  <a:srgbClr val="C00000"/>
                </a:solidFill>
                <a:latin typeface="+mn-lt"/>
              </a:rPr>
            </a:br>
            <a:endParaRPr lang="hr-HR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45" y="1101872"/>
            <a:ext cx="4914162" cy="3192800"/>
          </a:xfrm>
        </p:spPr>
        <p:txBody>
          <a:bodyPr>
            <a:normAutofit/>
          </a:bodyPr>
          <a:lstStyle/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Proslijeđeni prijedlozi s više od 75.000 potencijalnih inozemnih partnera s kontakt podacima, iz više od 40 zemalja (najtraženija usluga HGK)</a:t>
            </a:r>
          </a:p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Odgovoreno na više od 310 individualna zahtjeva domaćih tvrtki</a:t>
            </a:r>
          </a:p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Pojačan interes za tenderima putem servisa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http://tenderi.hgk.hr/login.php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hr-HR" sz="2400" dirty="0" smtClean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929" y="3924617"/>
            <a:ext cx="52811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u="sng" dirty="0">
                <a:solidFill>
                  <a:schemeClr val="accent1">
                    <a:lumMod val="50000"/>
                  </a:schemeClr>
                </a:solidFill>
              </a:rPr>
              <a:t>Prijava</a:t>
            </a:r>
            <a:r>
              <a:rPr lang="hr-HR" sz="2200" u="sng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hr-HR" sz="2200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Ispunjavanjem i dostavom anketnog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obrazaca http://www.hgk.hr/sektor-centar/sektor-medjunarodni/poduzetnik-izvoznik  </a:t>
            </a:r>
          </a:p>
        </p:txBody>
      </p:sp>
      <p:sp>
        <p:nvSpPr>
          <p:cNvPr id="13" name="Oval 12"/>
          <p:cNvSpPr/>
          <p:nvPr/>
        </p:nvSpPr>
        <p:spPr>
          <a:xfrm>
            <a:off x="10330383" y="4810278"/>
            <a:ext cx="1792385" cy="9818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1" y="-8565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rgbClr val="C00000"/>
                </a:solidFill>
              </a:rPr>
              <a:t>										</a:t>
            </a:r>
            <a:r>
              <a:rPr lang="hr-HR" sz="1600" dirty="0" smtClean="0">
                <a:solidFill>
                  <a:srgbClr val="FF7D7D"/>
                </a:solidFill>
              </a:rPr>
              <a:t>POTPORA ZA NOVA TRŽIŠTA</a:t>
            </a:r>
            <a:endParaRPr lang="hr-HR" sz="1600" dirty="0">
              <a:solidFill>
                <a:srgbClr val="FF7D7D"/>
              </a:solidFill>
            </a:endParaRPr>
          </a:p>
        </p:txBody>
      </p:sp>
      <p:pic>
        <p:nvPicPr>
          <p:cNvPr id="12" name="Picture 11" descr="D:\backup\Desktop\head1jpe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244"/>
            <a:ext cx="12192000" cy="853117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rgbClr val="C00000"/>
                </a:solidFill>
              </a:rPr>
              <a:t/>
            </a:r>
            <a:br>
              <a:rPr lang="hr-HR" dirty="0" smtClean="0">
                <a:solidFill>
                  <a:srgbClr val="C00000"/>
                </a:solidFill>
              </a:rPr>
            </a:br>
            <a:r>
              <a:rPr lang="hr-HR" dirty="0" smtClean="0">
                <a:solidFill>
                  <a:srgbClr val="C00000"/>
                </a:solidFill>
                <a:latin typeface="+mn-lt"/>
              </a:rPr>
              <a:t>INFORMACIJE O STRANIM TRŽIŠTIMA</a:t>
            </a:r>
            <a:r>
              <a:rPr lang="hr-HR" dirty="0">
                <a:solidFill>
                  <a:srgbClr val="C00000"/>
                </a:solidFill>
                <a:latin typeface="+mn-lt"/>
              </a:rPr>
              <a:t/>
            </a:r>
            <a:br>
              <a:rPr lang="hr-HR" dirty="0">
                <a:solidFill>
                  <a:srgbClr val="C00000"/>
                </a:solidFill>
                <a:latin typeface="+mn-lt"/>
              </a:rPr>
            </a:br>
            <a:endParaRPr lang="hr-HR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22986" y="1163827"/>
            <a:ext cx="6319724" cy="3582956"/>
          </a:xfrm>
          <a:prstGeom prst="rect">
            <a:avLst/>
          </a:prstGeom>
        </p:spPr>
      </p:pic>
      <p:pic>
        <p:nvPicPr>
          <p:cNvPr id="10" name="Picture 9" descr="D:\backup\Desktop\head1jpe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155" y="785480"/>
            <a:ext cx="53402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nformacije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analiza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</a:rPr>
              <a:t>gospodarsko-političke situacije na inozemnim tržištima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hr-HR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osnovni podaci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zemlji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njenom gospodarstvu i trendovima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bilateralnim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gospodarskim odnosima s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RH</a:t>
            </a:r>
            <a:endParaRPr lang="hr-H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podaci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 međusobnoj robnoj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razmjeni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potencijali za suradnju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postojeći ugovori o slobodnoj trgovini te trenutnim trgovinskim odnosima između EU i trećih tržišta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 podaci o inozemnom poreznom sustavu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nformacije o uvoznoj i izvoznoj dokumentaciji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odaci o visini carine za određene tarifne brojeve pri izvozu na treća tržišta…</a:t>
            </a:r>
          </a:p>
          <a:p>
            <a:endParaRPr lang="hr-H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64096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rgbClr val="C00000"/>
                </a:solidFill>
                <a:latin typeface="+mn-lt"/>
              </a:rPr>
              <a:t>TENDERI.HGK.HR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64" y="1333329"/>
            <a:ext cx="4312119" cy="349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927" y="1357689"/>
            <a:ext cx="55980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Opis usluge: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dostava preglednih,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ciljanih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i ažurnih obavijesti o otvorenim međunarodnim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javnonabavnim natječajima   </a:t>
            </a:r>
            <a:endParaRPr lang="hr-H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hr-H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Cilj: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olakšati i približiti pristup informacijama o konkretnim poslovnim prilikama na inozemnim tržištima</a:t>
            </a:r>
          </a:p>
          <a:p>
            <a:endParaRPr lang="hr-H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Kako: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ednokratnom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registracijom za besplatno korištenje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usluge i odabirom relevantnih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CPV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kodova</a:t>
            </a:r>
            <a:endParaRPr lang="hr-HR" dirty="0"/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6843673" y="5065157"/>
            <a:ext cx="4981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više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od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2.250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pojedinačnih korisnika iz gotovo jednakog broja tvrtki članica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od početka aplikacije uneseno više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od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5.550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objava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79"/>
            <a:ext cx="3310759" cy="846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-8565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rgbClr val="C00000"/>
                </a:solidFill>
              </a:rPr>
              <a:t>										</a:t>
            </a:r>
            <a:r>
              <a:rPr lang="hr-HR" sz="1600" dirty="0" smtClean="0">
                <a:solidFill>
                  <a:srgbClr val="FF7D7D"/>
                </a:solidFill>
              </a:rPr>
              <a:t>MEĐUNARODNI NATJEČAJI</a:t>
            </a:r>
            <a:endParaRPr lang="hr-HR" sz="1600" dirty="0">
              <a:solidFill>
                <a:srgbClr val="FF7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hgk.hr/thumbs/830x460/images/full/bakutel2016583d821c45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34" y="4030840"/>
            <a:ext cx="3108511" cy="17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244"/>
            <a:ext cx="12192000" cy="853117"/>
          </a:xfrm>
        </p:spPr>
        <p:txBody>
          <a:bodyPr>
            <a:normAutofit/>
          </a:bodyPr>
          <a:lstStyle/>
          <a:p>
            <a:pPr algn="ctr"/>
            <a:r>
              <a:rPr lang="hr-HR" sz="4000" dirty="0" smtClean="0">
                <a:solidFill>
                  <a:srgbClr val="C00000"/>
                </a:solidFill>
                <a:latin typeface="+mn-lt"/>
              </a:rPr>
              <a:t>SAJMOVI I DELEGACIJE</a:t>
            </a:r>
            <a:endParaRPr lang="hr-HR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" name="Picture 9" descr="D:\backup\Desktop\head1jpe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394" y="759401"/>
            <a:ext cx="8743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Organizacija i sufinanciranje nastupa na sajmovima i izložbama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144 sajmova sa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2.470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sudionika u 2015.)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Organizacija poslovnih susreta i B2B razgovora u zemlji i inozemstvu (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163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poslovne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delegacije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sa 1.572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sudionika u 2015.)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Pronalazak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poslovnih partnera i tržišta za plasman roba i usluga članica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Dostava kontakata potencijalnih poslovnih partnera, prijedloga tvrtki za suradnju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Umrežavanje hrvatskih tvrtki na ciljanom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tržištu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Inicijalna provjera tvrtki</a:t>
            </a:r>
            <a:endParaRPr lang="hr-H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Promocija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ulagačkih mogućnosti i potencijala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</a:rPr>
              <a:t>RH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http://www.hgk.hr/thumbs/830x460/images/full/img-20161123-wa000158359683c3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69" y="2090466"/>
            <a:ext cx="3098176" cy="171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krajina2_80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69" y="203429"/>
            <a:ext cx="3098176" cy="174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hgk.hr/thumbs/830x460/images/full/201701211433485885bfa271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01" y="4052207"/>
            <a:ext cx="3180918" cy="17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hgk.hr/thumbs/830x460/images/full/komora111200x6755898c883ed6d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45" y="4052207"/>
            <a:ext cx="3197221" cy="17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4966</TotalTime>
  <Words>1375</Words>
  <Application>Microsoft Office PowerPoint</Application>
  <PresentationFormat>Widescreen</PresentationFormat>
  <Paragraphs>265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Blogger Sans</vt:lpstr>
      <vt:lpstr>Calibri</vt:lpstr>
      <vt:lpstr>Calibri Light</vt:lpstr>
      <vt:lpstr>Rockwell</vt:lpstr>
      <vt:lpstr>Times New Roman</vt:lpstr>
      <vt:lpstr>Wingdings</vt:lpstr>
      <vt:lpstr>Office Theme</vt:lpstr>
      <vt:lpstr>PowerPoint Presentation</vt:lpstr>
      <vt:lpstr>PowerPoint Presentation</vt:lpstr>
      <vt:lpstr>Aktivnosti i usluge HGK</vt:lpstr>
      <vt:lpstr>PowerPoint Presentation</vt:lpstr>
      <vt:lpstr> PODUZETNIK – IZVOZNIK  </vt:lpstr>
      <vt:lpstr> PODUZETNIK – IZVOZNIK  </vt:lpstr>
      <vt:lpstr> INFORMACIJE O STRANIM TRŽIŠTIMA </vt:lpstr>
      <vt:lpstr>TENDERI.HGK.HR</vt:lpstr>
      <vt:lpstr>SAJMOVI I DELEGACIJE</vt:lpstr>
      <vt:lpstr>ZASTUPANJE INTERESA ČLANICA U INOZEMSTVU</vt:lpstr>
      <vt:lpstr>EUROPSKA PODUZETNIČKA MREŽA - EEN</vt:lpstr>
      <vt:lpstr>PowerPoint Presentation</vt:lpstr>
      <vt:lpstr>PowerPoint Presentation</vt:lpstr>
      <vt:lpstr>PowerPoint Presentation</vt:lpstr>
      <vt:lpstr>PowerPoint Presentation</vt:lpstr>
      <vt:lpstr>POTVRDE I CERTIFIKATI ZA IZVOZ</vt:lpstr>
      <vt:lpstr>PUBLIKACIJE HGK (1)</vt:lpstr>
      <vt:lpstr>PowerPoint Presentation</vt:lpstr>
      <vt:lpstr>INTERNACIONALIZACIJA POSLOVANJA  Aktivnosti HGK 2011.-2015. </vt:lpstr>
      <vt:lpstr>  CIRAZ – Centar za industrijski razvoj 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Poduzetnik - izvoznik</dc:title>
  <dc:creator>Siniša Košutić</dc:creator>
  <cp:lastModifiedBy>Svjetlana Momčilović</cp:lastModifiedBy>
  <cp:revision>416</cp:revision>
  <cp:lastPrinted>2015-02-09T12:29:25Z</cp:lastPrinted>
  <dcterms:created xsi:type="dcterms:W3CDTF">2015-01-05T10:21:56Z</dcterms:created>
  <dcterms:modified xsi:type="dcterms:W3CDTF">2017-02-08T13:30:06Z</dcterms:modified>
</cp:coreProperties>
</file>