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7" r:id="rId4"/>
    <p:sldId id="258" r:id="rId5"/>
    <p:sldId id="259" r:id="rId6"/>
    <p:sldId id="271" r:id="rId7"/>
    <p:sldId id="260" r:id="rId8"/>
    <p:sldId id="268" r:id="rId9"/>
    <p:sldId id="270" r:id="rId10"/>
    <p:sldId id="269" r:id="rId11"/>
    <p:sldId id="273" r:id="rId12"/>
    <p:sldId id="261" r:id="rId13"/>
    <p:sldId id="262" r:id="rId14"/>
    <p:sldId id="274" r:id="rId15"/>
    <p:sldId id="275" r:id="rId16"/>
    <p:sldId id="267" r:id="rId17"/>
    <p:sldId id="263" r:id="rId18"/>
    <p:sldId id="265" r:id="rId19"/>
    <p:sldId id="272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E105-9D12-49AD-AE30-51C5075A88EE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0736-1D6C-4C3A-88E9-F4AA01F12D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3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64A12F-D05F-46FA-ADA8-1CE4EB104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D1B8C0-00DF-3223-E055-66D512C91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70CD5E-5737-6DAD-F256-C92BFE74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A251E3-05AE-751C-681F-0F2DF21A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F545A9-4324-7DD0-12DA-DFB8C14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16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B36AC1-5552-B015-105B-A39ECAD0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E62C07-3C30-DF78-4456-ED6EE13E4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858C2B-FDD3-1924-798F-CDFB5B5B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26B3E9-834C-7381-F88A-0B918E4D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8559E-146A-2C87-1029-A4F5E966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0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699E2CA-4769-AD50-CBAA-1D0C95356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A5A5C34-CA01-8F8A-26B1-ECD6B01E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98D368-CF67-1110-4F59-AACC416B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FF942B-2859-B395-3001-15CC1DD4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4D2C1-98E2-64C3-A9E0-473012AC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6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CA420-A6F0-CC7E-D734-3176E815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64FCAA-637C-1DAA-D71F-363E7049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E70985-D900-1F74-995C-6699293D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D5BBF-7314-075D-CC90-BACDD582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9458FF-2742-463E-9A18-812606BB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96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85864-F121-C85B-4632-8ABA48EE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B5EE09-B14B-9516-E902-E2F394B80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534A96-C234-3720-5C8F-DA017022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369B1F-355D-BBEF-D53F-19C18AEF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B307E5-D01C-CB07-5563-3BB1E85A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8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A2B3CD-2A6F-C6A3-4620-77ACFCEC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E03F1D-A85B-78EC-4944-3EFF70467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BE2295-D109-C632-F755-0D1A64A4A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AD056A-DFB6-13F4-5D1F-2FDDB1B3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03AA12-B932-DDA9-6368-E4D8C219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626351-E837-FD1E-424F-6BE1A0FC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82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D2603-A28D-7AF8-A004-8B308B67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E4E6194-1793-04A0-2AC9-43C33B859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AC2F89-0E98-5B1B-3F58-7B17FC40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51A2F6-6AC8-9E50-C5A5-0140ADA2E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D5FBA29-F206-BA54-9A17-608132CA5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3617EA2-1FF3-D674-C79A-4888CB1D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8369D5F-5109-E42E-34E2-A5ABAC19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9D27333-AFE3-6FF9-19EB-EA774AFE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12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623F17-ABD3-87B1-4AD7-8CCA48F2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37DDDF-48AB-0F72-02ED-AE2E84AF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CFFD297-B6C0-8B72-5F53-45526A52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870E71E-0C05-EBAB-163D-AC48A7C2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93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2401A7C-3183-7010-1F11-851B52F8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7E5B63A-5BBC-C293-61AD-03F8BE3B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8C2EC1E-3C4E-D771-B3FC-1D90EF7C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60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207E3-F831-4330-A199-F8F55B60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1953A9-B1B0-F692-160E-B9E2708D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FB4DC0-53B2-A2FF-A565-E02DFB784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F98393-F1CA-E473-2E0B-D094C311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20E922-B26B-61A2-763D-2CAA5822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C6484CA-1459-75E3-0F8A-4E52C2DA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0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8A9D5-13A5-1D68-ACF6-24481E93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0462886-0A6D-A310-7F69-CC00F69C6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8ABF1E-1F24-37A0-B77C-1AA76EC6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A0B14A-A9B2-4D84-9612-C7204672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A4652F0-A60C-C0F1-3318-E4BFDC0D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5B378-F977-5473-B222-C4D3B27A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9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7C18562-87A9-E3A7-CE29-59F3DE81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0EC735-2719-29F5-27B9-E4AFC3FA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0165B3-347C-2AC8-1AA7-C4AA6CE3E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78525-AEAF-4137-9826-16D454381437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EC9D60-29B7-C5A1-F557-5A890338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4DE0B8-28D4-FEB3-F417-3C36F0463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DD771-18D5-45E9-B445-68AB9EA8B6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F70D6-2B23-8573-F651-CF8FCEB0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HIZ d.o.o. 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poslovne usluge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4B968F-90D4-0E67-0E4D-04D40698E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Zagreb 08.02.2024.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FFC093-212F-A29B-7C6A-D75B9F40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913797F-54C1-C1A2-CA25-8DFCC3F8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4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1ED7E-A809-0147-FAE0-6F285DB7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2" y="447040"/>
            <a:ext cx="11028218" cy="934720"/>
          </a:xfrm>
        </p:spPr>
        <p:txBody>
          <a:bodyPr>
            <a:normAutofit/>
          </a:bodyPr>
          <a:lstStyle/>
          <a:p>
            <a:r>
              <a:rPr lang="hr-HR" sz="3900" i="1" u="sng" dirty="0">
                <a:latin typeface="Arial" panose="020B0604020202020204" pitchFamily="34" charset="0"/>
                <a:cs typeface="Arial" panose="020B0604020202020204" pitchFamily="34" charset="0"/>
              </a:rPr>
              <a:t>Primjeri korištenja žiga:</a:t>
            </a: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2EA76B-FEB0-9DF6-3C33-C74775A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6A325F3-9DDD-91F2-5632-168285EBD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19" y="1825625"/>
            <a:ext cx="679156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71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C1B8C-A407-9064-38ED-1FA80139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918D2C6-F598-F4E0-FE09-61E1FC4CB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7" y="1825625"/>
            <a:ext cx="694276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26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4CAF5-922D-06D1-9A5A-6087D2B3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20" y="253366"/>
            <a:ext cx="10515600" cy="120598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UVJETI za odobrenje žiga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F8633-9C5F-1820-70BB-14F30E34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422400"/>
            <a:ext cx="11249891" cy="510770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3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Excellence Certificate / Certifikat Izvozne Izvrsnosti </a:t>
            </a:r>
            <a:r>
              <a:rPr lang="hr-HR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potvrda koju izdaje HIZ d.o.o., a kojim se jamči i dokazuje aktivnost i uspješnost poduzetnika u području izvoza po pretpostavkama: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3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je aktivni gospodarski subjekt;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ima više od 1 (jednog) zaposlenog;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ostvaruje dobit u zadnje dvije godine, uključivo godinu za koju se dodjeljuje certifikat;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godini za koju se dodjeljuje pravo na korištenje certifikata/jamstvenog žiga ostvareni prihod od izvoza mora premašivati iznos od 15.000,00 EUR-a;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posljednje dvije godine uključivo godinu za koju se dodjeljuje pravo na korištenje certifikata/jamstvenog žiga, prosjek ostvarenog prihoda od izvoza mora premašivati iznos od 15.000,00 EUR-a;</a:t>
            </a:r>
          </a:p>
          <a:p>
            <a:pPr marL="800100" lvl="1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vrijednost izvoza mora premašivati vrijednost uvoza.</a:t>
            </a:r>
          </a:p>
          <a:p>
            <a:endParaRPr lang="hr-H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3FCF56B-4DD5-F624-DD47-DA7DE817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3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097D42-E0D7-BFAD-DE47-6509DDB2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2" y="365125"/>
            <a:ext cx="9986818" cy="13255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POSTUPAK odobrenja žiga - POVJERENSTVO za dodjelu certifikata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42B8B147-E508-D7DF-4816-CAAA7F70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825624"/>
            <a:ext cx="10993582" cy="46767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Prijava za dodjelu žiga se podnosi Povjerenstvu od 3 člana za dodjelu žiga u tekućoj godini na temelju rezultata prethodne godine i od 01.07. – 30.06./na propisanom obrascu. Web stranica Udruge Hrvatskih izvoznika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Povjerenstvo radi po svojim internim pravilima i prvenstveno mora utvrditi da li podnositelj prijave zadovoljava kriterije iz Pravilnika o dodjeli i uvjetima korištenja jamstvenog žiga 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Excellence Certificate / Certifikat Izvozne Izvrsnosti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Pravilima su utvrđeni rokovi /30 dana od prijave/.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Vodi se elektronska evidencija dodijeljenih žigova.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HIZ d.o.o. vodi kontrolu korištenja žiga.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Mogućnost oduzimanja prava na korištenje žiga.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Prema pravilima Povjerenstva detaljizirani su uvjeti iz Pravilnika o dodjeli i uvjetima korištenja žiga.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DCCF533-5871-810B-2D7F-535F4B9E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0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DCC3E-66B9-5B26-7937-9E3C2D60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Zašto je važno imati žig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8745C0-2387-BECB-5D2B-7D058B9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81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izvozne izvrsnosti nije brand, ni proizvod, ni usluga društva.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izvozne izvrsnosti je način na koji ljudi prepoznaju društvo, kao dokazanog izvoznika, čime se društvo unaprijed svrstava među najbolje, koji su uspjeli na stranom tržištu, u svjetskoj konkurenciji.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Poslovanje se vrti oko marketinga i kad imaš pravo koristiti </a:t>
            </a:r>
            <a:r>
              <a:rPr lang="hr-HR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izvozne izvrsnosti, </a:t>
            </a:r>
            <a:r>
              <a:rPr lang="hr-HR" sz="18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društvoje </a:t>
            </a:r>
            <a:r>
              <a:rPr lang="hr-HR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provjereno i dokazani je izvoznik. </a:t>
            </a:r>
            <a:endParaRPr lang="hr-H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tržište to prepoznaje. I ako ne kupe proizvod društva koje koristi Certifikat izvozne izvrsnosti pitaju se što time gube, jer se radi o društvu dokazanom na svjetskom tržištu.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izvozne izvrsnosti se ne može samo kupiti, on se mora zaslužiti na način da se zadovolje kriteriji iz Pravilnika. 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veliki i mali poduzetnici imaju interes imati Certifikat izvozne izvrsnosti jer smanjuju potrebu za dodatnom promocijom i marketingom. Certifikat izvozne izvrsnosti je poruka svima da ga je društvo steklo na temelju svojih izvoznih rezultata.  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4E714FA-BFE5-F878-1D6F-E4EAA333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8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4D06E1-4469-A7E0-AECC-7505DE96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449" cy="676691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POTVRDA kao dokaz prava na korištenje žiga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35C925A-2CDD-90F3-6363-5627119FA5C1}"/>
              </a:ext>
            </a:extLst>
          </p:cNvPr>
          <p:cNvSpPr txBox="1"/>
          <p:nvPr/>
        </p:nvSpPr>
        <p:spPr>
          <a:xfrm>
            <a:off x="2908092" y="1424067"/>
            <a:ext cx="6237781" cy="199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POTVRDA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je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društvo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zadovoljilo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uvjete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Pravilnika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korištenju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jamstvenog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žiga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Certifika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izvozne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izvrsnosti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/Export Excellence Certificate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jamstvenog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žiga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razdoblje od xx do, a sve prema mapi grafičkih standarda,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slijedi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47EFA4A5-31DA-0FEA-C4A9-AA759487D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12578" y="3585568"/>
            <a:ext cx="2102623" cy="2022675"/>
          </a:xfrm>
          <a:prstGeom prst="rect">
            <a:avLst/>
          </a:prstGeom>
          <a:noFill/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E35A239E-0AF2-5DF1-2E8D-4DB9BDCE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732DAD5-AA6B-B81A-BDDC-D17645E3E34E}"/>
              </a:ext>
            </a:extLst>
          </p:cNvPr>
          <p:cNvSpPr txBox="1"/>
          <p:nvPr/>
        </p:nvSpPr>
        <p:spPr>
          <a:xfrm>
            <a:off x="2001184" y="5608243"/>
            <a:ext cx="94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Zagrebu </a:t>
            </a:r>
            <a:r>
              <a:rPr lang="hr-HR" dirty="0" err="1"/>
              <a:t>xxxx</a:t>
            </a:r>
            <a:r>
              <a:rPr lang="hr-HR" dirty="0"/>
              <a:t>                                                                                  HIZ d.o.o. za poslovne usluge</a:t>
            </a:r>
          </a:p>
          <a:p>
            <a:r>
              <a:rPr lang="hr-HR" dirty="0"/>
              <a:t>                                                                                                                   direktor</a:t>
            </a:r>
          </a:p>
        </p:txBody>
      </p:sp>
    </p:spTree>
    <p:extLst>
      <p:ext uri="{BB962C8B-B14F-4D97-AF65-F5344CB8AC3E}">
        <p14:creationId xmlns:p14="http://schemas.microsoft.com/office/powerpoint/2010/main" val="3585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7F55D-F4C9-79CB-C199-D08A6CC7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272762"/>
            <a:ext cx="10515600" cy="13255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HIZ d.o.o. -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4DE184-C9AA-0913-380D-510E877B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dirty="0"/>
              <a:t> HIZ d.o.o. ima zadatak pratiti natječaje za bespovratna sredstva EU i sl.</a:t>
            </a:r>
          </a:p>
          <a:p>
            <a:pPr marL="0" indent="0" algn="just">
              <a:buNone/>
            </a:pPr>
            <a:endParaRPr lang="hr-H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dirty="0"/>
              <a:t> očekuje se podrška i suradnja s članovima udruge Hrvatskih izvoznika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C296A9B-FEAA-99D4-DD22-B69D876F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4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A9090-3C4D-2551-7505-525F8276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618" y="300471"/>
            <a:ext cx="10515600" cy="13255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HIZ d.o.o. - edukacije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70964B-E09C-77E2-DD97-BE2E3B79A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pratit će se potrebe izvoznika i prilagodit će se ponuda edukacija svim kategorijama izvoznika, npr.: javna nabava, integrirani sustavi upravljanja i dr.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očekuje se veći interes članova Udruge - mogućnost suradnje i dogovora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suradnja s udrugom Hrvatskih izvoznika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4F95D7-6F60-B207-FBB4-AAA2092C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1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9BBF7C-D27C-33A5-3D9C-B52D99D9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37" y="402070"/>
            <a:ext cx="10734964" cy="13255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HIZ d.o.o.- konzultacije i pravno savjetovanje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B54D9-A291-5C16-7398-285C21CD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84013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Manji i srednji izvoznici će prema svojim potrebama moći u direktnom kontaktu dobiti potrebne informacije i upute u vezi:</a:t>
            </a:r>
          </a:p>
          <a:p>
            <a:pPr marL="0" indent="0" algn="just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	 korporativnog upravljanja;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	 konverzije temeljnog kapitala;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	 ugovaranja i dr.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BF85076-16B8-1479-4199-8AA2AD07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0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A8CEBA5-3B49-DFBD-8100-85C1E75D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20429-FF3D-779C-D77F-2D360BF3F85A}"/>
              </a:ext>
            </a:extLst>
          </p:cNvPr>
          <p:cNvSpPr txBox="1"/>
          <p:nvPr/>
        </p:nvSpPr>
        <p:spPr>
          <a:xfrm>
            <a:off x="2697018" y="2438400"/>
            <a:ext cx="637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dirty="0"/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118771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C8F4B-3AD6-DCC7-8686-C34174CF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10" y="452582"/>
            <a:ext cx="9802090" cy="1238106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AKTIVNOSTI HIZ d.o.o.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4F2CFA-8882-F35D-A99B-197EB53C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lasman jamstvenog žiga: </a:t>
            </a:r>
            <a:r>
              <a:rPr lang="hr-HR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Excellence Certificate / Certifikat Izvozne Izvrsnosti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udjelovanje na natječajima EU vezanim na promociju izvoza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edukacije za članove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konzultacije i pravno savjetovanje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uska suradnja s udrugom Hrvatskih izvoznika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7EFA4A5-31DA-0FEA-C4A9-AA759487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0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E621B-2C5E-95CA-A004-AEE87221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61818"/>
            <a:ext cx="10134600" cy="122887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REGISTRACIJA DZIV-a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DADF9B-19D8-DF63-2C1B-0DFFA421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Slika 1" descr="Slika na kojoj se prikazuje simbol, logotip, Font, Žig&#10;&#10;Opis je automatski generiran">
            <a:extLst>
              <a:ext uri="{FF2B5EF4-FFF2-40B4-BE49-F238E27FC236}">
                <a16:creationId xmlns:a16="http://schemas.microsoft.com/office/drawing/2014/main" id="{A5EC8D8B-7D94-F975-AD94-A9994CB4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7" y="3445164"/>
            <a:ext cx="1932708" cy="19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DA7AFFB-4787-DB4D-9CD0-D2F450F0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522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796460A1-BB67-EBCB-255F-7685B5FE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8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Državni zavod za intelektualno vlasništvo (DZIV) je 27. srpnja 2023. odobrio registraciju figurativnog jamstvenog žiga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Z20221469 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Excellence Certificate / Certifikat Izvozne Izvrsnosti </a:t>
            </a:r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Žig je registriran za usluge iz razreda </a:t>
            </a:r>
            <a:endParaRPr lang="hr-H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35 Međunarodne klasifikacije proizvoda</a:t>
            </a:r>
            <a:endParaRPr lang="hr-H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 usluga-usluge promicanja izvoza</a:t>
            </a:r>
          </a:p>
          <a:p>
            <a:pPr marL="0" indent="0">
              <a:buNone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 vrijedi do 10.11.2032.</a:t>
            </a:r>
          </a:p>
          <a:p>
            <a:endParaRPr lang="hr-H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6AA7FB9-F5CA-EF11-C455-58EFC4E8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C71D0-3DE2-D926-2EB4-CDFACAAD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0" y="375920"/>
            <a:ext cx="10002520" cy="1314768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ZNAČANJE ŽIGA/CERTIFIKATA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6D0DA-E542-D8A2-79FD-F73717416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hr-H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Export Excellence Certificate / Certifikat Izvozne Izvrsnosti </a:t>
            </a: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znak povjerenja i jamstva dokazane izvozne orijentacije gospodarskih subjekat.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HIZ d.o.o dodjeljivati </a:t>
            </a:r>
            <a:r>
              <a:rPr lang="hr-H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će CERTIFIKAT </a:t>
            </a: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trgovačkim društvima, koji se prijave i zadovolje uvjete iz Pravilnika.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Certifikat se izdaje na jednogodišnje korištenje. </a:t>
            </a:r>
          </a:p>
          <a:p>
            <a:pPr indent="0" algn="just">
              <a:lnSpc>
                <a:spcPct val="115000"/>
              </a:lnSpc>
              <a:buNone/>
            </a:pPr>
            <a:endParaRPr lang="hr-H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Obilježja usluge promicanja izvoza se prvenstveno odnose na poslovnu aktivnost i kontinuitet trgovačkih društava u promicanju izvoza kroz kvalitetu plasmana roba i usluga na izvoznom tržištu.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689ED8F-A3D6-DB32-C2DB-F674C9A3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2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08613D-29F2-4E8E-C95F-210CDD9F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80" y="395605"/>
            <a:ext cx="10515600" cy="13255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KORIŠTENJE ŽIGA/CERTIFIKATA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E7DECA-2A2F-F139-D231-32F93ED20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825625"/>
            <a:ext cx="1105592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Korisnik certifikata može kroz godinu dana ostvarivati prava iz pripadajućeg žiga 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Excellence Certificate / Certifikat Izvozne Izvrsnosti , </a:t>
            </a: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slijedi: 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mogućnost korištenja certifikata i pripadajućeg žiga na memorandumu, financijskim izvješćima i drugim službenim dokumentima stjecatelja/ korisnika;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mogućnost korištenja certifikata i pripadajućeg žiga na web stranicama i drugim medijima komunikacije korisnika;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mogućnost korištenja certifikata i pripadajućeg žiga za označavanje proizvoda i povezanih usluga korisnika.</a:t>
            </a:r>
          </a:p>
          <a:p>
            <a:endParaRPr lang="hr-H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71D74C6-08C7-B808-2571-03131491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1ED7E-A809-0147-FAE0-6F285DB7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254000"/>
            <a:ext cx="11028218" cy="934720"/>
          </a:xfrm>
        </p:spPr>
        <p:txBody>
          <a:bodyPr>
            <a:normAutofit/>
          </a:bodyPr>
          <a:lstStyle/>
          <a:p>
            <a:r>
              <a:rPr lang="hr-HR" sz="3900" i="1" u="sng" dirty="0">
                <a:latin typeface="Arial" panose="020B0604020202020204" pitchFamily="34" charset="0"/>
                <a:cs typeface="Arial" panose="020B0604020202020204" pitchFamily="34" charset="0"/>
              </a:rPr>
              <a:t>Primjeri korištenja žiga:</a:t>
            </a: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2EA76B-FEB0-9DF6-3C33-C74775A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FA445C4-090E-51AD-8CD5-555B0C86F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43" y="1825625"/>
            <a:ext cx="639631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93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1ED7E-A809-0147-FAE0-6F285DB7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2" y="447040"/>
            <a:ext cx="11028218" cy="1243648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ŽIG na memorandumu tvrtke</a:t>
            </a:r>
            <a:b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hr-HR" sz="3600" i="1" dirty="0">
                <a:latin typeface="Arial" panose="020B0604020202020204" pitchFamily="34" charset="0"/>
                <a:cs typeface="Arial" panose="020B0604020202020204" pitchFamily="34" charset="0"/>
              </a:rPr>
              <a:t>: KONČAR – Mjerni transformatori d.d.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2EA76B-FEB0-9DF6-3C33-C74775A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982F46-C844-BD98-B986-D591116DF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280" y="2438400"/>
            <a:ext cx="10861039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82BEDEF0-A12B-3671-2CE6-33D16311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3" y="249936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5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1ED7E-A809-0147-FAE0-6F285DB7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254000"/>
            <a:ext cx="11028218" cy="934720"/>
          </a:xfrm>
        </p:spPr>
        <p:txBody>
          <a:bodyPr>
            <a:normAutofit/>
          </a:bodyPr>
          <a:lstStyle/>
          <a:p>
            <a:r>
              <a:rPr lang="hr-HR" sz="3900" i="1" u="sng" dirty="0">
                <a:latin typeface="Arial" panose="020B0604020202020204" pitchFamily="34" charset="0"/>
                <a:cs typeface="Arial" panose="020B0604020202020204" pitchFamily="34" charset="0"/>
              </a:rPr>
              <a:t>Primjeri korištenja žiga:</a:t>
            </a: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2EA76B-FEB0-9DF6-3C33-C74775A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6D13EC1-E6D0-35C4-BD20-8D5D1493B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47" y="2386806"/>
            <a:ext cx="685665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9DCAB4F-264F-8EC1-0516-8FE3110C5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1188720"/>
            <a:ext cx="5760720" cy="337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07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D1ED7E-A809-0147-FAE0-6F285DB7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Primjeri korištenja žiga: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2EA76B-FEB0-9DF6-3C33-C74775A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8C0509B-BFA4-4CA2-447E-04515CDEA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4" y="1825625"/>
            <a:ext cx="676179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349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940</Words>
  <Application>Microsoft Office PowerPoint</Application>
  <PresentationFormat>Široki zaslon</PresentationFormat>
  <Paragraphs>85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Tema sustava Office</vt:lpstr>
      <vt:lpstr>HIZ d.o.o.  za poslovne usluge </vt:lpstr>
      <vt:lpstr>AKTIVNOSTI HIZ d.o.o.</vt:lpstr>
      <vt:lpstr> REGISTRACIJA DZIV-a</vt:lpstr>
      <vt:lpstr> ZNAČANJE ŽIGA/CERTIFIKATA</vt:lpstr>
      <vt:lpstr>KORIŠTENJE ŽIGA/CERTIFIKATA</vt:lpstr>
      <vt:lpstr>Primjeri korištenja žiga:</vt:lpstr>
      <vt:lpstr>ŽIG na memorandumu tvrtke Primjer: KONČAR – Mjerni transformatori d.d.</vt:lpstr>
      <vt:lpstr>Primjeri korištenja žiga:</vt:lpstr>
      <vt:lpstr>Primjeri korištenja žiga:</vt:lpstr>
      <vt:lpstr>Primjeri korištenja žiga:</vt:lpstr>
      <vt:lpstr>PowerPoint prezentacija</vt:lpstr>
      <vt:lpstr>UVJETI za odobrenje žiga</vt:lpstr>
      <vt:lpstr>POSTUPAK odobrenja žiga - POVJERENSTVO za dodjelu certifikata</vt:lpstr>
      <vt:lpstr>              Zašto je važno imati žig</vt:lpstr>
      <vt:lpstr>                             POTVRDA kao dokaz prava na korištenje žiga</vt:lpstr>
      <vt:lpstr>HIZ d.o.o. - aktivnosti</vt:lpstr>
      <vt:lpstr>HIZ d.o.o. - edukacije</vt:lpstr>
      <vt:lpstr>HIZ d.o.o.- konzultacije i pravno savjetovanje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HIZ d.o.o.  za poslovne usluge</dc:title>
  <dc:creator>Marina Kralj Miliša</dc:creator>
  <cp:lastModifiedBy>Marina Kralj Miliša</cp:lastModifiedBy>
  <cp:revision>13</cp:revision>
  <dcterms:created xsi:type="dcterms:W3CDTF">2024-01-31T13:25:00Z</dcterms:created>
  <dcterms:modified xsi:type="dcterms:W3CDTF">2024-02-26T11:26:07Z</dcterms:modified>
</cp:coreProperties>
</file>