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6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0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55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35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1930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21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6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74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8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1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00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49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0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6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5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2FEB-D317-4B4C-8813-F73900CC372E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849553-BD91-4618-965A-1EEDB2CB5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6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.chapelle-lemaistre@devexpor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581" y="3319762"/>
            <a:ext cx="2974109" cy="29741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031" y="3319762"/>
            <a:ext cx="3388550" cy="290264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79358" y="1471662"/>
            <a:ext cx="7766936" cy="1646302"/>
          </a:xfrm>
        </p:spPr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Participación EUDEL 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FIHAV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2023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52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 de la presencia en la </a:t>
            </a:r>
            <a:r>
              <a:rPr lang="es-ES" dirty="0" err="1" smtClean="0"/>
              <a:t>FIHAV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923866" cy="467868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 smtClean="0"/>
              <a:t>La </a:t>
            </a:r>
            <a:r>
              <a:rPr lang="es-ES" sz="2400" dirty="0"/>
              <a:t>Delegación de la UE en Cuba participará en la </a:t>
            </a:r>
            <a:r>
              <a:rPr lang="es-ES" sz="2400" dirty="0" err="1"/>
              <a:t>FIHAV</a:t>
            </a:r>
            <a:r>
              <a:rPr lang="es-ES" sz="2400" dirty="0"/>
              <a:t> 2023 del 6 al 11 de noviembre de 2023 con un stand y dos </a:t>
            </a:r>
            <a:r>
              <a:rPr lang="es-ES" sz="2400" dirty="0" smtClean="0"/>
              <a:t>conversatorios.</a:t>
            </a:r>
          </a:p>
          <a:p>
            <a:pPr algn="just"/>
            <a:r>
              <a:rPr lang="es-ES" sz="2400" dirty="0" smtClean="0"/>
              <a:t>Objetivos</a:t>
            </a:r>
            <a:r>
              <a:rPr lang="es-ES" sz="2400" dirty="0" smtClean="0"/>
              <a:t>: </a:t>
            </a:r>
          </a:p>
          <a:p>
            <a:pPr lvl="1" algn="just"/>
            <a:r>
              <a:rPr lang="es-ES" sz="2200" dirty="0" smtClean="0"/>
              <a:t>Informar sobre </a:t>
            </a:r>
            <a:r>
              <a:rPr lang="es-ES" sz="2200" dirty="0"/>
              <a:t>la </a:t>
            </a:r>
            <a:r>
              <a:rPr lang="es-ES" sz="2200" b="1" dirty="0"/>
              <a:t>Política de comercio e inversiones de la Unión Europea</a:t>
            </a:r>
            <a:r>
              <a:rPr lang="es-ES" sz="2200" dirty="0"/>
              <a:t>, sus principios y herramientas, así como las </a:t>
            </a:r>
            <a:r>
              <a:rPr lang="es-ES" sz="2200" dirty="0" smtClean="0"/>
              <a:t>oportunidades </a:t>
            </a:r>
            <a:r>
              <a:rPr lang="es-ES" sz="2200" dirty="0"/>
              <a:t>que ofrece a operadores cubanos, dando seguimiento al </a:t>
            </a:r>
            <a:r>
              <a:rPr lang="es-ES" sz="2200" dirty="0" err="1" smtClean="0"/>
              <a:t>ADPC</a:t>
            </a:r>
            <a:r>
              <a:rPr lang="es-ES" sz="2200" dirty="0" smtClean="0"/>
              <a:t> UE-Cuba </a:t>
            </a:r>
            <a:r>
              <a:rPr lang="es-ES" sz="2200" dirty="0"/>
              <a:t>y a los objetivos de </a:t>
            </a:r>
            <a:r>
              <a:rPr lang="es-ES" sz="2200" dirty="0" err="1"/>
              <a:t>PIM</a:t>
            </a:r>
            <a:r>
              <a:rPr lang="es-ES" sz="2200" dirty="0"/>
              <a:t> 2021-2027. </a:t>
            </a:r>
          </a:p>
          <a:p>
            <a:pPr lvl="1" algn="just"/>
            <a:r>
              <a:rPr lang="es-ES" sz="2200" dirty="0" smtClean="0"/>
              <a:t>Ofrecer un espacio a los </a:t>
            </a:r>
            <a:r>
              <a:rPr lang="es-ES" sz="2200" dirty="0" err="1" smtClean="0"/>
              <a:t>EM</a:t>
            </a:r>
            <a:r>
              <a:rPr lang="es-ES" sz="2200" dirty="0" smtClean="0"/>
              <a:t> que no tengan presencia independiente en la </a:t>
            </a:r>
            <a:r>
              <a:rPr lang="es-ES" sz="2200" dirty="0" err="1" smtClean="0"/>
              <a:t>FIHAV</a:t>
            </a:r>
            <a:r>
              <a:rPr lang="es-ES" sz="2200" dirty="0" smtClean="0"/>
              <a:t> </a:t>
            </a:r>
            <a:r>
              <a:rPr lang="es-ES" sz="2400" dirty="0" smtClean="0"/>
              <a:t>para que puedan compartir información institucional sobre la política de comercio e inversiones de sus países</a:t>
            </a:r>
            <a:r>
              <a:rPr lang="es-ES" sz="2000" dirty="0" smtClean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1224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F0"/>
                </a:solidFill>
              </a:rPr>
              <a:t>Información</a:t>
            </a:r>
            <a:r>
              <a:rPr lang="es-E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0"/>
            <a:ext cx="8965430" cy="5242559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/>
              <a:t>La participación está financiada por el proyecto de cooperación regional </a:t>
            </a:r>
            <a:r>
              <a:rPr lang="es-ES" sz="2000" dirty="0" err="1" smtClean="0"/>
              <a:t>Latin</a:t>
            </a:r>
            <a:r>
              <a:rPr lang="es-ES" sz="2000" dirty="0" smtClean="0"/>
              <a:t> American </a:t>
            </a:r>
            <a:r>
              <a:rPr lang="es-ES" sz="2000" dirty="0" err="1" smtClean="0"/>
              <a:t>Investment</a:t>
            </a:r>
            <a:r>
              <a:rPr lang="es-ES" sz="2000" dirty="0" smtClean="0"/>
              <a:t> </a:t>
            </a:r>
            <a:r>
              <a:rPr lang="es-ES" sz="2000" dirty="0" err="1" smtClean="0"/>
              <a:t>Facility</a:t>
            </a:r>
            <a:r>
              <a:rPr lang="es-ES" sz="2000" dirty="0" smtClean="0"/>
              <a:t> implementado por </a:t>
            </a:r>
            <a:r>
              <a:rPr lang="es-ES" sz="2000" dirty="0" err="1" smtClean="0"/>
              <a:t>AFD</a:t>
            </a:r>
            <a:r>
              <a:rPr lang="es-ES" sz="2000" dirty="0" smtClean="0"/>
              <a:t> y </a:t>
            </a:r>
            <a:r>
              <a:rPr lang="es-ES" sz="2000" dirty="0" err="1" smtClean="0"/>
              <a:t>co</a:t>
            </a:r>
            <a:r>
              <a:rPr lang="es-ES" sz="2000" dirty="0" smtClean="0"/>
              <a:t>-financiado por la UE </a:t>
            </a:r>
            <a:r>
              <a:rPr lang="es-ES" sz="2000" dirty="0" smtClean="0"/>
              <a:t>con fondos del </a:t>
            </a:r>
            <a:r>
              <a:rPr lang="es-ES" sz="2000" dirty="0" err="1" smtClean="0"/>
              <a:t>PIM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dirty="0" smtClean="0"/>
              <a:t>El stand estará situado en el </a:t>
            </a:r>
            <a:r>
              <a:rPr lang="es-ES" sz="2000" dirty="0"/>
              <a:t>pabellón número </a:t>
            </a:r>
            <a:r>
              <a:rPr lang="es-ES" sz="2000" dirty="0" smtClean="0"/>
              <a:t>19 junto a Francia.</a:t>
            </a:r>
            <a:endParaRPr lang="es-ES" sz="2000" dirty="0"/>
          </a:p>
          <a:p>
            <a:pPr algn="just"/>
            <a:r>
              <a:rPr lang="es-ES" sz="2000" b="1" dirty="0" smtClean="0"/>
              <a:t>Agenda </a:t>
            </a:r>
            <a:r>
              <a:rPr lang="es-ES" sz="2000" b="1" dirty="0" smtClean="0"/>
              <a:t>tentativa </a:t>
            </a:r>
            <a:r>
              <a:rPr lang="es-ES" sz="2000" dirty="0" smtClean="0"/>
              <a:t>de la semana:</a:t>
            </a:r>
          </a:p>
          <a:p>
            <a:pPr lvl="1" algn="just"/>
            <a:r>
              <a:rPr lang="es-ES" sz="2000" b="1" dirty="0" smtClean="0"/>
              <a:t>Lunes</a:t>
            </a:r>
            <a:r>
              <a:rPr lang="es-ES" sz="2000" dirty="0" smtClean="0"/>
              <a:t> finalización del montaje del stand. Solo abierto a expositores. Se</a:t>
            </a:r>
            <a:r>
              <a:rPr lang="en-GB" sz="2000" dirty="0" smtClean="0"/>
              <a:t> </a:t>
            </a:r>
            <a:r>
              <a:rPr lang="en-GB" sz="2000" dirty="0" err="1" smtClean="0"/>
              <a:t>celebra</a:t>
            </a:r>
            <a:r>
              <a:rPr lang="es-ES" sz="2000" dirty="0" smtClean="0"/>
              <a:t> </a:t>
            </a:r>
            <a:r>
              <a:rPr lang="es-ES" sz="2000" dirty="0"/>
              <a:t>evento </a:t>
            </a:r>
            <a:r>
              <a:rPr lang="es-ES" sz="2000" dirty="0" smtClean="0"/>
              <a:t>de apertura. </a:t>
            </a:r>
            <a:endParaRPr lang="en-GB" sz="2000" dirty="0"/>
          </a:p>
          <a:p>
            <a:pPr lvl="1" algn="just"/>
            <a:r>
              <a:rPr lang="es-ES" sz="2000" b="1" dirty="0"/>
              <a:t>Martes</a:t>
            </a:r>
            <a:r>
              <a:rPr lang="es-ES" sz="2000" dirty="0"/>
              <a:t> </a:t>
            </a:r>
            <a:endParaRPr lang="es-ES" sz="2000" dirty="0" smtClean="0"/>
          </a:p>
          <a:p>
            <a:pPr lvl="2" algn="just"/>
            <a:r>
              <a:rPr lang="es-ES" sz="2000" dirty="0" smtClean="0"/>
              <a:t>Presencia </a:t>
            </a:r>
            <a:r>
              <a:rPr lang="es-ES" sz="2000" dirty="0" smtClean="0"/>
              <a:t>de la </a:t>
            </a:r>
            <a:r>
              <a:rPr lang="es-ES" sz="2000" dirty="0" err="1" smtClean="0"/>
              <a:t>DUE</a:t>
            </a:r>
            <a:r>
              <a:rPr lang="es-ES" sz="2000" dirty="0" smtClean="0"/>
              <a:t> y </a:t>
            </a:r>
            <a:r>
              <a:rPr lang="es-ES" sz="2000" dirty="0" err="1" smtClean="0"/>
              <a:t>EM</a:t>
            </a:r>
            <a:r>
              <a:rPr lang="es-ES" sz="2000" dirty="0" smtClean="0"/>
              <a:t> en el stand.</a:t>
            </a:r>
            <a:endParaRPr lang="es-ES" sz="2000" dirty="0"/>
          </a:p>
          <a:p>
            <a:pPr lvl="1" algn="just"/>
            <a:r>
              <a:rPr lang="es-ES" sz="2000" b="1" dirty="0" smtClean="0"/>
              <a:t>Miércoles </a:t>
            </a:r>
            <a:r>
              <a:rPr lang="es-ES" sz="2000" b="1" dirty="0"/>
              <a:t>y </a:t>
            </a:r>
            <a:r>
              <a:rPr lang="es-ES" sz="2000" b="1" dirty="0" smtClean="0"/>
              <a:t>jueves</a:t>
            </a:r>
            <a:r>
              <a:rPr lang="es-ES" sz="2000" dirty="0"/>
              <a:t> </a:t>
            </a:r>
            <a:endParaRPr lang="es-ES" sz="2000" dirty="0" smtClean="0"/>
          </a:p>
          <a:p>
            <a:pPr lvl="2" algn="just"/>
            <a:r>
              <a:rPr lang="es-ES" sz="2000" dirty="0"/>
              <a:t>Presencia de la </a:t>
            </a:r>
            <a:r>
              <a:rPr lang="es-ES" sz="2000" dirty="0" err="1"/>
              <a:t>DUE</a:t>
            </a:r>
            <a:r>
              <a:rPr lang="es-ES" sz="2000" dirty="0"/>
              <a:t> y </a:t>
            </a:r>
            <a:r>
              <a:rPr lang="es-ES" sz="2000" dirty="0" err="1"/>
              <a:t>EM</a:t>
            </a:r>
            <a:r>
              <a:rPr lang="es-ES" sz="2000" dirty="0"/>
              <a:t> en el stand.</a:t>
            </a:r>
          </a:p>
          <a:p>
            <a:pPr lvl="1" algn="just"/>
            <a:r>
              <a:rPr lang="es-ES" sz="2000" b="1" dirty="0" smtClean="0"/>
              <a:t>Viernes</a:t>
            </a:r>
            <a:r>
              <a:rPr lang="es-ES" sz="2000" dirty="0"/>
              <a:t> </a:t>
            </a:r>
            <a:r>
              <a:rPr lang="es-ES" sz="2000" dirty="0" smtClean="0"/>
              <a:t>Abierto a todo el público. Se celebra evento de clausura. </a:t>
            </a:r>
            <a:endParaRPr lang="es-ES" sz="2000" dirty="0" smtClean="0"/>
          </a:p>
          <a:p>
            <a:pPr lvl="1" algn="just"/>
            <a:r>
              <a:rPr lang="es-ES" sz="2000" dirty="0" smtClean="0"/>
              <a:t>Una de las mañanas: </a:t>
            </a:r>
            <a:r>
              <a:rPr lang="es-ES" sz="2000" dirty="0"/>
              <a:t>2 conversatorios </a:t>
            </a:r>
            <a:r>
              <a:rPr lang="es-ES" sz="2000" dirty="0" smtClean="0"/>
              <a:t>seguidos (</a:t>
            </a:r>
            <a:r>
              <a:rPr lang="es-ES" sz="2000" dirty="0"/>
              <a:t>ubicación </a:t>
            </a:r>
            <a:r>
              <a:rPr lang="es-ES" sz="2000" dirty="0" smtClean="0"/>
              <a:t>y día </a:t>
            </a:r>
            <a:r>
              <a:rPr lang="es-ES" sz="2000" dirty="0" err="1" smtClean="0"/>
              <a:t>TBC</a:t>
            </a:r>
            <a:r>
              <a:rPr lang="es-ES" sz="2000" dirty="0"/>
              <a:t>)</a:t>
            </a:r>
          </a:p>
          <a:p>
            <a:pPr lvl="1"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3921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286" t="-1214" r="36744" b="12924"/>
          <a:stretch/>
        </p:blipFill>
        <p:spPr>
          <a:xfrm>
            <a:off x="4930602" y="1926911"/>
            <a:ext cx="4038600" cy="4147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4" y="-17780"/>
            <a:ext cx="8596668" cy="1320800"/>
          </a:xfrm>
        </p:spPr>
        <p:txBody>
          <a:bodyPr/>
          <a:lstStyle/>
          <a:p>
            <a:r>
              <a:rPr lang="es-ES" dirty="0" smtClean="0">
                <a:solidFill>
                  <a:srgbClr val="00B0F0"/>
                </a:solidFill>
              </a:rPr>
              <a:t>Stand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518160"/>
            <a:ext cx="9137226" cy="6014719"/>
          </a:xfrm>
        </p:spPr>
        <p:txBody>
          <a:bodyPr>
            <a:normAutofit/>
          </a:bodyPr>
          <a:lstStyle/>
          <a:p>
            <a:pPr lvl="0" algn="just"/>
            <a:r>
              <a:rPr lang="es-ES" dirty="0" smtClean="0"/>
              <a:t>28m2</a:t>
            </a:r>
            <a:r>
              <a:rPr lang="es-ES" dirty="0" smtClean="0"/>
              <a:t>. </a:t>
            </a:r>
            <a:r>
              <a:rPr lang="es-ES" dirty="0"/>
              <a:t>D</a:t>
            </a:r>
            <a:r>
              <a:rPr lang="es-ES" dirty="0" smtClean="0"/>
              <a:t>iseño, montaje y logística contratado por </a:t>
            </a:r>
            <a:r>
              <a:rPr lang="es-ES" dirty="0" err="1" smtClean="0"/>
              <a:t>AFD</a:t>
            </a:r>
            <a:r>
              <a:rPr lang="es-ES" dirty="0" smtClean="0"/>
              <a:t> con </a:t>
            </a:r>
            <a:r>
              <a:rPr lang="es-ES" dirty="0" err="1" smtClean="0"/>
              <a:t>Devexport</a:t>
            </a:r>
            <a:r>
              <a:rPr lang="es-ES" dirty="0" smtClean="0"/>
              <a:t>, empresa que gestiona el pabellón de Francia.</a:t>
            </a:r>
          </a:p>
          <a:p>
            <a:pPr algn="just"/>
            <a:r>
              <a:rPr lang="es-ES" dirty="0" smtClean="0"/>
              <a:t>Distribución : una </a:t>
            </a:r>
            <a:r>
              <a:rPr lang="es-ES" dirty="0"/>
              <a:t>zona </a:t>
            </a:r>
            <a:r>
              <a:rPr lang="es-ES" dirty="0" smtClean="0"/>
              <a:t>con </a:t>
            </a:r>
            <a:r>
              <a:rPr lang="es-ES" dirty="0"/>
              <a:t>presencia permanente de personal de la </a:t>
            </a:r>
            <a:r>
              <a:rPr lang="es-ES" dirty="0" smtClean="0"/>
              <a:t>EUDEL y </a:t>
            </a:r>
            <a:r>
              <a:rPr lang="es-ES" dirty="0"/>
              <a:t>otra zona </a:t>
            </a:r>
            <a:r>
              <a:rPr lang="es-ES" dirty="0" smtClean="0"/>
              <a:t>para </a:t>
            </a:r>
            <a:r>
              <a:rPr lang="es-ES" dirty="0"/>
              <a:t>acoger la presencia de los </a:t>
            </a:r>
            <a:r>
              <a:rPr lang="es-ES" dirty="0" err="1" smtClean="0"/>
              <a:t>EM</a:t>
            </a:r>
            <a:r>
              <a:rPr lang="es-ES" dirty="0" smtClean="0"/>
              <a:t> que </a:t>
            </a:r>
            <a:r>
              <a:rPr lang="es-ES" dirty="0"/>
              <a:t>deseen </a:t>
            </a:r>
            <a:r>
              <a:rPr lang="es-ES" dirty="0" smtClean="0"/>
              <a:t>participar. </a:t>
            </a:r>
            <a:endParaRPr lang="es-ES" dirty="0" smtClean="0"/>
          </a:p>
          <a:p>
            <a:pPr lvl="0" algn="just"/>
            <a:endParaRPr lang="es-ES" sz="1000" dirty="0"/>
          </a:p>
          <a:p>
            <a:pPr lvl="0" algn="just"/>
            <a:endParaRPr lang="es-ES" dirty="0" smtClean="0"/>
          </a:p>
          <a:p>
            <a:pPr lvl="0" algn="just"/>
            <a:endParaRPr lang="es-ES" dirty="0" smtClean="0"/>
          </a:p>
          <a:p>
            <a:pPr lvl="0" algn="just"/>
            <a:r>
              <a:rPr lang="es-ES" dirty="0" smtClean="0"/>
              <a:t>Confirmación de los </a:t>
            </a:r>
            <a:r>
              <a:rPr lang="es-ES" dirty="0" err="1" smtClean="0"/>
              <a:t>EM</a:t>
            </a:r>
            <a:r>
              <a:rPr lang="es-ES" dirty="0" smtClean="0"/>
              <a:t> interesados en </a:t>
            </a:r>
          </a:p>
          <a:p>
            <a:pPr marL="0" lvl="0" indent="0" algn="just">
              <a:buNone/>
            </a:pPr>
            <a:r>
              <a:rPr lang="es-ES" dirty="0" smtClean="0"/>
              <a:t>estar presentes en </a:t>
            </a:r>
            <a:r>
              <a:rPr lang="es-ES" dirty="0"/>
              <a:t>el </a:t>
            </a:r>
            <a:r>
              <a:rPr lang="es-ES" dirty="0" smtClean="0"/>
              <a:t>stand.</a:t>
            </a:r>
          </a:p>
          <a:p>
            <a:pPr lvl="0" algn="just"/>
            <a:r>
              <a:rPr lang="es-ES" dirty="0" smtClean="0"/>
              <a:t>Envío a la </a:t>
            </a:r>
            <a:r>
              <a:rPr lang="es-ES" dirty="0" err="1" smtClean="0"/>
              <a:t>DUE</a:t>
            </a:r>
            <a:r>
              <a:rPr lang="es-ES" dirty="0" smtClean="0"/>
              <a:t> de contenido</a:t>
            </a:r>
          </a:p>
          <a:p>
            <a:pPr marL="0" lvl="0" indent="0" algn="just">
              <a:buNone/>
            </a:pPr>
            <a:r>
              <a:rPr lang="es-ES" dirty="0"/>
              <a:t>a</a:t>
            </a:r>
            <a:r>
              <a:rPr lang="es-ES" dirty="0" smtClean="0"/>
              <a:t>udiovisual relacionado con la temática </a:t>
            </a:r>
          </a:p>
          <a:p>
            <a:pPr marL="0" lvl="0" indent="0" algn="just">
              <a:buNone/>
            </a:pPr>
            <a:r>
              <a:rPr lang="es-ES" dirty="0" smtClean="0"/>
              <a:t>(</a:t>
            </a:r>
            <a:r>
              <a:rPr lang="es-ES" dirty="0" err="1" smtClean="0"/>
              <a:t>powerpoint</a:t>
            </a:r>
            <a:r>
              <a:rPr lang="es-ES" dirty="0" smtClean="0"/>
              <a:t>, videos, etc.) para proyectar </a:t>
            </a:r>
          </a:p>
          <a:p>
            <a:pPr marL="0" lvl="0" indent="0" algn="just">
              <a:buNone/>
            </a:pPr>
            <a:r>
              <a:rPr lang="es-ES" dirty="0" smtClean="0"/>
              <a:t>en la pantalla </a:t>
            </a:r>
            <a:r>
              <a:rPr lang="es-ES" dirty="0"/>
              <a:t>del </a:t>
            </a:r>
            <a:r>
              <a:rPr lang="es-ES" dirty="0" smtClean="0"/>
              <a:t>stand. </a:t>
            </a:r>
            <a:r>
              <a:rPr lang="es-ES" i="1" dirty="0" smtClean="0"/>
              <a:t>Si desean pueden </a:t>
            </a:r>
          </a:p>
          <a:p>
            <a:pPr marL="0" lvl="0" indent="0" algn="just">
              <a:buNone/>
            </a:pPr>
            <a:r>
              <a:rPr lang="es-ES" i="1" dirty="0" smtClean="0"/>
              <a:t>traer su propio ordenador para conectar </a:t>
            </a:r>
          </a:p>
          <a:p>
            <a:pPr marL="0" lvl="0" indent="0" algn="just">
              <a:buNone/>
            </a:pPr>
            <a:r>
              <a:rPr lang="es-ES" i="1" dirty="0" smtClean="0"/>
              <a:t>en la pantalla del stand.</a:t>
            </a:r>
            <a:endParaRPr lang="en-GB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695" t="3480" r="2200" b="2006"/>
          <a:stretch/>
        </p:blipFill>
        <p:spPr>
          <a:xfrm>
            <a:off x="9084888" y="2672345"/>
            <a:ext cx="1449008" cy="26565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2534" y="2441512"/>
            <a:ext cx="4744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00B0F0"/>
                </a:solidFill>
              </a:rPr>
              <a:t>Contribución </a:t>
            </a:r>
            <a:r>
              <a:rPr lang="es-ES" sz="2400" dirty="0" err="1" smtClean="0">
                <a:solidFill>
                  <a:srgbClr val="00B0F0"/>
                </a:solidFill>
              </a:rPr>
              <a:t>EM</a:t>
            </a:r>
            <a:endParaRPr lang="es-E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7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0631"/>
            <a:ext cx="8596668" cy="1320800"/>
          </a:xfrm>
        </p:spPr>
        <p:txBody>
          <a:bodyPr/>
          <a:lstStyle/>
          <a:p>
            <a:r>
              <a:rPr lang="es-ES" dirty="0" smtClean="0">
                <a:solidFill>
                  <a:srgbClr val="00B0F0"/>
                </a:solidFill>
              </a:rPr>
              <a:t>Conversatorios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01031"/>
            <a:ext cx="9106746" cy="5700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rgbClr val="00B0F0"/>
                </a:solidFill>
              </a:rPr>
              <a:t>Temáticas:</a:t>
            </a:r>
          </a:p>
          <a:p>
            <a:pPr lvl="0"/>
            <a:r>
              <a:rPr lang="es-ES" b="1" dirty="0"/>
              <a:t>Política de comercio e inversiones de la Unión Europea</a:t>
            </a:r>
            <a:r>
              <a:rPr lang="es-ES" dirty="0"/>
              <a:t>, enfoque especial en </a:t>
            </a:r>
            <a:r>
              <a:rPr lang="es-ES" dirty="0" err="1"/>
              <a:t>ALC</a:t>
            </a:r>
            <a:r>
              <a:rPr lang="es-ES" dirty="0"/>
              <a:t> y Cuba, y las principales herramientas de facilitación </a:t>
            </a:r>
            <a:r>
              <a:rPr lang="es-ES" dirty="0" smtClean="0"/>
              <a:t>comercial</a:t>
            </a:r>
            <a:r>
              <a:rPr lang="es-ES" dirty="0"/>
              <a:t> </a:t>
            </a:r>
            <a:r>
              <a:rPr lang="es-ES" dirty="0" smtClean="0"/>
              <a:t>y temas afines.</a:t>
            </a:r>
            <a:endParaRPr lang="es-ES" dirty="0"/>
          </a:p>
          <a:p>
            <a:pPr lvl="0"/>
            <a:r>
              <a:rPr lang="es-ES" b="1" dirty="0"/>
              <a:t>Presentación de los estudios vinculados a proyectos de inversión financiados en el marco del programa </a:t>
            </a:r>
            <a:r>
              <a:rPr lang="es-ES" b="1" dirty="0" err="1"/>
              <a:t>LAIF</a:t>
            </a:r>
            <a:r>
              <a:rPr lang="es-ES" b="1" dirty="0"/>
              <a:t> Estudios</a:t>
            </a:r>
            <a:r>
              <a:rPr lang="es-ES" dirty="0"/>
              <a:t> en tres sectores: 1) energía, 2) </a:t>
            </a:r>
            <a:r>
              <a:rPr lang="es-ES" dirty="0" smtClean="0"/>
              <a:t>agua y saneamiento, </a:t>
            </a:r>
            <a:r>
              <a:rPr lang="es-ES" dirty="0"/>
              <a:t>3) ciudades y transporte sostenibles. </a:t>
            </a:r>
            <a:endParaRPr lang="en-GB" dirty="0"/>
          </a:p>
          <a:p>
            <a:pPr marL="0" indent="0">
              <a:buNone/>
            </a:pPr>
            <a:r>
              <a:rPr lang="es-ES" dirty="0">
                <a:solidFill>
                  <a:srgbClr val="00B0F0"/>
                </a:solidFill>
              </a:rPr>
              <a:t>Organización: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El </a:t>
            </a:r>
            <a:r>
              <a:rPr lang="es-ES" dirty="0">
                <a:solidFill>
                  <a:schemeClr val="tx1"/>
                </a:solidFill>
              </a:rPr>
              <a:t>diseño, montaje y logística está </a:t>
            </a:r>
            <a:r>
              <a:rPr lang="es-ES" dirty="0" smtClean="0">
                <a:solidFill>
                  <a:schemeClr val="tx1"/>
                </a:solidFill>
              </a:rPr>
              <a:t>contratado por </a:t>
            </a:r>
            <a:r>
              <a:rPr lang="es-ES" dirty="0" err="1" smtClean="0">
                <a:solidFill>
                  <a:schemeClr val="tx1"/>
                </a:solidFill>
              </a:rPr>
              <a:t>AFD</a:t>
            </a:r>
            <a:r>
              <a:rPr lang="es-ES" dirty="0" smtClean="0">
                <a:solidFill>
                  <a:schemeClr val="tx1"/>
                </a:solidFill>
              </a:rPr>
              <a:t> con </a:t>
            </a:r>
            <a:r>
              <a:rPr lang="es-ES" dirty="0">
                <a:solidFill>
                  <a:schemeClr val="tx1"/>
                </a:solidFill>
              </a:rPr>
              <a:t>la </a:t>
            </a:r>
            <a:r>
              <a:rPr lang="es-ES" dirty="0" smtClean="0">
                <a:solidFill>
                  <a:schemeClr val="tx1"/>
                </a:solidFill>
              </a:rPr>
              <a:t>empresa </a:t>
            </a:r>
            <a:r>
              <a:rPr lang="es-ES" dirty="0" err="1" smtClean="0">
                <a:solidFill>
                  <a:schemeClr val="tx1"/>
                </a:solidFill>
              </a:rPr>
              <a:t>Saachi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Se organizarán dos conversatorios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Hasta 6 panelistas por conversatorio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Para unos 100 asistentes invitados</a:t>
            </a:r>
          </a:p>
          <a:p>
            <a:pPr marL="0" lvl="0" indent="0">
              <a:buNone/>
            </a:pPr>
            <a:r>
              <a:rPr lang="es-ES" dirty="0" smtClean="0">
                <a:solidFill>
                  <a:srgbClr val="00B0F0"/>
                </a:solidFill>
              </a:rPr>
              <a:t>Contribución </a:t>
            </a:r>
            <a:r>
              <a:rPr lang="es-ES" dirty="0" err="1" smtClean="0">
                <a:solidFill>
                  <a:srgbClr val="00B0F0"/>
                </a:solidFill>
              </a:rPr>
              <a:t>EM</a:t>
            </a:r>
            <a:endParaRPr lang="es-ES" dirty="0" smtClean="0"/>
          </a:p>
          <a:p>
            <a:r>
              <a:rPr lang="es-ES" dirty="0" smtClean="0"/>
              <a:t>Confirmación si algún </a:t>
            </a:r>
            <a:r>
              <a:rPr lang="es-ES" dirty="0" err="1" smtClean="0"/>
              <a:t>EM</a:t>
            </a:r>
            <a:r>
              <a:rPr lang="es-ES" dirty="0" smtClean="0"/>
              <a:t> tienen interés en participar con un panelista.  </a:t>
            </a:r>
          </a:p>
          <a:p>
            <a:pPr lvl="1"/>
            <a:r>
              <a:rPr lang="es-ES" dirty="0"/>
              <a:t>L</a:t>
            </a:r>
            <a:r>
              <a:rPr lang="es-ES" dirty="0" smtClean="0"/>
              <a:t>lamamiento </a:t>
            </a:r>
            <a:r>
              <a:rPr lang="es-ES" dirty="0"/>
              <a:t>especial a la Presidencia del semestre actual (ES) y próximo (BE).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4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Coordinación de actividades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9030546" cy="4502122"/>
          </a:xfrm>
        </p:spPr>
        <p:txBody>
          <a:bodyPr/>
          <a:lstStyle/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pabellón 19 </a:t>
            </a:r>
            <a:r>
              <a:rPr lang="es-ES" sz="2400" dirty="0" smtClean="0"/>
              <a:t>aún </a:t>
            </a:r>
            <a:r>
              <a:rPr lang="es-ES" sz="2400" dirty="0"/>
              <a:t>dispone de espacio suficiente para alojar a otros </a:t>
            </a:r>
            <a:r>
              <a:rPr lang="es-ES" sz="2400" dirty="0" err="1" smtClean="0"/>
              <a:t>EM</a:t>
            </a:r>
            <a:r>
              <a:rPr lang="es-ES" sz="2400" dirty="0" smtClean="0"/>
              <a:t> que </a:t>
            </a:r>
            <a:r>
              <a:rPr lang="es-ES" sz="2400" dirty="0"/>
              <a:t>quieran participar con su propio stand y quieran estar </a:t>
            </a:r>
            <a:r>
              <a:rPr lang="es-ES" sz="2400" dirty="0" smtClean="0"/>
              <a:t>agrupados. Contacto </a:t>
            </a:r>
            <a:r>
              <a:rPr lang="es-ES" sz="2400" dirty="0" err="1" smtClean="0"/>
              <a:t>Devexport</a:t>
            </a:r>
            <a:r>
              <a:rPr lang="es-ES" sz="2400" dirty="0"/>
              <a:t>: </a:t>
            </a:r>
            <a:r>
              <a:rPr lang="es-ES" sz="2400" dirty="0" smtClean="0">
                <a:hlinkClick r:id="rId2"/>
              </a:rPr>
              <a:t>m.chapelle-lemaistre@devexport.com</a:t>
            </a:r>
            <a:r>
              <a:rPr lang="es-ES" sz="2400" dirty="0" smtClean="0"/>
              <a:t> 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Si </a:t>
            </a:r>
            <a:r>
              <a:rPr lang="es-ES" sz="2400" dirty="0"/>
              <a:t>algún </a:t>
            </a:r>
            <a:r>
              <a:rPr lang="es-ES" sz="2400" dirty="0" err="1" smtClean="0"/>
              <a:t>EM</a:t>
            </a:r>
            <a:r>
              <a:rPr lang="es-ES" sz="2400" dirty="0" smtClean="0"/>
              <a:t> tiene </a:t>
            </a:r>
            <a:r>
              <a:rPr lang="es-ES" sz="2400" dirty="0"/>
              <a:t>algún evento dentro del marco de la </a:t>
            </a:r>
            <a:r>
              <a:rPr lang="es-ES" sz="2400" dirty="0" err="1"/>
              <a:t>FIHAV</a:t>
            </a:r>
            <a:r>
              <a:rPr lang="es-ES" sz="2400" dirty="0"/>
              <a:t> nos gustaría ser informados, </a:t>
            </a:r>
            <a:r>
              <a:rPr lang="es-ES" sz="2400" dirty="0" smtClean="0"/>
              <a:t>para </a:t>
            </a:r>
            <a:r>
              <a:rPr lang="es-ES" sz="2400" b="1" dirty="0" smtClean="0"/>
              <a:t>coordinar fechas sin </a:t>
            </a:r>
            <a:r>
              <a:rPr lang="es-ES" sz="2400" b="1" dirty="0"/>
              <a:t>solapar eventos europeos.</a:t>
            </a:r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258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519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Participación EUDEL  FIHAV 2023</vt:lpstr>
      <vt:lpstr>Objetivo de la presencia en la FIHAV</vt:lpstr>
      <vt:lpstr>Información </vt:lpstr>
      <vt:lpstr>Stand</vt:lpstr>
      <vt:lpstr>Conversatorios</vt:lpstr>
      <vt:lpstr>Coordinación de actividades</vt:lpstr>
    </vt:vector>
  </TitlesOfParts>
  <Company>EEAS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FIHAV 2023</dc:title>
  <dc:creator>VILA SANCHEZ Eva (EEAS-HAVANA)</dc:creator>
  <cp:lastModifiedBy>VILA SANCHEZ Eva (EEAS-HAVANA)</cp:lastModifiedBy>
  <cp:revision>32</cp:revision>
  <dcterms:created xsi:type="dcterms:W3CDTF">2023-09-08T18:01:03Z</dcterms:created>
  <dcterms:modified xsi:type="dcterms:W3CDTF">2023-09-21T18:25:43Z</dcterms:modified>
</cp:coreProperties>
</file>