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2.xml" ContentType="application/vnd.openxmlformats-officedocument.presentationml.comment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3.xml" ContentType="application/vnd.openxmlformats-officedocument.presentationml.comment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omments/comment4.xml" ContentType="application/vnd.openxmlformats-officedocument.presentationml.comment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8"/>
  </p:notesMasterIdLst>
  <p:handoutMasterIdLst>
    <p:handoutMasterId r:id="rId19"/>
  </p:handoutMasterIdLst>
  <p:sldIdLst>
    <p:sldId id="256" r:id="rId6"/>
    <p:sldId id="431" r:id="rId7"/>
    <p:sldId id="448" r:id="rId8"/>
    <p:sldId id="425" r:id="rId9"/>
    <p:sldId id="449" r:id="rId10"/>
    <p:sldId id="443" r:id="rId11"/>
    <p:sldId id="452" r:id="rId12"/>
    <p:sldId id="453" r:id="rId13"/>
    <p:sldId id="438" r:id="rId14"/>
    <p:sldId id="451" r:id="rId15"/>
    <p:sldId id="450" r:id="rId16"/>
    <p:sldId id="424" r:id="rId17"/>
  </p:sldIdLst>
  <p:sldSz cx="9144000" cy="6858000" type="screen4x3"/>
  <p:notesSz cx="6864350" cy="9996488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476" userDrawn="1">
          <p15:clr>
            <a:srgbClr val="A4A3A4"/>
          </p15:clr>
        </p15:guide>
        <p15:guide id="3" pos="5012" userDrawn="1">
          <p15:clr>
            <a:srgbClr val="A4A3A4"/>
          </p15:clr>
        </p15:guide>
        <p15:guide id="4" pos="17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kić Marko" initials="KM" lastIdx="3" clrIdx="0">
    <p:extLst/>
  </p:cmAuthor>
  <p:cmAuthor id="2" name="Perutka Fabijanić Koraljka" initials="PFK" lastIdx="6" clrIdx="1">
    <p:extLst>
      <p:ext uri="{19B8F6BF-5375-455C-9EA6-DF929625EA0E}">
        <p15:presenceInfo xmlns:p15="http://schemas.microsoft.com/office/powerpoint/2012/main" userId="Perutka Fabijanić Koralj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4580" autoAdjust="0"/>
  </p:normalViewPr>
  <p:slideViewPr>
    <p:cSldViewPr>
      <p:cViewPr varScale="1">
        <p:scale>
          <a:sx n="89" d="100"/>
          <a:sy n="89" d="100"/>
        </p:scale>
        <p:origin x="2616" y="77"/>
      </p:cViewPr>
      <p:guideLst>
        <p:guide orient="horz" pos="346"/>
        <p:guide pos="476"/>
        <p:guide pos="5012"/>
        <p:guide pos="17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lic\Desktop\Prezentacija%20Izvoznici\Copy%20of%20Pregled%20kreditne%20i%20garancijske%20aktivnosti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alic\AppData\Local\Microsoft\Windows\Temporary%20Internet%20Files\Content.Outlook\F2UOTVAM\Pregled%20kreditne%20i%20garancijske%20aktivnosti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389273921404985E-2"/>
          <c:y val="2.895689071395836E-2"/>
          <c:w val="0.71679536025738722"/>
          <c:h val="0.909974954465962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Izvještaj!$J$6</c:f>
              <c:strCache>
                <c:ptCount val="1"/>
                <c:pt idx="0">
                  <c:v>Kreditna aktivnost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Izvještaj!$K$5:$M$5</c:f>
              <c:strCache>
                <c:ptCount val="3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</c:strCache>
            </c:strRef>
          </c:cat>
          <c:val>
            <c:numRef>
              <c:f>Izvještaj!$K$6:$M$6</c:f>
              <c:numCache>
                <c:formatCode>#,##0</c:formatCode>
                <c:ptCount val="3"/>
                <c:pt idx="0">
                  <c:v>4526292153.4721546</c:v>
                </c:pt>
                <c:pt idx="1">
                  <c:v>7793391954.2691784</c:v>
                </c:pt>
                <c:pt idx="2">
                  <c:v>8659030450.3703384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56C-4DFC-9387-613BD1A7082A}"/>
            </c:ext>
          </c:extLst>
        </c:ser>
        <c:ser>
          <c:idx val="2"/>
          <c:order val="1"/>
          <c:tx>
            <c:strRef>
              <c:f>Izvještaj!$J$8</c:f>
              <c:strCache>
                <c:ptCount val="1"/>
                <c:pt idx="0">
                  <c:v>Krediti izvoznicima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3333333333333333E-2"/>
                  <c:y val="-8.4875562720133283E-17"/>
                </c:manualLayout>
              </c:layout>
              <c:tx>
                <c:rich>
                  <a:bodyPr/>
                  <a:lstStyle/>
                  <a:p>
                    <a:fld id="{3F368B4D-77E8-498B-BC2D-87B4BD69FB28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0A73A4D7-C7D0-4294-BC60-B0BB420EB144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56C-4DFC-9387-613BD1A7082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3.3333333333333333E-2"/>
                  <c:y val="0"/>
                </c:manualLayout>
              </c:layout>
              <c:tx>
                <c:rich>
                  <a:bodyPr/>
                  <a:lstStyle/>
                  <a:p>
                    <a:fld id="{E2673FD9-47E0-441C-83BE-04EA361650A7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5037797C-E5AD-4E19-A1FC-4190E41332B5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56C-4DFC-9387-613BD1A7082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3.6111111111111108E-2"/>
                  <c:y val="-1.3888888888888888E-2"/>
                </c:manualLayout>
              </c:layout>
              <c:tx>
                <c:rich>
                  <a:bodyPr/>
                  <a:lstStyle/>
                  <a:p>
                    <a:fld id="{4AEA2DD4-E604-4583-A787-48F23AFADF49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F20F2261-714C-47F6-9762-0157DBEB7E18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56C-4DFC-9387-613BD1A7082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Izvještaj!$K$5:$M$5</c:f>
              <c:strCache>
                <c:ptCount val="3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</c:strCache>
            </c:strRef>
          </c:cat>
          <c:val>
            <c:numRef>
              <c:f>Izvještaj!$K$8:$M$8</c:f>
              <c:numCache>
                <c:formatCode>#,##0</c:formatCode>
                <c:ptCount val="3"/>
                <c:pt idx="0">
                  <c:v>2825459815</c:v>
                </c:pt>
                <c:pt idx="1">
                  <c:v>4155423161</c:v>
                </c:pt>
                <c:pt idx="2">
                  <c:v>3638495872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56C-4DFC-9387-613BD1A7082A}"/>
            </c:ext>
            <c:ext xmlns:c15="http://schemas.microsoft.com/office/drawing/2012/chart" uri="{02D57815-91ED-43cb-92C2-25804820EDAC}">
              <c15:datalabelsRange>
                <c15:f>Izvještaj!$K$10:$M$10</c15:f>
                <c15:dlblRangeCache>
                  <c:ptCount val="3"/>
                  <c:pt idx="0">
                    <c:v>62%</c:v>
                  </c:pt>
                  <c:pt idx="1">
                    <c:v>53%</c:v>
                  </c:pt>
                  <c:pt idx="2">
                    <c:v>42%</c:v>
                  </c:pt>
                </c15:dlblRangeCache>
              </c15:datalabelsRange>
            </c:ext>
          </c:extLst>
        </c:ser>
        <c:ser>
          <c:idx val="1"/>
          <c:order val="2"/>
          <c:tx>
            <c:strRef>
              <c:f>Izvještaj!$J$7</c:f>
              <c:strCache>
                <c:ptCount val="1"/>
                <c:pt idx="0">
                  <c:v>Izvozni programi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4999999999999949E-2"/>
                  <c:y val="-8.4875562720133283E-17"/>
                </c:manualLayout>
              </c:layout>
              <c:tx>
                <c:rich>
                  <a:bodyPr/>
                  <a:lstStyle/>
                  <a:p>
                    <a:fld id="{C6002B58-12BB-4804-B804-B2551122A8A2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DE7DA068-0346-4552-82F1-35A0B1ECA5C0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56C-4DFC-9387-613BD1A7082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3.0555555555555555E-2"/>
                  <c:y val="-8.4875562720133283E-17"/>
                </c:manualLayout>
              </c:layout>
              <c:tx>
                <c:rich>
                  <a:bodyPr/>
                  <a:lstStyle/>
                  <a:p>
                    <a:fld id="{1DF81E63-286A-4B7F-B656-131949A480B9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76453499-1AD2-44FC-AB82-5E8DF4EBE23C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56C-4DFC-9387-613BD1A7082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3.3333333333333333E-2"/>
                  <c:y val="0"/>
                </c:manualLayout>
              </c:layout>
              <c:tx>
                <c:rich>
                  <a:bodyPr/>
                  <a:lstStyle/>
                  <a:p>
                    <a:fld id="{7B646656-747A-4199-998F-9FD9865FD84D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A8914DB7-58CE-4083-B5ED-2D5FC179C477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56C-4DFC-9387-613BD1A7082A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Izvještaj!$K$5:$M$5</c:f>
              <c:strCache>
                <c:ptCount val="3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</c:strCache>
            </c:strRef>
          </c:cat>
          <c:val>
            <c:numRef>
              <c:f>Izvještaj!$K$7:$M$7</c:f>
              <c:numCache>
                <c:formatCode>#,##0</c:formatCode>
                <c:ptCount val="3"/>
                <c:pt idx="0">
                  <c:v>976322900</c:v>
                </c:pt>
                <c:pt idx="1">
                  <c:v>915099831.31053901</c:v>
                </c:pt>
                <c:pt idx="2">
                  <c:v>1100148750.7472069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D56C-4DFC-9387-613BD1A7082A}"/>
            </c:ext>
            <c:ext xmlns:c15="http://schemas.microsoft.com/office/drawing/2012/chart" uri="{02D57815-91ED-43cb-92C2-25804820EDAC}">
              <c15:datalabelsRange>
                <c15:f>Izvještaj!$K$9:$M$9</c15:f>
                <c15:dlblRangeCache>
                  <c:ptCount val="3"/>
                  <c:pt idx="0">
                    <c:v>22%</c:v>
                  </c:pt>
                  <c:pt idx="1">
                    <c:v>12%</c:v>
                  </c:pt>
                  <c:pt idx="2">
                    <c:v>13%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293864"/>
        <c:axId val="236299352"/>
      </c:barChart>
      <c:catAx>
        <c:axId val="236293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99352"/>
        <c:crosses val="autoZero"/>
        <c:auto val="1"/>
        <c:lblAlgn val="ctr"/>
        <c:lblOffset val="100"/>
        <c:noMultiLvlLbl val="0"/>
      </c:catAx>
      <c:valAx>
        <c:axId val="236299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93864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hr-HR"/>
                    <a:t>Milijuni</a:t>
                  </a:r>
                  <a:r>
                    <a:rPr lang="hr-HR" baseline="0"/>
                    <a:t> HRK</a:t>
                  </a:r>
                  <a:endParaRPr lang="hr-HR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3372957412581494"/>
          <c:y val="0.40328680185012067"/>
          <c:w val="0.15705383601243394"/>
          <c:h val="0.163347295505564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Izvještaj!$A$9</c:f>
              <c:strCache>
                <c:ptCount val="1"/>
                <c:pt idx="0">
                  <c:v>Garancijska aktivnost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(Izvještaj!$K$5,Izvještaj!$L$5,Izvještaj!$M$5)</c:f>
              <c:strCache>
                <c:ptCount val="3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</c:strCache>
            </c:strRef>
          </c:cat>
          <c:val>
            <c:numRef>
              <c:f>(Izvještaj!$C$9,Izvještaj!$E$9,Izvještaj!$G$9)</c:f>
              <c:numCache>
                <c:formatCode>#,##0</c:formatCode>
                <c:ptCount val="3"/>
                <c:pt idx="0">
                  <c:v>173667600.73123103</c:v>
                </c:pt>
                <c:pt idx="1">
                  <c:v>2926952044.2833414</c:v>
                </c:pt>
                <c:pt idx="2">
                  <c:v>1286599041.1579051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123-49E8-BFC2-9AA38333D2C6}"/>
            </c:ext>
          </c:extLst>
        </c:ser>
        <c:ser>
          <c:idx val="1"/>
          <c:order val="1"/>
          <c:tx>
            <c:strRef>
              <c:f>Izvještaj!$A$8</c:f>
              <c:strCache>
                <c:ptCount val="1"/>
                <c:pt idx="0">
                  <c:v>Izvozne garancije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397276435096235E-2"/>
                  <c:y val="-1.0601549346101615E-16"/>
                </c:manualLayout>
              </c:layout>
              <c:tx>
                <c:rich>
                  <a:bodyPr/>
                  <a:lstStyle/>
                  <a:p>
                    <a:fld id="{56A6B6DA-F99A-43A3-B3FF-1D540A7EE9CE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6DFF6AB3-FF53-4111-9E0C-A9CFBEE246AF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5123-49E8-BFC2-9AA38333D2C6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1"/>
              <c:layout>
                <c:manualLayout>
                  <c:x val="3.4246806215660501E-2"/>
                  <c:y val="2.0817828293441224E-3"/>
                </c:manualLayout>
              </c:layout>
              <c:tx>
                <c:rich>
                  <a:bodyPr/>
                  <a:lstStyle/>
                  <a:p>
                    <a:fld id="{58CECCDB-B78A-46E4-90F9-4653740B580F}" type="CELLRANGE">
                      <a:rPr lang="en-US" baseline="0" dirty="0"/>
                      <a:pPr/>
                      <a:t>[CELLRANGE]</a:t>
                    </a:fld>
                    <a:r>
                      <a:rPr lang="en-US" baseline="0" dirty="0"/>
                      <a:t>; </a:t>
                    </a:r>
                    <a:fld id="{07A921FF-B55F-49DB-BA09-74231E62A93B}" type="VALUE">
                      <a:rPr lang="en-US" baseline="0" dirty="0"/>
                      <a:pPr/>
                      <a:t>[VALUE]</a:t>
                    </a:fld>
                    <a:endParaRPr lang="en-US" baseline="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5123-49E8-BFC2-9AA38333D2C6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dLbl>
              <c:idx val="2"/>
              <c:layout>
                <c:manualLayout>
                  <c:x val="4.2808507769575621E-2"/>
                  <c:y val="-1.526640741519023E-2"/>
                </c:manualLayout>
              </c:layout>
              <c:tx>
                <c:rich>
                  <a:bodyPr/>
                  <a:lstStyle/>
                  <a:p>
                    <a:fld id="{0045AB56-E7AD-4165-B97A-509B01BD4398}" type="CELLRANGE">
                      <a:rPr lang="en-US" baseline="0"/>
                      <a:pPr/>
                      <a:t>[CELLRANGE]</a:t>
                    </a:fld>
                    <a:r>
                      <a:rPr lang="en-US" baseline="0"/>
                      <a:t>; </a:t>
                    </a:r>
                    <a:fld id="{3DD6262C-3A98-4A73-B1B0-73C0F0EE8A38}" type="VALUE">
                      <a:rPr lang="en-US" baseline="0"/>
                      <a:pPr/>
                      <a:t>[VALUE]</a:t>
                    </a:fld>
                    <a:endParaRPr lang="en-US" baseline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5123-49E8-BFC2-9AA38333D2C6}"/>
                </c:ext>
                <c:ext xmlns:c15="http://schemas.microsoft.com/office/drawing/2012/chart" uri="{CE6537A1-D6FC-4f65-9D91-7224C49458BB}">
                  <c15:dlblFieldTable/>
                  <c15:showDataLabelsRange val="1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(Izvještaj!$K$5,Izvještaj!$L$5,Izvještaj!$M$5)</c:f>
              <c:strCache>
                <c:ptCount val="3"/>
                <c:pt idx="0">
                  <c:v>2014.</c:v>
                </c:pt>
                <c:pt idx="1">
                  <c:v>2015.</c:v>
                </c:pt>
                <c:pt idx="2">
                  <c:v>2016.</c:v>
                </c:pt>
              </c:strCache>
            </c:strRef>
          </c:cat>
          <c:val>
            <c:numRef>
              <c:f>(Izvještaj!$C$8,Izvještaj!$E$8,Izvještaj!$G$8)</c:f>
              <c:numCache>
                <c:formatCode>#,##0</c:formatCode>
                <c:ptCount val="3"/>
                <c:pt idx="0">
                  <c:v>154882358.31123105</c:v>
                </c:pt>
                <c:pt idx="1">
                  <c:v>2865298996.3633413</c:v>
                </c:pt>
                <c:pt idx="2">
                  <c:v>1227010174.5679049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5123-49E8-BFC2-9AA38333D2C6}"/>
            </c:ext>
            <c:ext xmlns:c15="http://schemas.microsoft.com/office/drawing/2012/chart" uri="{02D57815-91ED-43cb-92C2-25804820EDAC}">
              <c15:datalabelsRange>
                <c15:f>(Izvještaj!$C$10,Izvještaj!$E$10,Izvještaj!$G$10)</c15:f>
                <c15:dlblRangeCache>
                  <c:ptCount val="3"/>
                  <c:pt idx="0">
                    <c:v>89%</c:v>
                  </c:pt>
                  <c:pt idx="1">
                    <c:v>98%</c:v>
                  </c:pt>
                  <c:pt idx="2">
                    <c:v>95%</c:v>
                  </c:pt>
                </c15:dlblRangeCache>
              </c15:datalabelsRang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6296216"/>
        <c:axId val="236299744"/>
      </c:barChart>
      <c:catAx>
        <c:axId val="236296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99744"/>
        <c:crosses val="autoZero"/>
        <c:auto val="1"/>
        <c:lblAlgn val="ctr"/>
        <c:lblOffset val="100"/>
        <c:noMultiLvlLbl val="0"/>
      </c:catAx>
      <c:valAx>
        <c:axId val="2362997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6296216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1.8923870358476903E-2"/>
              </c:manualLayout>
            </c:layout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400" b="1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hr-HR" sz="1400" b="1"/>
                    <a:t>Milijuni</a:t>
                  </a:r>
                  <a:r>
                    <a:rPr lang="hr-HR" sz="1400" b="1" baseline="0"/>
                    <a:t> HRK</a:t>
                  </a:r>
                  <a:endParaRPr lang="hr-HR" sz="1400" b="1"/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615006572959855"/>
          <c:y val="0.42674817735860826"/>
          <c:w val="0.22384993427040145"/>
          <c:h val="0.262158019246473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2-23T11:50:44.210" idx="4">
    <p:pos x="10" y="10"/>
    <p:text>za dogovor s Tamarom i Martinom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2-23T11:51:00.434" idx="5">
    <p:pos x="10" y="10"/>
    <p:text>za dogovor s Tamarom i Martinom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2-23T11:50:32.620" idx="3">
    <p:pos x="10" y="10"/>
    <p:text>za dogovor s Tamarom i Marinom</p:text>
    <p:extLst>
      <p:ext uri="{C676402C-5697-4E1C-873F-D02D1690AC5C}">
        <p15:threadingInfo xmlns:p15="http://schemas.microsoft.com/office/powerpoint/2012/main" timeZoneBias="-6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7-02-23T11:51:08.484" idx="6">
    <p:pos x="10" y="10"/>
    <p:text>ubza dogovor s Tamarom i Martinom, ako ide ovaj slajd onda bi se ubacili podaci od HKO-a</p:text>
    <p:extLst>
      <p:ext uri="{C676402C-5697-4E1C-873F-D02D1690AC5C}">
        <p15:threadingInfo xmlns:p15="http://schemas.microsoft.com/office/powerpoint/2012/main" timeZoneBias="-60"/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12A768-A4D4-429D-8427-E2D09A317BA2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</dgm:pt>
    <dgm:pt modelId="{3F120FAD-D384-4F07-B1B0-345759A2044A}">
      <dgm:prSet phldrT="[Text]"/>
      <dgm:spPr/>
      <dgm:t>
        <a:bodyPr/>
        <a:lstStyle/>
        <a:p>
          <a:r>
            <a:rPr lang="hr-HR" b="1" dirty="0"/>
            <a:t>Kreditiranje</a:t>
          </a:r>
        </a:p>
      </dgm:t>
    </dgm:pt>
    <dgm:pt modelId="{04353C38-33C5-4D82-AC28-1DC142672F52}" type="parTrans" cxnId="{7BB71F41-5A9E-4572-B43D-E03394CB83A6}">
      <dgm:prSet/>
      <dgm:spPr/>
      <dgm:t>
        <a:bodyPr/>
        <a:lstStyle/>
        <a:p>
          <a:endParaRPr lang="hr-HR" b="1"/>
        </a:p>
      </dgm:t>
    </dgm:pt>
    <dgm:pt modelId="{30E059B7-12E1-4E27-B534-378C57A07192}" type="sibTrans" cxnId="{7BB71F41-5A9E-4572-B43D-E03394CB83A6}">
      <dgm:prSet/>
      <dgm:spPr/>
      <dgm:t>
        <a:bodyPr/>
        <a:lstStyle/>
        <a:p>
          <a:endParaRPr lang="hr-HR" b="1"/>
        </a:p>
      </dgm:t>
    </dgm:pt>
    <dgm:pt modelId="{7F838B4E-A6F5-4810-A87D-3A93DCBD9078}">
      <dgm:prSet phldrT="[Text]"/>
      <dgm:spPr/>
      <dgm:t>
        <a:bodyPr/>
        <a:lstStyle/>
        <a:p>
          <a:r>
            <a:rPr lang="hr-HR" b="1" dirty="0"/>
            <a:t>Osiguranje izvoza</a:t>
          </a:r>
        </a:p>
      </dgm:t>
    </dgm:pt>
    <dgm:pt modelId="{11863575-7F50-439A-93AA-993DAF65378E}" type="parTrans" cxnId="{287BA1F3-0733-4E0E-BD6D-355C974BA527}">
      <dgm:prSet/>
      <dgm:spPr/>
      <dgm:t>
        <a:bodyPr/>
        <a:lstStyle/>
        <a:p>
          <a:endParaRPr lang="hr-HR" b="1"/>
        </a:p>
      </dgm:t>
    </dgm:pt>
    <dgm:pt modelId="{1F238939-CB15-43B6-8747-6D366294145B}" type="sibTrans" cxnId="{287BA1F3-0733-4E0E-BD6D-355C974BA527}">
      <dgm:prSet/>
      <dgm:spPr/>
      <dgm:t>
        <a:bodyPr/>
        <a:lstStyle/>
        <a:p>
          <a:endParaRPr lang="hr-HR" b="1"/>
        </a:p>
      </dgm:t>
    </dgm:pt>
    <dgm:pt modelId="{F80C36C7-6E2C-457B-B5FE-731383E673A3}">
      <dgm:prSet phldrT="[Text]"/>
      <dgm:spPr/>
      <dgm:t>
        <a:bodyPr/>
        <a:lstStyle/>
        <a:p>
          <a:r>
            <a:rPr lang="hr-HR" b="1" dirty="0"/>
            <a:t>Izdavanje garancija</a:t>
          </a:r>
        </a:p>
      </dgm:t>
    </dgm:pt>
    <dgm:pt modelId="{C5FBF847-E668-49DA-89AA-A5B63264A9E0}" type="parTrans" cxnId="{AA051713-A09D-4A45-9F87-1F905A293EC0}">
      <dgm:prSet/>
      <dgm:spPr/>
      <dgm:t>
        <a:bodyPr/>
        <a:lstStyle/>
        <a:p>
          <a:endParaRPr lang="hr-HR" b="1"/>
        </a:p>
      </dgm:t>
    </dgm:pt>
    <dgm:pt modelId="{77AC4F69-6B46-428A-A40D-CDFBC392060C}" type="sibTrans" cxnId="{AA051713-A09D-4A45-9F87-1F905A293EC0}">
      <dgm:prSet/>
      <dgm:spPr/>
      <dgm:t>
        <a:bodyPr/>
        <a:lstStyle/>
        <a:p>
          <a:endParaRPr lang="hr-HR" b="1"/>
        </a:p>
      </dgm:t>
    </dgm:pt>
    <dgm:pt modelId="{7ED7E69C-7763-4BF6-9B02-28785C5A2988}" type="pres">
      <dgm:prSet presAssocID="{E912A768-A4D4-429D-8427-E2D09A317BA2}" presName="compositeShape" presStyleCnt="0">
        <dgm:presLayoutVars>
          <dgm:chMax val="7"/>
          <dgm:dir/>
          <dgm:resizeHandles val="exact"/>
        </dgm:presLayoutVars>
      </dgm:prSet>
      <dgm:spPr/>
    </dgm:pt>
    <dgm:pt modelId="{4FFD1F1C-4BF2-4242-A025-9717271EC8C4}" type="pres">
      <dgm:prSet presAssocID="{3F120FAD-D384-4F07-B1B0-345759A2044A}" presName="circ1" presStyleLbl="vennNode1" presStyleIdx="0" presStyleCnt="3"/>
      <dgm:spPr/>
      <dgm:t>
        <a:bodyPr/>
        <a:lstStyle/>
        <a:p>
          <a:endParaRPr lang="hr-HR"/>
        </a:p>
      </dgm:t>
    </dgm:pt>
    <dgm:pt modelId="{DA1BEEB5-88DB-443F-AD38-BE0C832D3714}" type="pres">
      <dgm:prSet presAssocID="{3F120FAD-D384-4F07-B1B0-345759A2044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01C8A93A-0D0D-4CFC-AC89-44EA59DE5D36}" type="pres">
      <dgm:prSet presAssocID="{7F838B4E-A6F5-4810-A87D-3A93DCBD9078}" presName="circ2" presStyleLbl="vennNode1" presStyleIdx="1" presStyleCnt="3"/>
      <dgm:spPr/>
      <dgm:t>
        <a:bodyPr/>
        <a:lstStyle/>
        <a:p>
          <a:endParaRPr lang="hr-HR"/>
        </a:p>
      </dgm:t>
    </dgm:pt>
    <dgm:pt modelId="{13033BCE-A0EB-453F-B435-DE6734A6543A}" type="pres">
      <dgm:prSet presAssocID="{7F838B4E-A6F5-4810-A87D-3A93DCBD9078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73993CED-C5BC-48C9-8A8B-5FEF723BEDFE}" type="pres">
      <dgm:prSet presAssocID="{F80C36C7-6E2C-457B-B5FE-731383E673A3}" presName="circ3" presStyleLbl="vennNode1" presStyleIdx="2" presStyleCnt="3"/>
      <dgm:spPr/>
      <dgm:t>
        <a:bodyPr/>
        <a:lstStyle/>
        <a:p>
          <a:endParaRPr lang="hr-HR"/>
        </a:p>
      </dgm:t>
    </dgm:pt>
    <dgm:pt modelId="{C87F5DD1-75E1-4EB6-8184-9A3DD3D78E14}" type="pres">
      <dgm:prSet presAssocID="{F80C36C7-6E2C-457B-B5FE-731383E673A3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AF8DF866-1907-4010-BBFD-A72CCD84C3D6}" type="presOf" srcId="{7F838B4E-A6F5-4810-A87D-3A93DCBD9078}" destId="{13033BCE-A0EB-453F-B435-DE6734A6543A}" srcOrd="1" destOrd="0" presId="urn:microsoft.com/office/officeart/2005/8/layout/venn1"/>
    <dgm:cxn modelId="{D285FC92-065B-4E60-8A57-8F73D904AFF0}" type="presOf" srcId="{F80C36C7-6E2C-457B-B5FE-731383E673A3}" destId="{C87F5DD1-75E1-4EB6-8184-9A3DD3D78E14}" srcOrd="1" destOrd="0" presId="urn:microsoft.com/office/officeart/2005/8/layout/venn1"/>
    <dgm:cxn modelId="{CE082AF6-4491-4253-82D8-E81739394F69}" type="presOf" srcId="{7F838B4E-A6F5-4810-A87D-3A93DCBD9078}" destId="{01C8A93A-0D0D-4CFC-AC89-44EA59DE5D36}" srcOrd="0" destOrd="0" presId="urn:microsoft.com/office/officeart/2005/8/layout/venn1"/>
    <dgm:cxn modelId="{AA051713-A09D-4A45-9F87-1F905A293EC0}" srcId="{E912A768-A4D4-429D-8427-E2D09A317BA2}" destId="{F80C36C7-6E2C-457B-B5FE-731383E673A3}" srcOrd="2" destOrd="0" parTransId="{C5FBF847-E668-49DA-89AA-A5B63264A9E0}" sibTransId="{77AC4F69-6B46-428A-A40D-CDFBC392060C}"/>
    <dgm:cxn modelId="{287BA1F3-0733-4E0E-BD6D-355C974BA527}" srcId="{E912A768-A4D4-429D-8427-E2D09A317BA2}" destId="{7F838B4E-A6F5-4810-A87D-3A93DCBD9078}" srcOrd="1" destOrd="0" parTransId="{11863575-7F50-439A-93AA-993DAF65378E}" sibTransId="{1F238939-CB15-43B6-8747-6D366294145B}"/>
    <dgm:cxn modelId="{436B1F05-2AAF-4F8D-9D1B-40405D75A9CF}" type="presOf" srcId="{F80C36C7-6E2C-457B-B5FE-731383E673A3}" destId="{73993CED-C5BC-48C9-8A8B-5FEF723BEDFE}" srcOrd="0" destOrd="0" presId="urn:microsoft.com/office/officeart/2005/8/layout/venn1"/>
    <dgm:cxn modelId="{8E9A2022-5B7F-46A5-9978-E199A6B5B443}" type="presOf" srcId="{3F120FAD-D384-4F07-B1B0-345759A2044A}" destId="{DA1BEEB5-88DB-443F-AD38-BE0C832D3714}" srcOrd="1" destOrd="0" presId="urn:microsoft.com/office/officeart/2005/8/layout/venn1"/>
    <dgm:cxn modelId="{019A09BF-F8B3-41FC-8D01-D7CB2EDEACC8}" type="presOf" srcId="{3F120FAD-D384-4F07-B1B0-345759A2044A}" destId="{4FFD1F1C-4BF2-4242-A025-9717271EC8C4}" srcOrd="0" destOrd="0" presId="urn:microsoft.com/office/officeart/2005/8/layout/venn1"/>
    <dgm:cxn modelId="{7BB71F41-5A9E-4572-B43D-E03394CB83A6}" srcId="{E912A768-A4D4-429D-8427-E2D09A317BA2}" destId="{3F120FAD-D384-4F07-B1B0-345759A2044A}" srcOrd="0" destOrd="0" parTransId="{04353C38-33C5-4D82-AC28-1DC142672F52}" sibTransId="{30E059B7-12E1-4E27-B534-378C57A07192}"/>
    <dgm:cxn modelId="{9A1CDAED-2360-4F18-B0EA-F9109C32BA7E}" type="presOf" srcId="{E912A768-A4D4-429D-8427-E2D09A317BA2}" destId="{7ED7E69C-7763-4BF6-9B02-28785C5A2988}" srcOrd="0" destOrd="0" presId="urn:microsoft.com/office/officeart/2005/8/layout/venn1"/>
    <dgm:cxn modelId="{5EA1A3DE-E1E4-4848-A887-F2FA867B7B07}" type="presParOf" srcId="{7ED7E69C-7763-4BF6-9B02-28785C5A2988}" destId="{4FFD1F1C-4BF2-4242-A025-9717271EC8C4}" srcOrd="0" destOrd="0" presId="urn:microsoft.com/office/officeart/2005/8/layout/venn1"/>
    <dgm:cxn modelId="{504B3A2D-764D-4669-9AF4-56D64086C826}" type="presParOf" srcId="{7ED7E69C-7763-4BF6-9B02-28785C5A2988}" destId="{DA1BEEB5-88DB-443F-AD38-BE0C832D3714}" srcOrd="1" destOrd="0" presId="urn:microsoft.com/office/officeart/2005/8/layout/venn1"/>
    <dgm:cxn modelId="{B810C365-E5F9-4115-B5DD-7A5B41C732E1}" type="presParOf" srcId="{7ED7E69C-7763-4BF6-9B02-28785C5A2988}" destId="{01C8A93A-0D0D-4CFC-AC89-44EA59DE5D36}" srcOrd="2" destOrd="0" presId="urn:microsoft.com/office/officeart/2005/8/layout/venn1"/>
    <dgm:cxn modelId="{10811DF2-489B-4893-BE6C-87DE4543AAEF}" type="presParOf" srcId="{7ED7E69C-7763-4BF6-9B02-28785C5A2988}" destId="{13033BCE-A0EB-453F-B435-DE6734A6543A}" srcOrd="3" destOrd="0" presId="urn:microsoft.com/office/officeart/2005/8/layout/venn1"/>
    <dgm:cxn modelId="{49EBB0AE-1722-454C-93E9-AFEC5D4C5212}" type="presParOf" srcId="{7ED7E69C-7763-4BF6-9B02-28785C5A2988}" destId="{73993CED-C5BC-48C9-8A8B-5FEF723BEDFE}" srcOrd="4" destOrd="0" presId="urn:microsoft.com/office/officeart/2005/8/layout/venn1"/>
    <dgm:cxn modelId="{146F150D-3CD3-4511-B3C5-C76BF5ADA6D1}" type="presParOf" srcId="{7ED7E69C-7763-4BF6-9B02-28785C5A2988}" destId="{C87F5DD1-75E1-4EB6-8184-9A3DD3D78E14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EA843A-E09B-4F3A-A31F-F70974E1ABC9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2F4909D1-64BC-41F2-806E-13F29150BCF2}">
      <dgm:prSet phldrT="[Text]"/>
      <dgm:spPr/>
      <dgm:t>
        <a:bodyPr/>
        <a:lstStyle/>
        <a:p>
          <a:r>
            <a:rPr lang="hr-HR" b="1" dirty="0">
              <a:solidFill>
                <a:schemeClr val="bg1"/>
              </a:solidFill>
            </a:rPr>
            <a:t>ZA IZVOZNE POSLOVE:</a:t>
          </a:r>
        </a:p>
      </dgm:t>
    </dgm:pt>
    <dgm:pt modelId="{737877A1-6DE1-48D5-939C-B11388EE1BE8}" type="parTrans" cxnId="{A163FACC-AD9F-4C51-ADFC-25B7BC9FD7E0}">
      <dgm:prSet/>
      <dgm:spPr/>
      <dgm:t>
        <a:bodyPr/>
        <a:lstStyle/>
        <a:p>
          <a:endParaRPr lang="hr-HR"/>
        </a:p>
      </dgm:t>
    </dgm:pt>
    <dgm:pt modelId="{FED32DC3-F694-4772-8C6C-B71B1B42590A}" type="sibTrans" cxnId="{A163FACC-AD9F-4C51-ADFC-25B7BC9FD7E0}">
      <dgm:prSet/>
      <dgm:spPr/>
      <dgm:t>
        <a:bodyPr/>
        <a:lstStyle/>
        <a:p>
          <a:endParaRPr lang="hr-HR"/>
        </a:p>
      </dgm:t>
    </dgm:pt>
    <dgm:pt modelId="{D6E459ED-B36D-40B3-9959-157D751C4896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</a:rPr>
            <a:t>Snižena </a:t>
          </a:r>
          <a:r>
            <a:rPr lang="hr-HR" b="1" dirty="0" smtClean="0">
              <a:solidFill>
                <a:schemeClr val="tx1"/>
              </a:solidFill>
            </a:rPr>
            <a:t>početna </a:t>
          </a:r>
          <a:r>
            <a:rPr lang="hr-HR" b="1" dirty="0">
              <a:solidFill>
                <a:schemeClr val="tx1"/>
              </a:solidFill>
            </a:rPr>
            <a:t>kamatna stopa </a:t>
          </a:r>
          <a:r>
            <a:rPr lang="hr-HR" dirty="0">
              <a:solidFill>
                <a:schemeClr val="tx1"/>
              </a:solidFill>
            </a:rPr>
            <a:t>za obrtna sredstva za izvoznike na </a:t>
          </a:r>
          <a:r>
            <a:rPr lang="hr-HR" b="1" dirty="0">
              <a:solidFill>
                <a:schemeClr val="tx1"/>
              </a:solidFill>
            </a:rPr>
            <a:t>3 posto (Priprema izvoza)</a:t>
          </a:r>
        </a:p>
      </dgm:t>
    </dgm:pt>
    <dgm:pt modelId="{D23EB488-1E0D-4B05-8ACA-B7821C75F90B}" type="parTrans" cxnId="{B3316BF7-C0E7-4B75-B953-26F112343F2C}">
      <dgm:prSet/>
      <dgm:spPr/>
      <dgm:t>
        <a:bodyPr/>
        <a:lstStyle/>
        <a:p>
          <a:endParaRPr lang="hr-HR"/>
        </a:p>
      </dgm:t>
    </dgm:pt>
    <dgm:pt modelId="{9428E451-C65F-483E-A3B1-8CCE8A1B7FD8}" type="sibTrans" cxnId="{B3316BF7-C0E7-4B75-B953-26F112343F2C}">
      <dgm:prSet/>
      <dgm:spPr/>
      <dgm:t>
        <a:bodyPr/>
        <a:lstStyle/>
        <a:p>
          <a:endParaRPr lang="hr-HR"/>
        </a:p>
      </dgm:t>
    </dgm:pt>
    <dgm:pt modelId="{DEED53CD-B33B-4007-93F2-075246629D6A}">
      <dgm:prSet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Omogućeno </a:t>
          </a:r>
          <a:r>
            <a:rPr lang="hr-HR" b="1" dirty="0">
              <a:solidFill>
                <a:schemeClr val="tx1"/>
              </a:solidFill>
            </a:rPr>
            <a:t>izravno kreditiranje </a:t>
          </a:r>
        </a:p>
      </dgm:t>
    </dgm:pt>
    <dgm:pt modelId="{11001F89-EFE0-4D11-AF21-250E64095F75}" type="parTrans" cxnId="{5D614D1E-6710-49AA-85C3-249651410419}">
      <dgm:prSet/>
      <dgm:spPr/>
      <dgm:t>
        <a:bodyPr/>
        <a:lstStyle/>
        <a:p>
          <a:endParaRPr lang="hr-HR"/>
        </a:p>
      </dgm:t>
    </dgm:pt>
    <dgm:pt modelId="{95277695-1A69-479C-9CB0-B2BC23DCDA88}" type="sibTrans" cxnId="{5D614D1E-6710-49AA-85C3-249651410419}">
      <dgm:prSet/>
      <dgm:spPr/>
      <dgm:t>
        <a:bodyPr/>
        <a:lstStyle/>
        <a:p>
          <a:endParaRPr lang="hr-HR"/>
        </a:p>
      </dgm:t>
    </dgm:pt>
    <dgm:pt modelId="{2134A279-4025-4762-9364-B857057E6806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</a:rPr>
            <a:t>Povećana razina pokrića s 85 na 90 posto </a:t>
          </a:r>
          <a:r>
            <a:rPr lang="hr-HR" dirty="0">
              <a:solidFill>
                <a:schemeClr val="tx1"/>
              </a:solidFill>
            </a:rPr>
            <a:t>za osiguranje potraživanja  s odgodom do jedne godine </a:t>
          </a:r>
        </a:p>
      </dgm:t>
    </dgm:pt>
    <dgm:pt modelId="{A8F70DD5-4F77-44B8-9680-52A63B2EBA65}" type="parTrans" cxnId="{6DEA3366-BF97-4466-BBF0-8C1C4330DD55}">
      <dgm:prSet/>
      <dgm:spPr/>
      <dgm:t>
        <a:bodyPr/>
        <a:lstStyle/>
        <a:p>
          <a:endParaRPr lang="hr-HR"/>
        </a:p>
      </dgm:t>
    </dgm:pt>
    <dgm:pt modelId="{439CEBC7-7E65-437A-8287-C197EB5ED425}" type="sibTrans" cxnId="{6DEA3366-BF97-4466-BBF0-8C1C4330DD55}">
      <dgm:prSet/>
      <dgm:spPr/>
      <dgm:t>
        <a:bodyPr/>
        <a:lstStyle/>
        <a:p>
          <a:endParaRPr lang="hr-HR"/>
        </a:p>
      </dgm:t>
    </dgm:pt>
    <dgm:pt modelId="{E2B2AD2F-27A5-4967-AF9A-C55CD4FA4F8D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</a:rPr>
            <a:t>Skraćeno razdoblje čekanja </a:t>
          </a:r>
          <a:r>
            <a:rPr lang="hr-HR" dirty="0">
              <a:solidFill>
                <a:schemeClr val="tx1"/>
              </a:solidFill>
            </a:rPr>
            <a:t>na isplatu odštete s </a:t>
          </a:r>
          <a:r>
            <a:rPr lang="hr-HR" b="1" dirty="0">
              <a:solidFill>
                <a:schemeClr val="tx1"/>
              </a:solidFill>
            </a:rPr>
            <a:t>5 na 3 mjeseci </a:t>
          </a:r>
        </a:p>
      </dgm:t>
    </dgm:pt>
    <dgm:pt modelId="{75D09786-AE03-4D89-BB97-DF8825280552}" type="parTrans" cxnId="{60667927-2D4F-45D2-9901-3ECB6866A38F}">
      <dgm:prSet/>
      <dgm:spPr/>
      <dgm:t>
        <a:bodyPr/>
        <a:lstStyle/>
        <a:p>
          <a:endParaRPr lang="hr-HR"/>
        </a:p>
      </dgm:t>
    </dgm:pt>
    <dgm:pt modelId="{97C903C8-77CA-4B27-B92A-0D2B5B2B8271}" type="sibTrans" cxnId="{60667927-2D4F-45D2-9901-3ECB6866A38F}">
      <dgm:prSet/>
      <dgm:spPr/>
      <dgm:t>
        <a:bodyPr/>
        <a:lstStyle/>
        <a:p>
          <a:endParaRPr lang="hr-HR"/>
        </a:p>
      </dgm:t>
    </dgm:pt>
    <dgm:pt modelId="{66455ACB-C557-48FB-9499-D78A4FF5016E}">
      <dgm:prSet/>
      <dgm:spPr/>
      <dgm:t>
        <a:bodyPr/>
        <a:lstStyle/>
        <a:p>
          <a:r>
            <a:rPr lang="hr-HR" b="1">
              <a:solidFill>
                <a:schemeClr val="bg1"/>
              </a:solidFill>
            </a:rPr>
            <a:t>ZA INVESTICIJE:</a:t>
          </a:r>
          <a:endParaRPr lang="hr-HR" b="1" dirty="0">
            <a:solidFill>
              <a:schemeClr val="bg1"/>
            </a:solidFill>
          </a:endParaRPr>
        </a:p>
      </dgm:t>
    </dgm:pt>
    <dgm:pt modelId="{966A09B7-A6B4-42BB-BCA5-79D8307523C4}" type="parTrans" cxnId="{6DC75A45-BC8D-47F3-9288-30607631A49B}">
      <dgm:prSet/>
      <dgm:spPr/>
      <dgm:t>
        <a:bodyPr/>
        <a:lstStyle/>
        <a:p>
          <a:endParaRPr lang="hr-HR"/>
        </a:p>
      </dgm:t>
    </dgm:pt>
    <dgm:pt modelId="{3370B65D-AF11-4ED4-85BF-D3266B4770A5}" type="sibTrans" cxnId="{6DC75A45-BC8D-47F3-9288-30607631A49B}">
      <dgm:prSet/>
      <dgm:spPr/>
      <dgm:t>
        <a:bodyPr/>
        <a:lstStyle/>
        <a:p>
          <a:endParaRPr lang="hr-HR"/>
        </a:p>
      </dgm:t>
    </dgm:pt>
    <dgm:pt modelId="{90CAFECD-9D21-4481-A78E-7B45FD8945F4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</a:rPr>
            <a:t>Snižena naknada </a:t>
          </a:r>
          <a:r>
            <a:rPr lang="hr-HR" dirty="0">
              <a:solidFill>
                <a:schemeClr val="tx1"/>
              </a:solidFill>
            </a:rPr>
            <a:t>za obradu kreditnih zahtjeva </a:t>
          </a:r>
          <a:r>
            <a:rPr lang="hr-HR" b="1" dirty="0">
              <a:solidFill>
                <a:schemeClr val="tx1"/>
              </a:solidFill>
            </a:rPr>
            <a:t>s 0,8 na 0,5 posto</a:t>
          </a:r>
        </a:p>
      </dgm:t>
    </dgm:pt>
    <dgm:pt modelId="{44AD8407-1B9D-434C-BC7C-DEEE56641691}" type="parTrans" cxnId="{E6ABA3A3-2D7F-4E97-8095-D00880258A13}">
      <dgm:prSet/>
      <dgm:spPr/>
      <dgm:t>
        <a:bodyPr/>
        <a:lstStyle/>
        <a:p>
          <a:endParaRPr lang="hr-HR"/>
        </a:p>
      </dgm:t>
    </dgm:pt>
    <dgm:pt modelId="{2BCDBC85-5CD4-4FBC-AEA1-3A85B2BA4635}" type="sibTrans" cxnId="{E6ABA3A3-2D7F-4E97-8095-D00880258A13}">
      <dgm:prSet/>
      <dgm:spPr/>
      <dgm:t>
        <a:bodyPr/>
        <a:lstStyle/>
        <a:p>
          <a:endParaRPr lang="hr-HR"/>
        </a:p>
      </dgm:t>
    </dgm:pt>
    <dgm:pt modelId="{2C10F06E-E037-42F7-90CC-76B80E348CB9}">
      <dgm:prSet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Nastavljena provedba </a:t>
          </a:r>
          <a:r>
            <a:rPr lang="hr-HR" b="1" dirty="0">
              <a:solidFill>
                <a:schemeClr val="tx1"/>
              </a:solidFill>
            </a:rPr>
            <a:t>mjere sniženih kamatnih stopa za 1 postotni bod </a:t>
          </a:r>
          <a:r>
            <a:rPr lang="hr-HR" dirty="0">
              <a:solidFill>
                <a:schemeClr val="tx1"/>
              </a:solidFill>
            </a:rPr>
            <a:t>za nove investicije  </a:t>
          </a:r>
          <a:r>
            <a:rPr lang="hr-HR" dirty="0">
              <a:solidFill>
                <a:prstClr val="black"/>
              </a:solidFill>
            </a:rPr>
            <a:t>do </a:t>
          </a:r>
          <a:r>
            <a:rPr lang="hr-HR" dirty="0">
              <a:solidFill>
                <a:schemeClr val="tx1"/>
              </a:solidFill>
            </a:rPr>
            <a:t>30.6.2017. </a:t>
          </a:r>
        </a:p>
      </dgm:t>
    </dgm:pt>
    <dgm:pt modelId="{B7EC2EBE-8D6D-4989-913D-E13BE6150B33}" type="parTrans" cxnId="{BA8EAC34-F5FF-4F37-B8E7-0CF0674668F1}">
      <dgm:prSet/>
      <dgm:spPr/>
      <dgm:t>
        <a:bodyPr/>
        <a:lstStyle/>
        <a:p>
          <a:endParaRPr lang="hr-HR"/>
        </a:p>
      </dgm:t>
    </dgm:pt>
    <dgm:pt modelId="{BA1213EE-FC28-41E4-8541-044B865BA056}" type="sibTrans" cxnId="{BA8EAC34-F5FF-4F37-B8E7-0CF0674668F1}">
      <dgm:prSet/>
      <dgm:spPr/>
      <dgm:t>
        <a:bodyPr/>
        <a:lstStyle/>
        <a:p>
          <a:endParaRPr lang="hr-HR"/>
        </a:p>
      </dgm:t>
    </dgm:pt>
    <dgm:pt modelId="{497DBA61-321F-4000-BD44-3182718A098E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</a:rPr>
            <a:t>Snižene kamatne </a:t>
          </a:r>
          <a:r>
            <a:rPr lang="hr-HR" dirty="0">
              <a:solidFill>
                <a:schemeClr val="tx1"/>
              </a:solidFill>
            </a:rPr>
            <a:t>stope po programima </a:t>
          </a:r>
          <a:r>
            <a:rPr lang="hr-HR" b="1" dirty="0">
              <a:solidFill>
                <a:schemeClr val="tx1"/>
              </a:solidFill>
            </a:rPr>
            <a:t>Gospodarstvo i Nova proizvodnja, </a:t>
          </a:r>
          <a:r>
            <a:rPr lang="hr-HR" dirty="0">
              <a:solidFill>
                <a:schemeClr val="tx1"/>
              </a:solidFill>
            </a:rPr>
            <a:t>omogućeno</a:t>
          </a:r>
          <a:r>
            <a:rPr lang="hr-HR" b="1" dirty="0">
              <a:solidFill>
                <a:schemeClr val="tx1"/>
              </a:solidFill>
            </a:rPr>
            <a:t> izravno kreditiranje po programu Gospodarstvo</a:t>
          </a:r>
        </a:p>
      </dgm:t>
    </dgm:pt>
    <dgm:pt modelId="{3C571ACA-AF58-469A-ADDB-DD0811A2A75A}" type="parTrans" cxnId="{0952EF19-8D01-44EF-9505-DAD062C098E3}">
      <dgm:prSet/>
      <dgm:spPr/>
      <dgm:t>
        <a:bodyPr/>
        <a:lstStyle/>
        <a:p>
          <a:endParaRPr lang="hr-HR"/>
        </a:p>
      </dgm:t>
    </dgm:pt>
    <dgm:pt modelId="{5BB38743-02A4-47A1-99A4-02C1FFC6360B}" type="sibTrans" cxnId="{0952EF19-8D01-44EF-9505-DAD062C098E3}">
      <dgm:prSet/>
      <dgm:spPr/>
      <dgm:t>
        <a:bodyPr/>
        <a:lstStyle/>
        <a:p>
          <a:endParaRPr lang="hr-HR"/>
        </a:p>
      </dgm:t>
    </dgm:pt>
    <dgm:pt modelId="{FD6B2DA2-8060-4A35-A70E-29B60E825502}">
      <dgm:prSet/>
      <dgm:spPr/>
      <dgm:t>
        <a:bodyPr/>
        <a:lstStyle/>
        <a:p>
          <a:r>
            <a:rPr lang="hr-HR" b="1" dirty="0">
              <a:solidFill>
                <a:schemeClr val="tx1"/>
              </a:solidFill>
            </a:rPr>
            <a:t>Niže kamatne stope za inovativne poduzetnike za </a:t>
          </a:r>
          <a:r>
            <a:rPr lang="pl-PL" b="1" dirty="0">
              <a:solidFill>
                <a:schemeClr val="tx1"/>
              </a:solidFill>
            </a:rPr>
            <a:t>0,422 do 0,572 baznih bodova (INNOVFIN garancija)</a:t>
          </a:r>
        </a:p>
      </dgm:t>
    </dgm:pt>
    <dgm:pt modelId="{F67984B4-3AF5-467A-A481-8F3734100A2C}" type="parTrans" cxnId="{DEC74769-65CF-4508-98A4-453F11317BB5}">
      <dgm:prSet/>
      <dgm:spPr/>
      <dgm:t>
        <a:bodyPr/>
        <a:lstStyle/>
        <a:p>
          <a:endParaRPr lang="hr-HR"/>
        </a:p>
      </dgm:t>
    </dgm:pt>
    <dgm:pt modelId="{C03B648B-2AED-409D-BEE8-A5D407D6D0F4}" type="sibTrans" cxnId="{DEC74769-65CF-4508-98A4-453F11317BB5}">
      <dgm:prSet/>
      <dgm:spPr/>
      <dgm:t>
        <a:bodyPr/>
        <a:lstStyle/>
        <a:p>
          <a:endParaRPr lang="hr-HR"/>
        </a:p>
      </dgm:t>
    </dgm:pt>
    <dgm:pt modelId="{833955A2-EFF8-42F6-8B59-BE081CF6D6D4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Zaključen ugovor s EIB-om </a:t>
          </a:r>
          <a:r>
            <a:rPr lang="pl-PL" b="1" dirty="0">
              <a:solidFill>
                <a:schemeClr val="tx1"/>
              </a:solidFill>
            </a:rPr>
            <a:t>– Risk Sharing – garancija u iznosu 50 mil eura omogućuje HBOR-u plasiranje novih kredita do iznosa od 100 mil eura</a:t>
          </a:r>
          <a:endParaRPr lang="hr-HR" b="1" dirty="0">
            <a:solidFill>
              <a:schemeClr val="tx1"/>
            </a:solidFill>
          </a:endParaRPr>
        </a:p>
      </dgm:t>
    </dgm:pt>
    <dgm:pt modelId="{73D7250A-8311-4F88-B0B2-8E41A11BE1F3}" type="parTrans" cxnId="{EDBB7224-8794-42BC-9E6F-B902B068E495}">
      <dgm:prSet/>
      <dgm:spPr/>
      <dgm:t>
        <a:bodyPr/>
        <a:lstStyle/>
        <a:p>
          <a:endParaRPr lang="hr-HR"/>
        </a:p>
      </dgm:t>
    </dgm:pt>
    <dgm:pt modelId="{1F6BF7F9-BDA1-49A8-BAD0-C6CC00B2CA54}" type="sibTrans" cxnId="{EDBB7224-8794-42BC-9E6F-B902B068E495}">
      <dgm:prSet/>
      <dgm:spPr/>
      <dgm:t>
        <a:bodyPr/>
        <a:lstStyle/>
        <a:p>
          <a:endParaRPr lang="hr-HR"/>
        </a:p>
      </dgm:t>
    </dgm:pt>
    <dgm:pt modelId="{E444E1FF-2A6D-4A82-A5A7-6A513A62BEDC}">
      <dgm:prSet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Suradnja s poslovnim bankama </a:t>
          </a:r>
          <a:r>
            <a:rPr lang="hr-HR" b="1" dirty="0">
              <a:solidFill>
                <a:schemeClr val="tx1"/>
              </a:solidFill>
            </a:rPr>
            <a:t>po modelu okvirnih </a:t>
          </a:r>
          <a:r>
            <a:rPr lang="hr-HR" b="1" dirty="0" smtClean="0">
              <a:solidFill>
                <a:schemeClr val="tx1"/>
              </a:solidFill>
            </a:rPr>
            <a:t>kredita (10 PB)</a:t>
          </a:r>
          <a:endParaRPr lang="hr-HR" b="1" dirty="0">
            <a:solidFill>
              <a:schemeClr val="tx1"/>
            </a:solidFill>
          </a:endParaRPr>
        </a:p>
      </dgm:t>
    </dgm:pt>
    <dgm:pt modelId="{D584F779-1951-4101-88BE-D780F1223DD2}" type="parTrans" cxnId="{0CBAACFE-B559-4A00-81FA-C34FF5DCB7B1}">
      <dgm:prSet/>
      <dgm:spPr/>
      <dgm:t>
        <a:bodyPr/>
        <a:lstStyle/>
        <a:p>
          <a:endParaRPr lang="hr-HR"/>
        </a:p>
      </dgm:t>
    </dgm:pt>
    <dgm:pt modelId="{68753DF1-021F-47A1-9733-5A52610BFDEE}" type="sibTrans" cxnId="{0CBAACFE-B559-4A00-81FA-C34FF5DCB7B1}">
      <dgm:prSet/>
      <dgm:spPr/>
      <dgm:t>
        <a:bodyPr/>
        <a:lstStyle/>
        <a:p>
          <a:endParaRPr lang="hr-HR"/>
        </a:p>
      </dgm:t>
    </dgm:pt>
    <dgm:pt modelId="{DD80FE44-BB93-47E3-801B-9E4F17732070}">
      <dgm:prSet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Proširena </a:t>
          </a:r>
          <a:r>
            <a:rPr lang="hr-HR" b="1" dirty="0">
              <a:solidFill>
                <a:schemeClr val="tx1"/>
              </a:solidFill>
            </a:rPr>
            <a:t>suradnja s </a:t>
          </a:r>
          <a:r>
            <a:rPr lang="hr-HR" b="1" dirty="0" err="1">
              <a:solidFill>
                <a:schemeClr val="tx1"/>
              </a:solidFill>
            </a:rPr>
            <a:t>leasing</a:t>
          </a:r>
          <a:r>
            <a:rPr lang="hr-HR" b="1" dirty="0">
              <a:solidFill>
                <a:schemeClr val="tx1"/>
              </a:solidFill>
            </a:rPr>
            <a:t> </a:t>
          </a:r>
          <a:r>
            <a:rPr lang="hr-HR" b="1" dirty="0" smtClean="0">
              <a:solidFill>
                <a:schemeClr val="tx1"/>
              </a:solidFill>
            </a:rPr>
            <a:t>društvima (9 LD)</a:t>
          </a:r>
          <a:endParaRPr lang="hr-HR" b="1" dirty="0">
            <a:solidFill>
              <a:schemeClr val="tx1"/>
            </a:solidFill>
          </a:endParaRPr>
        </a:p>
      </dgm:t>
    </dgm:pt>
    <dgm:pt modelId="{FEDE9D2C-DF53-485A-8F35-402E0352D7DC}" type="parTrans" cxnId="{F3BCA173-7101-45B2-A9AE-E06F990F08C3}">
      <dgm:prSet/>
      <dgm:spPr/>
      <dgm:t>
        <a:bodyPr/>
        <a:lstStyle/>
        <a:p>
          <a:endParaRPr lang="hr-HR"/>
        </a:p>
      </dgm:t>
    </dgm:pt>
    <dgm:pt modelId="{3BDB0943-5647-4752-BDEB-7D9EE5FBFA14}" type="sibTrans" cxnId="{F3BCA173-7101-45B2-A9AE-E06F990F08C3}">
      <dgm:prSet/>
      <dgm:spPr/>
      <dgm:t>
        <a:bodyPr/>
        <a:lstStyle/>
        <a:p>
          <a:endParaRPr lang="hr-HR"/>
        </a:p>
      </dgm:t>
    </dgm:pt>
    <dgm:pt modelId="{AF2FBEF4-F4B1-4B2B-826E-5F572F7628F6}">
      <dgm:prSet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hr-HR" b="1" dirty="0">
              <a:solidFill>
                <a:schemeClr val="tx1"/>
              </a:solidFill>
            </a:rPr>
            <a:t>KREDITIRANJE</a:t>
          </a:r>
        </a:p>
      </dgm:t>
    </dgm:pt>
    <dgm:pt modelId="{CC672FD7-47D1-4A34-9FCF-7AC99DE36E8D}" type="parTrans" cxnId="{1C5FC39A-0990-45B4-AE27-D57A9EE240B1}">
      <dgm:prSet/>
      <dgm:spPr/>
      <dgm:t>
        <a:bodyPr/>
        <a:lstStyle/>
        <a:p>
          <a:endParaRPr lang="hr-HR"/>
        </a:p>
      </dgm:t>
    </dgm:pt>
    <dgm:pt modelId="{1A5A2796-25E6-45F4-8589-B5C0B95D8D86}" type="sibTrans" cxnId="{1C5FC39A-0990-45B4-AE27-D57A9EE240B1}">
      <dgm:prSet/>
      <dgm:spPr/>
      <dgm:t>
        <a:bodyPr/>
        <a:lstStyle/>
        <a:p>
          <a:endParaRPr lang="hr-HR"/>
        </a:p>
      </dgm:t>
    </dgm:pt>
    <dgm:pt modelId="{C3D32EE6-68F7-4EC9-82EB-F48206587F23}">
      <dgm:prSet/>
      <dgm:spPr/>
      <dgm:t>
        <a:bodyPr/>
        <a:lstStyle/>
        <a:p>
          <a:pPr>
            <a:buFont typeface="Wingdings" panose="05000000000000000000" pitchFamily="2" charset="2"/>
            <a:buChar char="Ø"/>
          </a:pPr>
          <a:r>
            <a:rPr lang="hr-HR" b="1" dirty="0">
              <a:solidFill>
                <a:schemeClr val="tx1"/>
              </a:solidFill>
            </a:rPr>
            <a:t>OSIGURANJE IZVOZNIH POTRAŽIVANJA</a:t>
          </a:r>
        </a:p>
      </dgm:t>
    </dgm:pt>
    <dgm:pt modelId="{A6686C20-DBBE-4125-85AC-9CE6B1ED42DF}" type="parTrans" cxnId="{E7CF6F81-1433-4CA4-92F2-2EA5975654E9}">
      <dgm:prSet/>
      <dgm:spPr/>
      <dgm:t>
        <a:bodyPr/>
        <a:lstStyle/>
        <a:p>
          <a:endParaRPr lang="hr-HR"/>
        </a:p>
      </dgm:t>
    </dgm:pt>
    <dgm:pt modelId="{01F03232-C0B4-42AE-A4C1-871F7BC57F42}" type="sibTrans" cxnId="{E7CF6F81-1433-4CA4-92F2-2EA5975654E9}">
      <dgm:prSet/>
      <dgm:spPr/>
      <dgm:t>
        <a:bodyPr/>
        <a:lstStyle/>
        <a:p>
          <a:endParaRPr lang="hr-HR"/>
        </a:p>
      </dgm:t>
    </dgm:pt>
    <dgm:pt modelId="{9BEF14EC-A731-4401-9973-0A50DF47A7F3}" type="pres">
      <dgm:prSet presAssocID="{F9EA843A-E09B-4F3A-A31F-F70974E1ABC9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E7D5BF4F-FAF0-44AC-A9F0-07A86817F810}" type="pres">
      <dgm:prSet presAssocID="{2F4909D1-64BC-41F2-806E-13F29150BCF2}" presName="parentLin" presStyleCnt="0"/>
      <dgm:spPr/>
    </dgm:pt>
    <dgm:pt modelId="{E1449284-B352-4CA4-9BDB-B0CA292C3542}" type="pres">
      <dgm:prSet presAssocID="{2F4909D1-64BC-41F2-806E-13F29150BCF2}" presName="parentLeftMargin" presStyleLbl="node1" presStyleIdx="0" presStyleCnt="2"/>
      <dgm:spPr/>
      <dgm:t>
        <a:bodyPr/>
        <a:lstStyle/>
        <a:p>
          <a:endParaRPr lang="hr-HR"/>
        </a:p>
      </dgm:t>
    </dgm:pt>
    <dgm:pt modelId="{600C18DF-0937-43BC-B243-F56EF94C42D6}" type="pres">
      <dgm:prSet presAssocID="{2F4909D1-64BC-41F2-806E-13F29150BC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A02C61-A2AA-4CCF-8D23-7903DB591B46}" type="pres">
      <dgm:prSet presAssocID="{2F4909D1-64BC-41F2-806E-13F29150BCF2}" presName="negativeSpace" presStyleCnt="0"/>
      <dgm:spPr/>
    </dgm:pt>
    <dgm:pt modelId="{C35AB5C7-6DCE-4EA9-8024-2F85F4085728}" type="pres">
      <dgm:prSet presAssocID="{2F4909D1-64BC-41F2-806E-13F29150BCF2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91D43B0A-F9EF-4EA8-A9A8-8BD3C1CCB21F}" type="pres">
      <dgm:prSet presAssocID="{FED32DC3-F694-4772-8C6C-B71B1B42590A}" presName="spaceBetweenRectangles" presStyleCnt="0"/>
      <dgm:spPr/>
    </dgm:pt>
    <dgm:pt modelId="{05754867-ADE0-427E-872D-9CEDD030F679}" type="pres">
      <dgm:prSet presAssocID="{66455ACB-C557-48FB-9499-D78A4FF5016E}" presName="parentLin" presStyleCnt="0"/>
      <dgm:spPr/>
    </dgm:pt>
    <dgm:pt modelId="{4D443A3D-C31C-4A73-AC84-745A1A831F35}" type="pres">
      <dgm:prSet presAssocID="{66455ACB-C557-48FB-9499-D78A4FF5016E}" presName="parentLeftMargin" presStyleLbl="node1" presStyleIdx="0" presStyleCnt="2"/>
      <dgm:spPr/>
      <dgm:t>
        <a:bodyPr/>
        <a:lstStyle/>
        <a:p>
          <a:endParaRPr lang="hr-HR"/>
        </a:p>
      </dgm:t>
    </dgm:pt>
    <dgm:pt modelId="{20228440-6D31-4481-9B4A-26B38294C66F}" type="pres">
      <dgm:prSet presAssocID="{66455ACB-C557-48FB-9499-D78A4FF5016E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50D6004-2F95-44E8-8984-52119D146C09}" type="pres">
      <dgm:prSet presAssocID="{66455ACB-C557-48FB-9499-D78A4FF5016E}" presName="negativeSpace" presStyleCnt="0"/>
      <dgm:spPr/>
    </dgm:pt>
    <dgm:pt modelId="{5137F8A7-9CB6-44AC-99BC-256F005C0297}" type="pres">
      <dgm:prSet presAssocID="{66455ACB-C557-48FB-9499-D78A4FF5016E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EDBB7224-8794-42BC-9E6F-B902B068E495}" srcId="{66455ACB-C557-48FB-9499-D78A4FF5016E}" destId="{833955A2-EFF8-42F6-8B59-BE081CF6D6D4}" srcOrd="4" destOrd="0" parTransId="{73D7250A-8311-4F88-B0B2-8E41A11BE1F3}" sibTransId="{1F6BF7F9-BDA1-49A8-BAD0-C6CC00B2CA54}"/>
    <dgm:cxn modelId="{E6ABA3A3-2D7F-4E97-8095-D00880258A13}" srcId="{66455ACB-C557-48FB-9499-D78A4FF5016E}" destId="{90CAFECD-9D21-4481-A78E-7B45FD8945F4}" srcOrd="0" destOrd="0" parTransId="{44AD8407-1B9D-434C-BC7C-DEEE56641691}" sibTransId="{2BCDBC85-5CD4-4FBC-AEA1-3A85B2BA4635}"/>
    <dgm:cxn modelId="{5D614D1E-6710-49AA-85C3-249651410419}" srcId="{AF2FBEF4-F4B1-4B2B-826E-5F572F7628F6}" destId="{DEED53CD-B33B-4007-93F2-075246629D6A}" srcOrd="1" destOrd="0" parTransId="{11001F89-EFE0-4D11-AF21-250E64095F75}" sibTransId="{95277695-1A69-479C-9CB0-B2BC23DCDA88}"/>
    <dgm:cxn modelId="{1C5FC39A-0990-45B4-AE27-D57A9EE240B1}" srcId="{2F4909D1-64BC-41F2-806E-13F29150BCF2}" destId="{AF2FBEF4-F4B1-4B2B-826E-5F572F7628F6}" srcOrd="0" destOrd="0" parTransId="{CC672FD7-47D1-4A34-9FCF-7AC99DE36E8D}" sibTransId="{1A5A2796-25E6-45F4-8589-B5C0B95D8D86}"/>
    <dgm:cxn modelId="{12F0D798-0BE2-4A07-B1A6-6629F8627938}" type="presOf" srcId="{F9EA843A-E09B-4F3A-A31F-F70974E1ABC9}" destId="{9BEF14EC-A731-4401-9973-0A50DF47A7F3}" srcOrd="0" destOrd="0" presId="urn:microsoft.com/office/officeart/2005/8/layout/list1"/>
    <dgm:cxn modelId="{DEC74769-65CF-4508-98A4-453F11317BB5}" srcId="{66455ACB-C557-48FB-9499-D78A4FF5016E}" destId="{FD6B2DA2-8060-4A35-A70E-29B60E825502}" srcOrd="3" destOrd="0" parTransId="{F67984B4-3AF5-467A-A481-8F3734100A2C}" sibTransId="{C03B648B-2AED-409D-BEE8-A5D407D6D0F4}"/>
    <dgm:cxn modelId="{62AB1C8E-E5F2-459F-9A27-33B3445EB180}" type="presOf" srcId="{2F4909D1-64BC-41F2-806E-13F29150BCF2}" destId="{E1449284-B352-4CA4-9BDB-B0CA292C3542}" srcOrd="0" destOrd="0" presId="urn:microsoft.com/office/officeart/2005/8/layout/list1"/>
    <dgm:cxn modelId="{6DEA3366-BF97-4466-BBF0-8C1C4330DD55}" srcId="{C3D32EE6-68F7-4EC9-82EB-F48206587F23}" destId="{2134A279-4025-4762-9364-B857057E6806}" srcOrd="0" destOrd="0" parTransId="{A8F70DD5-4F77-44B8-9680-52A63B2EBA65}" sibTransId="{439CEBC7-7E65-437A-8287-C197EB5ED425}"/>
    <dgm:cxn modelId="{D1964ED6-34CB-455B-9F8A-D50331A488BB}" type="presOf" srcId="{833955A2-EFF8-42F6-8B59-BE081CF6D6D4}" destId="{5137F8A7-9CB6-44AC-99BC-256F005C0297}" srcOrd="0" destOrd="4" presId="urn:microsoft.com/office/officeart/2005/8/layout/list1"/>
    <dgm:cxn modelId="{694470CC-3404-4CC5-977F-9F18B60F560F}" type="presOf" srcId="{E2B2AD2F-27A5-4967-AF9A-C55CD4FA4F8D}" destId="{C35AB5C7-6DCE-4EA9-8024-2F85F4085728}" srcOrd="0" destOrd="5" presId="urn:microsoft.com/office/officeart/2005/8/layout/list1"/>
    <dgm:cxn modelId="{FE6CB2B5-AAC0-4BEF-8780-D0808D27EF7B}" type="presOf" srcId="{AF2FBEF4-F4B1-4B2B-826E-5F572F7628F6}" destId="{C35AB5C7-6DCE-4EA9-8024-2F85F4085728}" srcOrd="0" destOrd="0" presId="urn:microsoft.com/office/officeart/2005/8/layout/list1"/>
    <dgm:cxn modelId="{0CBAACFE-B559-4A00-81FA-C34FF5DCB7B1}" srcId="{66455ACB-C557-48FB-9499-D78A4FF5016E}" destId="{E444E1FF-2A6D-4A82-A5A7-6A513A62BEDC}" srcOrd="5" destOrd="0" parTransId="{D584F779-1951-4101-88BE-D780F1223DD2}" sibTransId="{68753DF1-021F-47A1-9733-5A52610BFDEE}"/>
    <dgm:cxn modelId="{C91503FA-1B2D-462F-90A9-D009798CE6B7}" type="presOf" srcId="{2134A279-4025-4762-9364-B857057E6806}" destId="{C35AB5C7-6DCE-4EA9-8024-2F85F4085728}" srcOrd="0" destOrd="4" presId="urn:microsoft.com/office/officeart/2005/8/layout/list1"/>
    <dgm:cxn modelId="{E7CF6F81-1433-4CA4-92F2-2EA5975654E9}" srcId="{2F4909D1-64BC-41F2-806E-13F29150BCF2}" destId="{C3D32EE6-68F7-4EC9-82EB-F48206587F23}" srcOrd="1" destOrd="0" parTransId="{A6686C20-DBBE-4125-85AC-9CE6B1ED42DF}" sibTransId="{01F03232-C0B4-42AE-A4C1-871F7BC57F42}"/>
    <dgm:cxn modelId="{AD439626-D555-4E21-8104-AFFAD57C4396}" type="presOf" srcId="{66455ACB-C557-48FB-9499-D78A4FF5016E}" destId="{4D443A3D-C31C-4A73-AC84-745A1A831F35}" srcOrd="0" destOrd="0" presId="urn:microsoft.com/office/officeart/2005/8/layout/list1"/>
    <dgm:cxn modelId="{933CCA72-56A5-4C9E-AC82-A824666D5130}" type="presOf" srcId="{E444E1FF-2A6D-4A82-A5A7-6A513A62BEDC}" destId="{5137F8A7-9CB6-44AC-99BC-256F005C0297}" srcOrd="0" destOrd="5" presId="urn:microsoft.com/office/officeart/2005/8/layout/list1"/>
    <dgm:cxn modelId="{60667927-2D4F-45D2-9901-3ECB6866A38F}" srcId="{C3D32EE6-68F7-4EC9-82EB-F48206587F23}" destId="{E2B2AD2F-27A5-4967-AF9A-C55CD4FA4F8D}" srcOrd="1" destOrd="0" parTransId="{75D09786-AE03-4D89-BB97-DF8825280552}" sibTransId="{97C903C8-77CA-4B27-B92A-0D2B5B2B8271}"/>
    <dgm:cxn modelId="{C0F5A7E5-617E-40C3-B1C6-70A72CBD102F}" type="presOf" srcId="{D6E459ED-B36D-40B3-9959-157D751C4896}" destId="{C35AB5C7-6DCE-4EA9-8024-2F85F4085728}" srcOrd="0" destOrd="1" presId="urn:microsoft.com/office/officeart/2005/8/layout/list1"/>
    <dgm:cxn modelId="{B3316BF7-C0E7-4B75-B953-26F112343F2C}" srcId="{AF2FBEF4-F4B1-4B2B-826E-5F572F7628F6}" destId="{D6E459ED-B36D-40B3-9959-157D751C4896}" srcOrd="0" destOrd="0" parTransId="{D23EB488-1E0D-4B05-8ACA-B7821C75F90B}" sibTransId="{9428E451-C65F-483E-A3B1-8CCE8A1B7FD8}"/>
    <dgm:cxn modelId="{F3BCA173-7101-45B2-A9AE-E06F990F08C3}" srcId="{66455ACB-C557-48FB-9499-D78A4FF5016E}" destId="{DD80FE44-BB93-47E3-801B-9E4F17732070}" srcOrd="6" destOrd="0" parTransId="{FEDE9D2C-DF53-485A-8F35-402E0352D7DC}" sibTransId="{3BDB0943-5647-4752-BDEB-7D9EE5FBFA14}"/>
    <dgm:cxn modelId="{75137ED2-BB3B-4713-AF0C-F49B7AC1B220}" type="presOf" srcId="{90CAFECD-9D21-4481-A78E-7B45FD8945F4}" destId="{5137F8A7-9CB6-44AC-99BC-256F005C0297}" srcOrd="0" destOrd="0" presId="urn:microsoft.com/office/officeart/2005/8/layout/list1"/>
    <dgm:cxn modelId="{908ED548-D25F-4FCB-8C4D-F5D64585764E}" type="presOf" srcId="{66455ACB-C557-48FB-9499-D78A4FF5016E}" destId="{20228440-6D31-4481-9B4A-26B38294C66F}" srcOrd="1" destOrd="0" presId="urn:microsoft.com/office/officeart/2005/8/layout/list1"/>
    <dgm:cxn modelId="{C8E6A605-9CFC-49F4-B1FB-2E77E323F69D}" type="presOf" srcId="{2C10F06E-E037-42F7-90CC-76B80E348CB9}" destId="{5137F8A7-9CB6-44AC-99BC-256F005C0297}" srcOrd="0" destOrd="1" presId="urn:microsoft.com/office/officeart/2005/8/layout/list1"/>
    <dgm:cxn modelId="{57BB8938-E5AC-47C4-95BF-41298E835C83}" type="presOf" srcId="{DD80FE44-BB93-47E3-801B-9E4F17732070}" destId="{5137F8A7-9CB6-44AC-99BC-256F005C0297}" srcOrd="0" destOrd="6" presId="urn:microsoft.com/office/officeart/2005/8/layout/list1"/>
    <dgm:cxn modelId="{FC9B4A6F-9163-44F2-BC8F-2282C4022804}" type="presOf" srcId="{497DBA61-321F-4000-BD44-3182718A098E}" destId="{5137F8A7-9CB6-44AC-99BC-256F005C0297}" srcOrd="0" destOrd="2" presId="urn:microsoft.com/office/officeart/2005/8/layout/list1"/>
    <dgm:cxn modelId="{739E8912-918D-4EEC-97A8-3E2EC0CF9FFF}" type="presOf" srcId="{C3D32EE6-68F7-4EC9-82EB-F48206587F23}" destId="{C35AB5C7-6DCE-4EA9-8024-2F85F4085728}" srcOrd="0" destOrd="3" presId="urn:microsoft.com/office/officeart/2005/8/layout/list1"/>
    <dgm:cxn modelId="{30EEB8DF-57A7-44E5-940F-EAAB55F42FEC}" type="presOf" srcId="{2F4909D1-64BC-41F2-806E-13F29150BCF2}" destId="{600C18DF-0937-43BC-B243-F56EF94C42D6}" srcOrd="1" destOrd="0" presId="urn:microsoft.com/office/officeart/2005/8/layout/list1"/>
    <dgm:cxn modelId="{BA8EAC34-F5FF-4F37-B8E7-0CF0674668F1}" srcId="{66455ACB-C557-48FB-9499-D78A4FF5016E}" destId="{2C10F06E-E037-42F7-90CC-76B80E348CB9}" srcOrd="1" destOrd="0" parTransId="{B7EC2EBE-8D6D-4989-913D-E13BE6150B33}" sibTransId="{BA1213EE-FC28-41E4-8541-044B865BA056}"/>
    <dgm:cxn modelId="{7FB1AB4B-6CBF-4642-9BDD-EDE2CAD9A27E}" type="presOf" srcId="{FD6B2DA2-8060-4A35-A70E-29B60E825502}" destId="{5137F8A7-9CB6-44AC-99BC-256F005C0297}" srcOrd="0" destOrd="3" presId="urn:microsoft.com/office/officeart/2005/8/layout/list1"/>
    <dgm:cxn modelId="{0952EF19-8D01-44EF-9505-DAD062C098E3}" srcId="{66455ACB-C557-48FB-9499-D78A4FF5016E}" destId="{497DBA61-321F-4000-BD44-3182718A098E}" srcOrd="2" destOrd="0" parTransId="{3C571ACA-AF58-469A-ADDB-DD0811A2A75A}" sibTransId="{5BB38743-02A4-47A1-99A4-02C1FFC6360B}"/>
    <dgm:cxn modelId="{70E006ED-9937-4F6C-8936-856BE52838C8}" type="presOf" srcId="{DEED53CD-B33B-4007-93F2-075246629D6A}" destId="{C35AB5C7-6DCE-4EA9-8024-2F85F4085728}" srcOrd="0" destOrd="2" presId="urn:microsoft.com/office/officeart/2005/8/layout/list1"/>
    <dgm:cxn modelId="{6DC75A45-BC8D-47F3-9288-30607631A49B}" srcId="{F9EA843A-E09B-4F3A-A31F-F70974E1ABC9}" destId="{66455ACB-C557-48FB-9499-D78A4FF5016E}" srcOrd="1" destOrd="0" parTransId="{966A09B7-A6B4-42BB-BCA5-79D8307523C4}" sibTransId="{3370B65D-AF11-4ED4-85BF-D3266B4770A5}"/>
    <dgm:cxn modelId="{A163FACC-AD9F-4C51-ADFC-25B7BC9FD7E0}" srcId="{F9EA843A-E09B-4F3A-A31F-F70974E1ABC9}" destId="{2F4909D1-64BC-41F2-806E-13F29150BCF2}" srcOrd="0" destOrd="0" parTransId="{737877A1-6DE1-48D5-939C-B11388EE1BE8}" sibTransId="{FED32DC3-F694-4772-8C6C-B71B1B42590A}"/>
    <dgm:cxn modelId="{BDB0E742-7BED-48AE-B6CB-B3AF4340BA8D}" type="presParOf" srcId="{9BEF14EC-A731-4401-9973-0A50DF47A7F3}" destId="{E7D5BF4F-FAF0-44AC-A9F0-07A86817F810}" srcOrd="0" destOrd="0" presId="urn:microsoft.com/office/officeart/2005/8/layout/list1"/>
    <dgm:cxn modelId="{83589AB3-1210-4C00-83E9-2CC744BA1152}" type="presParOf" srcId="{E7D5BF4F-FAF0-44AC-A9F0-07A86817F810}" destId="{E1449284-B352-4CA4-9BDB-B0CA292C3542}" srcOrd="0" destOrd="0" presId="urn:microsoft.com/office/officeart/2005/8/layout/list1"/>
    <dgm:cxn modelId="{0C9D835C-F476-4BEF-85D7-7EC43657F9AC}" type="presParOf" srcId="{E7D5BF4F-FAF0-44AC-A9F0-07A86817F810}" destId="{600C18DF-0937-43BC-B243-F56EF94C42D6}" srcOrd="1" destOrd="0" presId="urn:microsoft.com/office/officeart/2005/8/layout/list1"/>
    <dgm:cxn modelId="{164CE42B-7BD5-4743-914F-9B2937B86D83}" type="presParOf" srcId="{9BEF14EC-A731-4401-9973-0A50DF47A7F3}" destId="{E9A02C61-A2AA-4CCF-8D23-7903DB591B46}" srcOrd="1" destOrd="0" presId="urn:microsoft.com/office/officeart/2005/8/layout/list1"/>
    <dgm:cxn modelId="{EC8A4159-93E7-4BC3-A1C8-EA564CF06BA9}" type="presParOf" srcId="{9BEF14EC-A731-4401-9973-0A50DF47A7F3}" destId="{C35AB5C7-6DCE-4EA9-8024-2F85F4085728}" srcOrd="2" destOrd="0" presId="urn:microsoft.com/office/officeart/2005/8/layout/list1"/>
    <dgm:cxn modelId="{0E9EDD71-1517-4C9B-B900-4E5E5D424A41}" type="presParOf" srcId="{9BEF14EC-A731-4401-9973-0A50DF47A7F3}" destId="{91D43B0A-F9EF-4EA8-A9A8-8BD3C1CCB21F}" srcOrd="3" destOrd="0" presId="urn:microsoft.com/office/officeart/2005/8/layout/list1"/>
    <dgm:cxn modelId="{314ECFA9-04F2-49B7-9A9B-022D81AAA6D6}" type="presParOf" srcId="{9BEF14EC-A731-4401-9973-0A50DF47A7F3}" destId="{05754867-ADE0-427E-872D-9CEDD030F679}" srcOrd="4" destOrd="0" presId="urn:microsoft.com/office/officeart/2005/8/layout/list1"/>
    <dgm:cxn modelId="{09160C8B-E5BB-47ED-8F7B-3C2E8A0637DE}" type="presParOf" srcId="{05754867-ADE0-427E-872D-9CEDD030F679}" destId="{4D443A3D-C31C-4A73-AC84-745A1A831F35}" srcOrd="0" destOrd="0" presId="urn:microsoft.com/office/officeart/2005/8/layout/list1"/>
    <dgm:cxn modelId="{4914CE22-0697-4EFF-AC28-6198829C2D8C}" type="presParOf" srcId="{05754867-ADE0-427E-872D-9CEDD030F679}" destId="{20228440-6D31-4481-9B4A-26B38294C66F}" srcOrd="1" destOrd="0" presId="urn:microsoft.com/office/officeart/2005/8/layout/list1"/>
    <dgm:cxn modelId="{0DF67680-1D40-42EE-95EE-64115F1DEE44}" type="presParOf" srcId="{9BEF14EC-A731-4401-9973-0A50DF47A7F3}" destId="{450D6004-2F95-44E8-8984-52119D146C09}" srcOrd="5" destOrd="0" presId="urn:microsoft.com/office/officeart/2005/8/layout/list1"/>
    <dgm:cxn modelId="{9E233C8A-1F09-4675-8614-16E2A3D3DF6D}" type="presParOf" srcId="{9BEF14EC-A731-4401-9973-0A50DF47A7F3}" destId="{5137F8A7-9CB6-44AC-99BC-256F005C029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A1E43B-7874-4DB4-8B21-47FD816CFAE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D9677CDF-ED68-49AC-923A-F1FBEBE74441}">
      <dgm:prSet phldrT="[Text]" custT="1"/>
      <dgm:spPr/>
      <dgm:t>
        <a:bodyPr/>
        <a:lstStyle/>
        <a:p>
          <a:r>
            <a:rPr lang="hr-HR" sz="2800" b="1" dirty="0"/>
            <a:t>43,5 MLRD. KUNA</a:t>
          </a:r>
        </a:p>
      </dgm:t>
    </dgm:pt>
    <dgm:pt modelId="{FF07F42F-45AC-476C-B238-8BFDD1503CB8}" type="parTrans" cxnId="{72A79A0E-5AE3-4CFF-8000-3D959D81828A}">
      <dgm:prSet/>
      <dgm:spPr/>
      <dgm:t>
        <a:bodyPr/>
        <a:lstStyle/>
        <a:p>
          <a:endParaRPr lang="hr-HR"/>
        </a:p>
      </dgm:t>
    </dgm:pt>
    <dgm:pt modelId="{9684F814-6E68-477C-920D-0D5D8FFF67E2}" type="sibTrans" cxnId="{72A79A0E-5AE3-4CFF-8000-3D959D81828A}">
      <dgm:prSet/>
      <dgm:spPr/>
      <dgm:t>
        <a:bodyPr/>
        <a:lstStyle/>
        <a:p>
          <a:endParaRPr lang="hr-HR"/>
        </a:p>
      </dgm:t>
    </dgm:pt>
    <dgm:pt modelId="{6CFBD080-9470-4899-A33A-010612E3F8C6}">
      <dgm:prSet phldrT="[Text]"/>
      <dgm:spPr/>
      <dgm:t>
        <a:bodyPr/>
        <a:lstStyle/>
        <a:p>
          <a:r>
            <a:rPr lang="hr-HR" b="1" dirty="0"/>
            <a:t>KREDITI - 42% UKUPNE KREDITNE AKTIVNOSTI HBORA</a:t>
          </a:r>
        </a:p>
      </dgm:t>
    </dgm:pt>
    <dgm:pt modelId="{63D27199-D4B0-48E5-B2E8-71E61B220AAB}" type="parTrans" cxnId="{59E95C05-B544-49A8-95E7-7B685B4C8C59}">
      <dgm:prSet/>
      <dgm:spPr/>
      <dgm:t>
        <a:bodyPr/>
        <a:lstStyle/>
        <a:p>
          <a:endParaRPr lang="hr-HR"/>
        </a:p>
      </dgm:t>
    </dgm:pt>
    <dgm:pt modelId="{B91AB1E2-12D5-4220-AD99-6B644D8B6086}" type="sibTrans" cxnId="{59E95C05-B544-49A8-95E7-7B685B4C8C59}">
      <dgm:prSet/>
      <dgm:spPr/>
      <dgm:t>
        <a:bodyPr/>
        <a:lstStyle/>
        <a:p>
          <a:endParaRPr lang="hr-HR"/>
        </a:p>
      </dgm:t>
    </dgm:pt>
    <dgm:pt modelId="{48ABCC36-E375-468A-B792-FB5D6778AC3E}">
      <dgm:prSet phldrT="[Text]" custT="1"/>
      <dgm:spPr/>
      <dgm:t>
        <a:bodyPr/>
        <a:lstStyle/>
        <a:p>
          <a:r>
            <a:rPr lang="hr-HR" sz="2800" b="1" dirty="0">
              <a:solidFill>
                <a:srgbClr val="FF0000"/>
              </a:solidFill>
            </a:rPr>
            <a:t>22,6 MLRD. </a:t>
          </a:r>
          <a:r>
            <a:rPr lang="hr-HR" sz="2800" b="1" dirty="0"/>
            <a:t>KUNA</a:t>
          </a:r>
        </a:p>
      </dgm:t>
    </dgm:pt>
    <dgm:pt modelId="{5B89609C-8D40-4B3B-ADD8-DC6AD1A5D928}" type="parTrans" cxnId="{2CBD74E3-7871-4112-811C-C0A3087CD7D1}">
      <dgm:prSet/>
      <dgm:spPr/>
      <dgm:t>
        <a:bodyPr/>
        <a:lstStyle/>
        <a:p>
          <a:endParaRPr lang="hr-HR"/>
        </a:p>
      </dgm:t>
    </dgm:pt>
    <dgm:pt modelId="{FFDF57FD-EACB-40E2-A467-192AE5EF66AC}" type="sibTrans" cxnId="{2CBD74E3-7871-4112-811C-C0A3087CD7D1}">
      <dgm:prSet/>
      <dgm:spPr/>
      <dgm:t>
        <a:bodyPr/>
        <a:lstStyle/>
        <a:p>
          <a:endParaRPr lang="hr-HR"/>
        </a:p>
      </dgm:t>
    </dgm:pt>
    <dgm:pt modelId="{30700EC0-7A1F-4DE8-920A-FBB419DA8F04}">
      <dgm:prSet phldrT="[Text]"/>
      <dgm:spPr/>
      <dgm:t>
        <a:bodyPr/>
        <a:lstStyle/>
        <a:p>
          <a:r>
            <a:rPr lang="hr-HR" b="1" dirty="0"/>
            <a:t>OSIGURANJE IZVOZNIH POSLOVA </a:t>
          </a:r>
        </a:p>
      </dgm:t>
    </dgm:pt>
    <dgm:pt modelId="{F6B0A089-8B27-497F-84EE-50EDAF9449BB}" type="parTrans" cxnId="{3890A4FA-020E-4D95-BCC6-9B7F07A9B9E5}">
      <dgm:prSet/>
      <dgm:spPr/>
      <dgm:t>
        <a:bodyPr/>
        <a:lstStyle/>
        <a:p>
          <a:endParaRPr lang="hr-HR"/>
        </a:p>
      </dgm:t>
    </dgm:pt>
    <dgm:pt modelId="{BE506774-9D5D-40A9-9B73-6DE36E5C081E}" type="sibTrans" cxnId="{3890A4FA-020E-4D95-BCC6-9B7F07A9B9E5}">
      <dgm:prSet/>
      <dgm:spPr/>
      <dgm:t>
        <a:bodyPr/>
        <a:lstStyle/>
        <a:p>
          <a:endParaRPr lang="hr-HR"/>
        </a:p>
      </dgm:t>
    </dgm:pt>
    <dgm:pt modelId="{E8F21B1C-F7D7-4E75-A3E5-A406BFEF11C4}">
      <dgm:prSet phldrT="[Text]" custT="1"/>
      <dgm:spPr/>
      <dgm:t>
        <a:bodyPr/>
        <a:lstStyle/>
        <a:p>
          <a:r>
            <a:rPr lang="hr-HR" sz="2800" b="1" dirty="0"/>
            <a:t>5,0 MLRD. KUNA</a:t>
          </a:r>
        </a:p>
      </dgm:t>
    </dgm:pt>
    <dgm:pt modelId="{0E2C5943-2C22-4E53-BD8B-3ACA3CDB6B29}" type="parTrans" cxnId="{9EA7FE40-14E3-40C0-9D43-27B4998E44C2}">
      <dgm:prSet/>
      <dgm:spPr/>
      <dgm:t>
        <a:bodyPr/>
        <a:lstStyle/>
        <a:p>
          <a:endParaRPr lang="hr-HR"/>
        </a:p>
      </dgm:t>
    </dgm:pt>
    <dgm:pt modelId="{1A4D97A1-9DF2-49CA-82B8-963DF7DCE551}" type="sibTrans" cxnId="{9EA7FE40-14E3-40C0-9D43-27B4998E44C2}">
      <dgm:prSet/>
      <dgm:spPr/>
      <dgm:t>
        <a:bodyPr/>
        <a:lstStyle/>
        <a:p>
          <a:endParaRPr lang="hr-HR"/>
        </a:p>
      </dgm:t>
    </dgm:pt>
    <dgm:pt modelId="{783B1390-2DC1-48ED-B028-F7960033C6EE}">
      <dgm:prSet phldrT="[Text]"/>
      <dgm:spPr/>
      <dgm:t>
        <a:bodyPr/>
        <a:lstStyle/>
        <a:p>
          <a:r>
            <a:rPr lang="hr-HR" b="1" dirty="0"/>
            <a:t>GARANCIJE ZA IZVOZNE POSLOVE</a:t>
          </a:r>
        </a:p>
      </dgm:t>
    </dgm:pt>
    <dgm:pt modelId="{B9E1B787-2805-42C2-B13E-7CA7498C0107}" type="parTrans" cxnId="{2B8A988E-D3F1-472A-8250-4CECC50BAD78}">
      <dgm:prSet/>
      <dgm:spPr/>
      <dgm:t>
        <a:bodyPr/>
        <a:lstStyle/>
        <a:p>
          <a:endParaRPr lang="hr-HR"/>
        </a:p>
      </dgm:t>
    </dgm:pt>
    <dgm:pt modelId="{61F53FE1-5DBD-44E7-87A9-E658C6616F6B}" type="sibTrans" cxnId="{2B8A988E-D3F1-472A-8250-4CECC50BAD78}">
      <dgm:prSet/>
      <dgm:spPr/>
      <dgm:t>
        <a:bodyPr/>
        <a:lstStyle/>
        <a:p>
          <a:endParaRPr lang="hr-HR"/>
        </a:p>
      </dgm:t>
    </dgm:pt>
    <dgm:pt modelId="{D3CC2A22-97E9-42E7-8BCD-F3A4C6EB5BFC}">
      <dgm:prSet phldrT="[Text]"/>
      <dgm:spPr/>
      <dgm:t>
        <a:bodyPr/>
        <a:lstStyle/>
        <a:p>
          <a:r>
            <a:rPr lang="hr-HR" b="1" dirty="0"/>
            <a:t>UKUPNA PODRŠKA IZVOZU</a:t>
          </a:r>
        </a:p>
      </dgm:t>
    </dgm:pt>
    <dgm:pt modelId="{3987C3EA-A6A3-49C1-AB2A-C595880753C5}">
      <dgm:prSet phldrT="[Text]" custT="1"/>
      <dgm:spPr/>
      <dgm:t>
        <a:bodyPr/>
        <a:lstStyle/>
        <a:p>
          <a:r>
            <a:rPr lang="hr-HR" sz="2800" b="1" dirty="0">
              <a:solidFill>
                <a:srgbClr val="FF0000"/>
              </a:solidFill>
            </a:rPr>
            <a:t>71,0 MLRD. </a:t>
          </a:r>
          <a:r>
            <a:rPr lang="hr-HR" sz="2800" b="1" dirty="0"/>
            <a:t>KUNA </a:t>
          </a:r>
        </a:p>
      </dgm:t>
    </dgm:pt>
    <dgm:pt modelId="{4569DF19-9B46-4686-97CC-1AC0EEADBE23}" type="sibTrans" cxnId="{C90DE6F4-B6D3-4DF7-9F82-20C255B81DE4}">
      <dgm:prSet/>
      <dgm:spPr/>
      <dgm:t>
        <a:bodyPr/>
        <a:lstStyle/>
        <a:p>
          <a:endParaRPr lang="hr-HR"/>
        </a:p>
      </dgm:t>
    </dgm:pt>
    <dgm:pt modelId="{188DAD5E-C50B-4357-B1E5-D8DA8BD1E59E}" type="parTrans" cxnId="{C90DE6F4-B6D3-4DF7-9F82-20C255B81DE4}">
      <dgm:prSet/>
      <dgm:spPr/>
      <dgm:t>
        <a:bodyPr/>
        <a:lstStyle/>
        <a:p>
          <a:endParaRPr lang="hr-HR"/>
        </a:p>
      </dgm:t>
    </dgm:pt>
    <dgm:pt modelId="{FB2EAFEB-F03D-41F4-8178-7B3A5D855AE8}" type="sibTrans" cxnId="{7B575C4A-2DEA-4AC0-92C6-A05AC4F558A1}">
      <dgm:prSet/>
      <dgm:spPr/>
      <dgm:t>
        <a:bodyPr/>
        <a:lstStyle/>
        <a:p>
          <a:endParaRPr lang="hr-HR"/>
        </a:p>
      </dgm:t>
    </dgm:pt>
    <dgm:pt modelId="{6583CE30-4375-4E1E-8D75-41D012F6BB94}" type="parTrans" cxnId="{7B575C4A-2DEA-4AC0-92C6-A05AC4F558A1}">
      <dgm:prSet/>
      <dgm:spPr/>
      <dgm:t>
        <a:bodyPr/>
        <a:lstStyle/>
        <a:p>
          <a:endParaRPr lang="hr-HR"/>
        </a:p>
      </dgm:t>
    </dgm:pt>
    <dgm:pt modelId="{D0A3F252-139C-49A8-85EC-43035A8D3B1A}">
      <dgm:prSet phldrT="[Text]"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 4.912 IZVOZNIH POSLOVA</a:t>
          </a:r>
        </a:p>
      </dgm:t>
    </dgm:pt>
    <dgm:pt modelId="{2FF235C6-163F-4C58-A95E-EC503A53165F}" type="parTrans" cxnId="{81949B8F-FA15-4F01-8452-8C0CC9187713}">
      <dgm:prSet/>
      <dgm:spPr/>
      <dgm:t>
        <a:bodyPr/>
        <a:lstStyle/>
        <a:p>
          <a:endParaRPr lang="hr-HR"/>
        </a:p>
      </dgm:t>
    </dgm:pt>
    <dgm:pt modelId="{64F3F27F-EFFC-4469-8572-79D24C94C257}" type="sibTrans" cxnId="{81949B8F-FA15-4F01-8452-8C0CC9187713}">
      <dgm:prSet/>
      <dgm:spPr/>
      <dgm:t>
        <a:bodyPr/>
        <a:lstStyle/>
        <a:p>
          <a:endParaRPr lang="hr-HR"/>
        </a:p>
      </dgm:t>
    </dgm:pt>
    <dgm:pt modelId="{359E59DE-7C36-48EA-9B68-67289668582F}">
      <dgm:prSet phldrT="[Text]"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7.786 IZVOZNIH POSLOVA </a:t>
          </a:r>
        </a:p>
      </dgm:t>
    </dgm:pt>
    <dgm:pt modelId="{9092B445-2B05-40FF-BBBE-AE3EC3AF667E}" type="parTrans" cxnId="{419C8970-2B16-400F-AD2E-6FF86F8F0998}">
      <dgm:prSet/>
      <dgm:spPr/>
      <dgm:t>
        <a:bodyPr/>
        <a:lstStyle/>
        <a:p>
          <a:endParaRPr lang="hr-HR"/>
        </a:p>
      </dgm:t>
    </dgm:pt>
    <dgm:pt modelId="{2ED07CA8-336B-4EB0-B793-C5E656A414C1}" type="sibTrans" cxnId="{419C8970-2B16-400F-AD2E-6FF86F8F0998}">
      <dgm:prSet/>
      <dgm:spPr/>
      <dgm:t>
        <a:bodyPr/>
        <a:lstStyle/>
        <a:p>
          <a:endParaRPr lang="hr-HR"/>
        </a:p>
      </dgm:t>
    </dgm:pt>
    <dgm:pt modelId="{75601EA1-EF44-44AA-A5C1-9CCCF6F261FA}">
      <dgm:prSet phldrT="[Text]"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 226 IZVOZNIH POSLOVA</a:t>
          </a:r>
        </a:p>
      </dgm:t>
    </dgm:pt>
    <dgm:pt modelId="{D3ABE24A-5D14-40B0-A826-60B71F92303B}" type="parTrans" cxnId="{5B7EFB1E-1C4B-4918-9C36-502CCABB0EF8}">
      <dgm:prSet/>
      <dgm:spPr/>
      <dgm:t>
        <a:bodyPr/>
        <a:lstStyle/>
        <a:p>
          <a:endParaRPr lang="hr-HR"/>
        </a:p>
      </dgm:t>
    </dgm:pt>
    <dgm:pt modelId="{E4453C7B-305F-4DC9-9E1A-953F0F45E60E}" type="sibTrans" cxnId="{5B7EFB1E-1C4B-4918-9C36-502CCABB0EF8}">
      <dgm:prSet/>
      <dgm:spPr/>
      <dgm:t>
        <a:bodyPr/>
        <a:lstStyle/>
        <a:p>
          <a:endParaRPr lang="hr-HR"/>
        </a:p>
      </dgm:t>
    </dgm:pt>
    <dgm:pt modelId="{EF540BFD-239C-40AA-BC63-E20F583A716E}">
      <dgm:prSet phldrT="[Text]"/>
      <dgm:spPr/>
      <dgm:t>
        <a:bodyPr/>
        <a:lstStyle/>
        <a:p>
          <a:r>
            <a:rPr lang="hr-HR" dirty="0">
              <a:solidFill>
                <a:schemeClr val="tx1"/>
              </a:solidFill>
            </a:rPr>
            <a:t>12,9 TISUĆA IZVOZNIH POSLOVA</a:t>
          </a:r>
        </a:p>
      </dgm:t>
    </dgm:pt>
    <dgm:pt modelId="{2A54A879-E3CC-467A-9DCE-2BFA306AF082}" type="sibTrans" cxnId="{AE77D64C-DA1E-4C9F-B411-692A64E971E0}">
      <dgm:prSet/>
      <dgm:spPr/>
      <dgm:t>
        <a:bodyPr/>
        <a:lstStyle/>
        <a:p>
          <a:endParaRPr lang="hr-HR"/>
        </a:p>
      </dgm:t>
    </dgm:pt>
    <dgm:pt modelId="{0C219EC1-4842-4C2F-BDFE-99D3F25A1E1F}" type="parTrans" cxnId="{AE77D64C-DA1E-4C9F-B411-692A64E971E0}">
      <dgm:prSet/>
      <dgm:spPr/>
      <dgm:t>
        <a:bodyPr/>
        <a:lstStyle/>
        <a:p>
          <a:endParaRPr lang="hr-HR"/>
        </a:p>
      </dgm:t>
    </dgm:pt>
    <dgm:pt modelId="{042AF936-8EA7-48AE-A584-8DB9C5ED3994}" type="pres">
      <dgm:prSet presAssocID="{F6A1E43B-7874-4DB4-8B21-47FD816CFAE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r-HR"/>
        </a:p>
      </dgm:t>
    </dgm:pt>
    <dgm:pt modelId="{76D8C26C-1002-45A8-A938-D3D7A58D9835}" type="pres">
      <dgm:prSet presAssocID="{3987C3EA-A6A3-49C1-AB2A-C595880753C5}" presName="linNode" presStyleCnt="0"/>
      <dgm:spPr/>
    </dgm:pt>
    <dgm:pt modelId="{87F3DABD-997B-4C8E-B2CD-7B71752F4E27}" type="pres">
      <dgm:prSet presAssocID="{3987C3EA-A6A3-49C1-AB2A-C595880753C5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4D471C69-D11F-4498-874D-844628C31B44}" type="pres">
      <dgm:prSet presAssocID="{3987C3EA-A6A3-49C1-AB2A-C595880753C5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6BFE639-79CD-47F9-84BD-46CF3702D429}" type="pres">
      <dgm:prSet presAssocID="{4569DF19-9B46-4686-97CC-1AC0EEADBE23}" presName="sp" presStyleCnt="0"/>
      <dgm:spPr/>
    </dgm:pt>
    <dgm:pt modelId="{043C736B-AB0A-45CA-8686-B2D1C296C8D4}" type="pres">
      <dgm:prSet presAssocID="{D9677CDF-ED68-49AC-923A-F1FBEBE74441}" presName="linNode" presStyleCnt="0"/>
      <dgm:spPr/>
    </dgm:pt>
    <dgm:pt modelId="{07801C91-61C9-4E42-9736-371F6993CB9D}" type="pres">
      <dgm:prSet presAssocID="{D9677CDF-ED68-49AC-923A-F1FBEBE74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1488EE6C-192B-4165-9A53-5448BA792FF7}" type="pres">
      <dgm:prSet presAssocID="{D9677CDF-ED68-49AC-923A-F1FBEBE74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2568AB34-C2A6-463F-9D32-252CC1778218}" type="pres">
      <dgm:prSet presAssocID="{9684F814-6E68-477C-920D-0D5D8FFF67E2}" presName="sp" presStyleCnt="0"/>
      <dgm:spPr/>
    </dgm:pt>
    <dgm:pt modelId="{EBC5B30A-1688-415C-8D97-1DDA64C98D58}" type="pres">
      <dgm:prSet presAssocID="{48ABCC36-E375-468A-B792-FB5D6778AC3E}" presName="linNode" presStyleCnt="0"/>
      <dgm:spPr/>
    </dgm:pt>
    <dgm:pt modelId="{D0CBCD06-B821-469D-A304-28EB4A2E3694}" type="pres">
      <dgm:prSet presAssocID="{48ABCC36-E375-468A-B792-FB5D6778AC3E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1632EC-7601-4667-AF9E-4D7871AE2026}" type="pres">
      <dgm:prSet presAssocID="{48ABCC36-E375-468A-B792-FB5D6778AC3E}" presName="descendantText" presStyleLbl="alignAccFollowNode1" presStyleIdx="2" presStyleCnt="4" custLinFactNeighborX="51727" custLinFactNeighborY="-11862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E9C04044-8919-4B89-AEF7-292BFBA25B48}" type="pres">
      <dgm:prSet presAssocID="{FFDF57FD-EACB-40E2-A467-192AE5EF66AC}" presName="sp" presStyleCnt="0"/>
      <dgm:spPr/>
    </dgm:pt>
    <dgm:pt modelId="{C7B32732-353B-480F-8F12-DD1399536446}" type="pres">
      <dgm:prSet presAssocID="{E8F21B1C-F7D7-4E75-A3E5-A406BFEF11C4}" presName="linNode" presStyleCnt="0"/>
      <dgm:spPr/>
    </dgm:pt>
    <dgm:pt modelId="{E327CA08-26BA-4AC5-BC81-5814256A87C1}" type="pres">
      <dgm:prSet presAssocID="{E8F21B1C-F7D7-4E75-A3E5-A406BFEF11C4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hr-HR"/>
        </a:p>
      </dgm:t>
    </dgm:pt>
    <dgm:pt modelId="{3C9CDD5A-434A-45AA-8925-F8B57CA0735D}" type="pres">
      <dgm:prSet presAssocID="{E8F21B1C-F7D7-4E75-A3E5-A406BFEF11C4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hr-HR"/>
        </a:p>
      </dgm:t>
    </dgm:pt>
  </dgm:ptLst>
  <dgm:cxnLst>
    <dgm:cxn modelId="{2068C3B3-05DA-4B8A-964B-0548F00A0B1E}" type="presOf" srcId="{EF540BFD-239C-40AA-BC63-E20F583A716E}" destId="{4D471C69-D11F-4498-874D-844628C31B44}" srcOrd="0" destOrd="1" presId="urn:microsoft.com/office/officeart/2005/8/layout/vList5"/>
    <dgm:cxn modelId="{9EA7FE40-14E3-40C0-9D43-27B4998E44C2}" srcId="{F6A1E43B-7874-4DB4-8B21-47FD816CFAED}" destId="{E8F21B1C-F7D7-4E75-A3E5-A406BFEF11C4}" srcOrd="3" destOrd="0" parTransId="{0E2C5943-2C22-4E53-BD8B-3ACA3CDB6B29}" sibTransId="{1A4D97A1-9DF2-49CA-82B8-963DF7DCE551}"/>
    <dgm:cxn modelId="{419C8970-2B16-400F-AD2E-6FF86F8F0998}" srcId="{30700EC0-7A1F-4DE8-920A-FBB419DA8F04}" destId="{359E59DE-7C36-48EA-9B68-67289668582F}" srcOrd="0" destOrd="0" parTransId="{9092B445-2B05-40FF-BBBE-AE3EC3AF667E}" sibTransId="{2ED07CA8-336B-4EB0-B793-C5E656A414C1}"/>
    <dgm:cxn modelId="{81949B8F-FA15-4F01-8452-8C0CC9187713}" srcId="{6CFBD080-9470-4899-A33A-010612E3F8C6}" destId="{D0A3F252-139C-49A8-85EC-43035A8D3B1A}" srcOrd="0" destOrd="0" parTransId="{2FF235C6-163F-4C58-A95E-EC503A53165F}" sibTransId="{64F3F27F-EFFC-4469-8572-79D24C94C257}"/>
    <dgm:cxn modelId="{2CBD74E3-7871-4112-811C-C0A3087CD7D1}" srcId="{F6A1E43B-7874-4DB4-8B21-47FD816CFAED}" destId="{48ABCC36-E375-468A-B792-FB5D6778AC3E}" srcOrd="2" destOrd="0" parTransId="{5B89609C-8D40-4B3B-ADD8-DC6AD1A5D928}" sibTransId="{FFDF57FD-EACB-40E2-A467-192AE5EF66AC}"/>
    <dgm:cxn modelId="{72A79A0E-5AE3-4CFF-8000-3D959D81828A}" srcId="{F6A1E43B-7874-4DB4-8B21-47FD816CFAED}" destId="{D9677CDF-ED68-49AC-923A-F1FBEBE74441}" srcOrd="1" destOrd="0" parTransId="{FF07F42F-45AC-476C-B238-8BFDD1503CB8}" sibTransId="{9684F814-6E68-477C-920D-0D5D8FFF67E2}"/>
    <dgm:cxn modelId="{2B8A988E-D3F1-472A-8250-4CECC50BAD78}" srcId="{E8F21B1C-F7D7-4E75-A3E5-A406BFEF11C4}" destId="{783B1390-2DC1-48ED-B028-F7960033C6EE}" srcOrd="0" destOrd="0" parTransId="{B9E1B787-2805-42C2-B13E-7CA7498C0107}" sibTransId="{61F53FE1-5DBD-44E7-87A9-E658C6616F6B}"/>
    <dgm:cxn modelId="{63EBB5C4-3395-452C-B407-6E8110FF347B}" type="presOf" srcId="{3987C3EA-A6A3-49C1-AB2A-C595880753C5}" destId="{87F3DABD-997B-4C8E-B2CD-7B71752F4E27}" srcOrd="0" destOrd="0" presId="urn:microsoft.com/office/officeart/2005/8/layout/vList5"/>
    <dgm:cxn modelId="{59E95C05-B544-49A8-95E7-7B685B4C8C59}" srcId="{D9677CDF-ED68-49AC-923A-F1FBEBE74441}" destId="{6CFBD080-9470-4899-A33A-010612E3F8C6}" srcOrd="0" destOrd="0" parTransId="{63D27199-D4B0-48E5-B2E8-71E61B220AAB}" sibTransId="{B91AB1E2-12D5-4220-AD99-6B644D8B6086}"/>
    <dgm:cxn modelId="{83208E84-B23D-479E-BA9A-16808975C228}" type="presOf" srcId="{E8F21B1C-F7D7-4E75-A3E5-A406BFEF11C4}" destId="{E327CA08-26BA-4AC5-BC81-5814256A87C1}" srcOrd="0" destOrd="0" presId="urn:microsoft.com/office/officeart/2005/8/layout/vList5"/>
    <dgm:cxn modelId="{B33B4B09-17AD-4140-9E4F-509C090CF764}" type="presOf" srcId="{D0A3F252-139C-49A8-85EC-43035A8D3B1A}" destId="{1488EE6C-192B-4165-9A53-5448BA792FF7}" srcOrd="0" destOrd="1" presId="urn:microsoft.com/office/officeart/2005/8/layout/vList5"/>
    <dgm:cxn modelId="{9DD0DAA6-ACBC-44E0-99C7-A67DE14DB66A}" type="presOf" srcId="{30700EC0-7A1F-4DE8-920A-FBB419DA8F04}" destId="{E91632EC-7601-4667-AF9E-4D7871AE2026}" srcOrd="0" destOrd="0" presId="urn:microsoft.com/office/officeart/2005/8/layout/vList5"/>
    <dgm:cxn modelId="{E761A76D-79FD-4802-A43E-FFBD1F02BB78}" type="presOf" srcId="{D9677CDF-ED68-49AC-923A-F1FBEBE74441}" destId="{07801C91-61C9-4E42-9736-371F6993CB9D}" srcOrd="0" destOrd="0" presId="urn:microsoft.com/office/officeart/2005/8/layout/vList5"/>
    <dgm:cxn modelId="{AE77D64C-DA1E-4C9F-B411-692A64E971E0}" srcId="{D3CC2A22-97E9-42E7-8BCD-F3A4C6EB5BFC}" destId="{EF540BFD-239C-40AA-BC63-E20F583A716E}" srcOrd="0" destOrd="0" parTransId="{0C219EC1-4842-4C2F-BDFE-99D3F25A1E1F}" sibTransId="{2A54A879-E3CC-467A-9DCE-2BFA306AF082}"/>
    <dgm:cxn modelId="{29DBED3D-2C6E-43B2-9D52-6A37AF35C015}" type="presOf" srcId="{F6A1E43B-7874-4DB4-8B21-47FD816CFAED}" destId="{042AF936-8EA7-48AE-A584-8DB9C5ED3994}" srcOrd="0" destOrd="0" presId="urn:microsoft.com/office/officeart/2005/8/layout/vList5"/>
    <dgm:cxn modelId="{3890A4FA-020E-4D95-BCC6-9B7F07A9B9E5}" srcId="{48ABCC36-E375-468A-B792-FB5D6778AC3E}" destId="{30700EC0-7A1F-4DE8-920A-FBB419DA8F04}" srcOrd="0" destOrd="0" parTransId="{F6B0A089-8B27-497F-84EE-50EDAF9449BB}" sibTransId="{BE506774-9D5D-40A9-9B73-6DE36E5C081E}"/>
    <dgm:cxn modelId="{C90DE6F4-B6D3-4DF7-9F82-20C255B81DE4}" srcId="{F6A1E43B-7874-4DB4-8B21-47FD816CFAED}" destId="{3987C3EA-A6A3-49C1-AB2A-C595880753C5}" srcOrd="0" destOrd="0" parTransId="{188DAD5E-C50B-4357-B1E5-D8DA8BD1E59E}" sibTransId="{4569DF19-9B46-4686-97CC-1AC0EEADBE23}"/>
    <dgm:cxn modelId="{D58BA9FC-E8C2-49F7-BAB1-55905C201CA2}" type="presOf" srcId="{75601EA1-EF44-44AA-A5C1-9CCCF6F261FA}" destId="{3C9CDD5A-434A-45AA-8925-F8B57CA0735D}" srcOrd="0" destOrd="1" presId="urn:microsoft.com/office/officeart/2005/8/layout/vList5"/>
    <dgm:cxn modelId="{D29B5E11-EC9F-403F-ADBF-0425DFCBCFEA}" type="presOf" srcId="{48ABCC36-E375-468A-B792-FB5D6778AC3E}" destId="{D0CBCD06-B821-469D-A304-28EB4A2E3694}" srcOrd="0" destOrd="0" presId="urn:microsoft.com/office/officeart/2005/8/layout/vList5"/>
    <dgm:cxn modelId="{DE7DBD7F-F286-4ED5-B1E6-5C4437A59387}" type="presOf" srcId="{6CFBD080-9470-4899-A33A-010612E3F8C6}" destId="{1488EE6C-192B-4165-9A53-5448BA792FF7}" srcOrd="0" destOrd="0" presId="urn:microsoft.com/office/officeart/2005/8/layout/vList5"/>
    <dgm:cxn modelId="{5B7EFB1E-1C4B-4918-9C36-502CCABB0EF8}" srcId="{783B1390-2DC1-48ED-B028-F7960033C6EE}" destId="{75601EA1-EF44-44AA-A5C1-9CCCF6F261FA}" srcOrd="0" destOrd="0" parTransId="{D3ABE24A-5D14-40B0-A826-60B71F92303B}" sibTransId="{E4453C7B-305F-4DC9-9E1A-953F0F45E60E}"/>
    <dgm:cxn modelId="{2F9E1265-F688-4F07-9C66-2C60EFDDDCAC}" type="presOf" srcId="{783B1390-2DC1-48ED-B028-F7960033C6EE}" destId="{3C9CDD5A-434A-45AA-8925-F8B57CA0735D}" srcOrd="0" destOrd="0" presId="urn:microsoft.com/office/officeart/2005/8/layout/vList5"/>
    <dgm:cxn modelId="{7B575C4A-2DEA-4AC0-92C6-A05AC4F558A1}" srcId="{3987C3EA-A6A3-49C1-AB2A-C595880753C5}" destId="{D3CC2A22-97E9-42E7-8BCD-F3A4C6EB5BFC}" srcOrd="0" destOrd="0" parTransId="{6583CE30-4375-4E1E-8D75-41D012F6BB94}" sibTransId="{FB2EAFEB-F03D-41F4-8178-7B3A5D855AE8}"/>
    <dgm:cxn modelId="{D1DF2DBA-75B6-4BA6-8D23-11CA85C3737D}" type="presOf" srcId="{D3CC2A22-97E9-42E7-8BCD-F3A4C6EB5BFC}" destId="{4D471C69-D11F-4498-874D-844628C31B44}" srcOrd="0" destOrd="0" presId="urn:microsoft.com/office/officeart/2005/8/layout/vList5"/>
    <dgm:cxn modelId="{C26DDF8E-ED42-4266-9FBC-F70CB5F8A498}" type="presOf" srcId="{359E59DE-7C36-48EA-9B68-67289668582F}" destId="{E91632EC-7601-4667-AF9E-4D7871AE2026}" srcOrd="0" destOrd="1" presId="urn:microsoft.com/office/officeart/2005/8/layout/vList5"/>
    <dgm:cxn modelId="{3C8D6889-3A13-4F99-A81C-D48F0709B48E}" type="presParOf" srcId="{042AF936-8EA7-48AE-A584-8DB9C5ED3994}" destId="{76D8C26C-1002-45A8-A938-D3D7A58D9835}" srcOrd="0" destOrd="0" presId="urn:microsoft.com/office/officeart/2005/8/layout/vList5"/>
    <dgm:cxn modelId="{9E00009B-9343-4F78-836F-6F86FB75058B}" type="presParOf" srcId="{76D8C26C-1002-45A8-A938-D3D7A58D9835}" destId="{87F3DABD-997B-4C8E-B2CD-7B71752F4E27}" srcOrd="0" destOrd="0" presId="urn:microsoft.com/office/officeart/2005/8/layout/vList5"/>
    <dgm:cxn modelId="{307ABE58-E17F-4A77-A70A-61F4471E269F}" type="presParOf" srcId="{76D8C26C-1002-45A8-A938-D3D7A58D9835}" destId="{4D471C69-D11F-4498-874D-844628C31B44}" srcOrd="1" destOrd="0" presId="urn:microsoft.com/office/officeart/2005/8/layout/vList5"/>
    <dgm:cxn modelId="{2A278166-1859-419D-97AB-8AAA629C6A8C}" type="presParOf" srcId="{042AF936-8EA7-48AE-A584-8DB9C5ED3994}" destId="{E6BFE639-79CD-47F9-84BD-46CF3702D429}" srcOrd="1" destOrd="0" presId="urn:microsoft.com/office/officeart/2005/8/layout/vList5"/>
    <dgm:cxn modelId="{2DB9815B-B88D-4BDA-94D0-73CE8C1660AC}" type="presParOf" srcId="{042AF936-8EA7-48AE-A584-8DB9C5ED3994}" destId="{043C736B-AB0A-45CA-8686-B2D1C296C8D4}" srcOrd="2" destOrd="0" presId="urn:microsoft.com/office/officeart/2005/8/layout/vList5"/>
    <dgm:cxn modelId="{F37D7F4F-7E13-49C8-8192-8834E9339768}" type="presParOf" srcId="{043C736B-AB0A-45CA-8686-B2D1C296C8D4}" destId="{07801C91-61C9-4E42-9736-371F6993CB9D}" srcOrd="0" destOrd="0" presId="urn:microsoft.com/office/officeart/2005/8/layout/vList5"/>
    <dgm:cxn modelId="{468C74DC-C1B9-4BBB-B4F1-07C38E5FCDF0}" type="presParOf" srcId="{043C736B-AB0A-45CA-8686-B2D1C296C8D4}" destId="{1488EE6C-192B-4165-9A53-5448BA792FF7}" srcOrd="1" destOrd="0" presId="urn:microsoft.com/office/officeart/2005/8/layout/vList5"/>
    <dgm:cxn modelId="{A382D052-E328-4FF4-9CB6-E7D3EE3A4BA6}" type="presParOf" srcId="{042AF936-8EA7-48AE-A584-8DB9C5ED3994}" destId="{2568AB34-C2A6-463F-9D32-252CC1778218}" srcOrd="3" destOrd="0" presId="urn:microsoft.com/office/officeart/2005/8/layout/vList5"/>
    <dgm:cxn modelId="{DD4B9313-9832-435D-8AD6-8DF70B4A3B03}" type="presParOf" srcId="{042AF936-8EA7-48AE-A584-8DB9C5ED3994}" destId="{EBC5B30A-1688-415C-8D97-1DDA64C98D58}" srcOrd="4" destOrd="0" presId="urn:microsoft.com/office/officeart/2005/8/layout/vList5"/>
    <dgm:cxn modelId="{76E6EAC1-E503-476D-BEC1-0BDDE35B3EB3}" type="presParOf" srcId="{EBC5B30A-1688-415C-8D97-1DDA64C98D58}" destId="{D0CBCD06-B821-469D-A304-28EB4A2E3694}" srcOrd="0" destOrd="0" presId="urn:microsoft.com/office/officeart/2005/8/layout/vList5"/>
    <dgm:cxn modelId="{054BD6D6-0F53-44D0-8E68-83CC4666E802}" type="presParOf" srcId="{EBC5B30A-1688-415C-8D97-1DDA64C98D58}" destId="{E91632EC-7601-4667-AF9E-4D7871AE2026}" srcOrd="1" destOrd="0" presId="urn:microsoft.com/office/officeart/2005/8/layout/vList5"/>
    <dgm:cxn modelId="{D675DC9E-E4F8-492E-B618-B8AB44A1C9EE}" type="presParOf" srcId="{042AF936-8EA7-48AE-A584-8DB9C5ED3994}" destId="{E9C04044-8919-4B89-AEF7-292BFBA25B48}" srcOrd="5" destOrd="0" presId="urn:microsoft.com/office/officeart/2005/8/layout/vList5"/>
    <dgm:cxn modelId="{99051DA9-2B2B-4450-9705-2F42EF2D7090}" type="presParOf" srcId="{042AF936-8EA7-48AE-A584-8DB9C5ED3994}" destId="{C7B32732-353B-480F-8F12-DD1399536446}" srcOrd="6" destOrd="0" presId="urn:microsoft.com/office/officeart/2005/8/layout/vList5"/>
    <dgm:cxn modelId="{2E30F81B-8247-4301-9B33-97B3B3EC7E8E}" type="presParOf" srcId="{C7B32732-353B-480F-8F12-DD1399536446}" destId="{E327CA08-26BA-4AC5-BC81-5814256A87C1}" srcOrd="0" destOrd="0" presId="urn:microsoft.com/office/officeart/2005/8/layout/vList5"/>
    <dgm:cxn modelId="{B06A213F-5603-4907-986E-EFB25BDEB2EF}" type="presParOf" srcId="{C7B32732-353B-480F-8F12-DD1399536446}" destId="{3C9CDD5A-434A-45AA-8925-F8B57CA0735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5AB5C7-6DCE-4EA9-8024-2F85F4085728}">
      <dsp:nvSpPr>
        <dsp:cNvPr id="0" name=""/>
        <dsp:cNvSpPr/>
      </dsp:nvSpPr>
      <dsp:spPr>
        <a:xfrm>
          <a:off x="0" y="376254"/>
          <a:ext cx="7992888" cy="163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270764" rIns="62033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KREDITIRANJE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Snižena </a:t>
          </a:r>
          <a:r>
            <a:rPr lang="hr-HR" sz="1300" b="1" kern="1200" dirty="0" smtClean="0">
              <a:solidFill>
                <a:schemeClr val="tx1"/>
              </a:solidFill>
            </a:rPr>
            <a:t>početna </a:t>
          </a:r>
          <a:r>
            <a:rPr lang="hr-HR" sz="1300" b="1" kern="1200" dirty="0">
              <a:solidFill>
                <a:schemeClr val="tx1"/>
              </a:solidFill>
            </a:rPr>
            <a:t>kamatna stopa </a:t>
          </a:r>
          <a:r>
            <a:rPr lang="hr-HR" sz="1300" kern="1200" dirty="0">
              <a:solidFill>
                <a:schemeClr val="tx1"/>
              </a:solidFill>
            </a:rPr>
            <a:t>za obrtna sredstva za izvoznike na </a:t>
          </a:r>
          <a:r>
            <a:rPr lang="hr-HR" sz="1300" b="1" kern="1200" dirty="0">
              <a:solidFill>
                <a:schemeClr val="tx1"/>
              </a:solidFill>
            </a:rPr>
            <a:t>3 posto (Priprema izvoza)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kern="1200" dirty="0">
              <a:solidFill>
                <a:schemeClr val="tx1"/>
              </a:solidFill>
            </a:rPr>
            <a:t>Omogućeno </a:t>
          </a:r>
          <a:r>
            <a:rPr lang="hr-HR" sz="1300" b="1" kern="1200" dirty="0">
              <a:solidFill>
                <a:schemeClr val="tx1"/>
              </a:solidFill>
            </a:rPr>
            <a:t>izravno kreditiranje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OSIGURANJE IZVOZNIH POTRAŽIVANJA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Povećana razina pokrića s 85 na 90 posto </a:t>
          </a:r>
          <a:r>
            <a:rPr lang="hr-HR" sz="1300" kern="1200" dirty="0">
              <a:solidFill>
                <a:schemeClr val="tx1"/>
              </a:solidFill>
            </a:rPr>
            <a:t>za osiguranje potraživanja  s odgodom do jedne godine </a:t>
          </a:r>
        </a:p>
        <a:p>
          <a:pPr marL="228600" lvl="2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Skraćeno razdoblje čekanja </a:t>
          </a:r>
          <a:r>
            <a:rPr lang="hr-HR" sz="1300" kern="1200" dirty="0">
              <a:solidFill>
                <a:schemeClr val="tx1"/>
              </a:solidFill>
            </a:rPr>
            <a:t>na isplatu odštete s </a:t>
          </a:r>
          <a:r>
            <a:rPr lang="hr-HR" sz="1300" b="1" kern="1200" dirty="0">
              <a:solidFill>
                <a:schemeClr val="tx1"/>
              </a:solidFill>
            </a:rPr>
            <a:t>5 na 3 mjeseci </a:t>
          </a:r>
        </a:p>
      </dsp:txBody>
      <dsp:txXfrm>
        <a:off x="0" y="376254"/>
        <a:ext cx="7992888" cy="1638000"/>
      </dsp:txXfrm>
    </dsp:sp>
    <dsp:sp modelId="{600C18DF-0937-43BC-B243-F56EF94C42D6}">
      <dsp:nvSpPr>
        <dsp:cNvPr id="0" name=""/>
        <dsp:cNvSpPr/>
      </dsp:nvSpPr>
      <dsp:spPr>
        <a:xfrm>
          <a:off x="399644" y="184374"/>
          <a:ext cx="559502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 dirty="0">
              <a:solidFill>
                <a:schemeClr val="bg1"/>
              </a:solidFill>
            </a:rPr>
            <a:t>ZA IZVOZNE POSLOVE:</a:t>
          </a:r>
        </a:p>
      </dsp:txBody>
      <dsp:txXfrm>
        <a:off x="418378" y="203108"/>
        <a:ext cx="5557553" cy="346292"/>
      </dsp:txXfrm>
    </dsp:sp>
    <dsp:sp modelId="{5137F8A7-9CB6-44AC-99BC-256F005C0297}">
      <dsp:nvSpPr>
        <dsp:cNvPr id="0" name=""/>
        <dsp:cNvSpPr/>
      </dsp:nvSpPr>
      <dsp:spPr>
        <a:xfrm>
          <a:off x="0" y="2276334"/>
          <a:ext cx="7992888" cy="2579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0337" tIns="270764" rIns="620337" bIns="92456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Snižena naknada </a:t>
          </a:r>
          <a:r>
            <a:rPr lang="hr-HR" sz="1300" kern="1200" dirty="0">
              <a:solidFill>
                <a:schemeClr val="tx1"/>
              </a:solidFill>
            </a:rPr>
            <a:t>za obradu kreditnih zahtjeva </a:t>
          </a:r>
          <a:r>
            <a:rPr lang="hr-HR" sz="1300" b="1" kern="1200" dirty="0">
              <a:solidFill>
                <a:schemeClr val="tx1"/>
              </a:solidFill>
            </a:rPr>
            <a:t>s 0,8 na 0,5 posto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kern="1200" dirty="0">
              <a:solidFill>
                <a:schemeClr val="tx1"/>
              </a:solidFill>
            </a:rPr>
            <a:t>Nastavljena provedba </a:t>
          </a:r>
          <a:r>
            <a:rPr lang="hr-HR" sz="1300" b="1" kern="1200" dirty="0">
              <a:solidFill>
                <a:schemeClr val="tx1"/>
              </a:solidFill>
            </a:rPr>
            <a:t>mjere sniženih kamatnih stopa za 1 postotni bod </a:t>
          </a:r>
          <a:r>
            <a:rPr lang="hr-HR" sz="1300" kern="1200" dirty="0">
              <a:solidFill>
                <a:schemeClr val="tx1"/>
              </a:solidFill>
            </a:rPr>
            <a:t>za nove investicije  </a:t>
          </a:r>
          <a:r>
            <a:rPr lang="hr-HR" sz="1300" kern="1200" dirty="0">
              <a:solidFill>
                <a:prstClr val="black"/>
              </a:solidFill>
            </a:rPr>
            <a:t>do </a:t>
          </a:r>
          <a:r>
            <a:rPr lang="hr-HR" sz="1300" kern="1200" dirty="0">
              <a:solidFill>
                <a:schemeClr val="tx1"/>
              </a:solidFill>
            </a:rPr>
            <a:t>30.6.2017. 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Snižene kamatne </a:t>
          </a:r>
          <a:r>
            <a:rPr lang="hr-HR" sz="1300" kern="1200" dirty="0">
              <a:solidFill>
                <a:schemeClr val="tx1"/>
              </a:solidFill>
            </a:rPr>
            <a:t>stope po programima </a:t>
          </a:r>
          <a:r>
            <a:rPr lang="hr-HR" sz="1300" b="1" kern="1200" dirty="0">
              <a:solidFill>
                <a:schemeClr val="tx1"/>
              </a:solidFill>
            </a:rPr>
            <a:t>Gospodarstvo i Nova proizvodnja, </a:t>
          </a:r>
          <a:r>
            <a:rPr lang="hr-HR" sz="1300" kern="1200" dirty="0">
              <a:solidFill>
                <a:schemeClr val="tx1"/>
              </a:solidFill>
            </a:rPr>
            <a:t>omogućeno</a:t>
          </a:r>
          <a:r>
            <a:rPr lang="hr-HR" sz="1300" b="1" kern="1200" dirty="0">
              <a:solidFill>
                <a:schemeClr val="tx1"/>
              </a:solidFill>
            </a:rPr>
            <a:t> izravno kreditiranje po programu Gospodarstvo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b="1" kern="1200" dirty="0">
              <a:solidFill>
                <a:schemeClr val="tx1"/>
              </a:solidFill>
            </a:rPr>
            <a:t>Niže kamatne stope za inovativne poduzetnike za </a:t>
          </a:r>
          <a:r>
            <a:rPr lang="pl-PL" sz="1300" b="1" kern="1200" dirty="0">
              <a:solidFill>
                <a:schemeClr val="tx1"/>
              </a:solidFill>
            </a:rPr>
            <a:t>0,422 do 0,572 baznih bodova (INNOVFIN garancija)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1300" kern="1200" dirty="0">
              <a:solidFill>
                <a:schemeClr val="tx1"/>
              </a:solidFill>
            </a:rPr>
            <a:t>Zaključen ugovor s EIB-om </a:t>
          </a:r>
          <a:r>
            <a:rPr lang="pl-PL" sz="1300" b="1" kern="1200" dirty="0">
              <a:solidFill>
                <a:schemeClr val="tx1"/>
              </a:solidFill>
            </a:rPr>
            <a:t>– Risk Sharing – garancija u iznosu 50 mil eura omogućuje HBOR-u plasiranje novih kredita do iznosa od 100 mil eura</a:t>
          </a:r>
          <a:endParaRPr lang="hr-HR" sz="1300" b="1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kern="1200" dirty="0">
              <a:solidFill>
                <a:schemeClr val="tx1"/>
              </a:solidFill>
            </a:rPr>
            <a:t>Suradnja s poslovnim bankama </a:t>
          </a:r>
          <a:r>
            <a:rPr lang="hr-HR" sz="1300" b="1" kern="1200" dirty="0">
              <a:solidFill>
                <a:schemeClr val="tx1"/>
              </a:solidFill>
            </a:rPr>
            <a:t>po modelu okvirnih </a:t>
          </a:r>
          <a:r>
            <a:rPr lang="hr-HR" sz="1300" b="1" kern="1200" dirty="0" smtClean="0">
              <a:solidFill>
                <a:schemeClr val="tx1"/>
              </a:solidFill>
            </a:rPr>
            <a:t>kredita (10 PB)</a:t>
          </a:r>
          <a:endParaRPr lang="hr-HR" sz="1300" b="1" kern="1200" dirty="0">
            <a:solidFill>
              <a:schemeClr val="tx1"/>
            </a:solidFill>
          </a:endParaRP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r-HR" sz="1300" kern="1200" dirty="0">
              <a:solidFill>
                <a:schemeClr val="tx1"/>
              </a:solidFill>
            </a:rPr>
            <a:t>Proširena </a:t>
          </a:r>
          <a:r>
            <a:rPr lang="hr-HR" sz="1300" b="1" kern="1200" dirty="0">
              <a:solidFill>
                <a:schemeClr val="tx1"/>
              </a:solidFill>
            </a:rPr>
            <a:t>suradnja s </a:t>
          </a:r>
          <a:r>
            <a:rPr lang="hr-HR" sz="1300" b="1" kern="1200" dirty="0" err="1">
              <a:solidFill>
                <a:schemeClr val="tx1"/>
              </a:solidFill>
            </a:rPr>
            <a:t>leasing</a:t>
          </a:r>
          <a:r>
            <a:rPr lang="hr-HR" sz="1300" b="1" kern="1200" dirty="0">
              <a:solidFill>
                <a:schemeClr val="tx1"/>
              </a:solidFill>
            </a:rPr>
            <a:t> </a:t>
          </a:r>
          <a:r>
            <a:rPr lang="hr-HR" sz="1300" b="1" kern="1200" dirty="0" smtClean="0">
              <a:solidFill>
                <a:schemeClr val="tx1"/>
              </a:solidFill>
            </a:rPr>
            <a:t>društvima (9 LD)</a:t>
          </a:r>
          <a:endParaRPr lang="hr-HR" sz="1300" b="1" kern="1200" dirty="0">
            <a:solidFill>
              <a:schemeClr val="tx1"/>
            </a:solidFill>
          </a:endParaRPr>
        </a:p>
      </dsp:txBody>
      <dsp:txXfrm>
        <a:off x="0" y="2276334"/>
        <a:ext cx="7992888" cy="2579850"/>
      </dsp:txXfrm>
    </dsp:sp>
    <dsp:sp modelId="{20228440-6D31-4481-9B4A-26B38294C66F}">
      <dsp:nvSpPr>
        <dsp:cNvPr id="0" name=""/>
        <dsp:cNvSpPr/>
      </dsp:nvSpPr>
      <dsp:spPr>
        <a:xfrm>
          <a:off x="399644" y="2084454"/>
          <a:ext cx="5595021" cy="3837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478" tIns="0" rIns="211478" bIns="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r-HR" sz="1300" b="1" kern="1200">
              <a:solidFill>
                <a:schemeClr val="bg1"/>
              </a:solidFill>
            </a:rPr>
            <a:t>ZA INVESTICIJE:</a:t>
          </a:r>
          <a:endParaRPr lang="hr-HR" sz="1300" b="1" kern="1200" dirty="0">
            <a:solidFill>
              <a:schemeClr val="bg1"/>
            </a:solidFill>
          </a:endParaRPr>
        </a:p>
      </dsp:txBody>
      <dsp:txXfrm>
        <a:off x="418378" y="2103188"/>
        <a:ext cx="5557553" cy="3462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5187" cy="50022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7578" y="1"/>
            <a:ext cx="2975187" cy="500222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273DC1A5-92F2-4F52-8EAB-CA60D63C97D0}" type="datetimeFigureOut">
              <a:rPr lang="hr-HR" smtClean="0"/>
              <a:t>22.3.2017.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94679"/>
            <a:ext cx="2975187" cy="50022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7578" y="9494679"/>
            <a:ext cx="2975187" cy="500221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FAE41B77-E47F-4E27-BBE4-F8FE602DAC6B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234071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4553" cy="499825"/>
          </a:xfrm>
          <a:prstGeom prst="rect">
            <a:avLst/>
          </a:prstGeom>
        </p:spPr>
        <p:txBody>
          <a:bodyPr vert="horz" lIns="96335" tIns="48168" rIns="96335" bIns="4816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8209" y="0"/>
            <a:ext cx="2974553" cy="499825"/>
          </a:xfrm>
          <a:prstGeom prst="rect">
            <a:avLst/>
          </a:prstGeom>
        </p:spPr>
        <p:txBody>
          <a:bodyPr vert="horz" lIns="96335" tIns="48168" rIns="96335" bIns="4816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fld id="{76B33E4B-B448-4581-AF8F-57A2B5B13DF3}" type="datetimeFigureOut">
              <a:rPr lang="hr-HR"/>
              <a:pPr>
                <a:defRPr/>
              </a:pPr>
              <a:t>22.3.2017.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9300"/>
            <a:ext cx="5000625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35" tIns="48168" rIns="96335" bIns="48168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36" y="4748334"/>
            <a:ext cx="5491480" cy="4498419"/>
          </a:xfrm>
          <a:prstGeom prst="rect">
            <a:avLst/>
          </a:prstGeom>
        </p:spPr>
        <p:txBody>
          <a:bodyPr vert="horz" lIns="96335" tIns="48168" rIns="96335" bIns="4816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94928"/>
            <a:ext cx="2974553" cy="499825"/>
          </a:xfrm>
          <a:prstGeom prst="rect">
            <a:avLst/>
          </a:prstGeom>
        </p:spPr>
        <p:txBody>
          <a:bodyPr vert="horz" lIns="96335" tIns="48168" rIns="96335" bIns="4816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8209" y="9494928"/>
            <a:ext cx="2974553" cy="499825"/>
          </a:xfrm>
          <a:prstGeom prst="rect">
            <a:avLst/>
          </a:prstGeom>
        </p:spPr>
        <p:txBody>
          <a:bodyPr vert="horz" wrap="square" lIns="96335" tIns="48168" rIns="96335" bIns="481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7596E067-E806-4A4D-92CD-4B8DE05C9DE9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528034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6E067-E806-4A4D-92CD-4B8DE05C9DE9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61646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47715B-1095-4E69-AA76-7DAB616BB5C5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20437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A6003C-3A90-44DE-93DF-19330E85F613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17452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hr-HR"/>
              <a:t>-</a:t>
            </a:r>
          </a:p>
        </p:txBody>
      </p:sp>
      <p:sp>
        <p:nvSpPr>
          <p:cNvPr id="34821" name="Notes Placeholder 5"/>
          <p:cNvSpPr>
            <a:spLocks noGrp="1"/>
          </p:cNvSpPr>
          <p:nvPr/>
        </p:nvSpPr>
        <p:spPr bwMode="auto">
          <a:xfrm>
            <a:off x="699811" y="4847740"/>
            <a:ext cx="5600069" cy="4592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7471" tIns="48736" rIns="97471" bIns="48736"/>
          <a:lstStyle/>
          <a:p>
            <a:pPr eaLnBrk="0" hangingPunct="0">
              <a:spcBef>
                <a:spcPct val="30000"/>
              </a:spcBef>
            </a:pPr>
            <a:endParaRPr lang="hr-HR" sz="1300"/>
          </a:p>
        </p:txBody>
      </p:sp>
      <p:sp>
        <p:nvSpPr>
          <p:cNvPr id="2" name="Notes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1503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A6003C-3A90-44DE-93DF-19330E85F613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44393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6A6003C-3A90-44DE-93DF-19330E85F613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046888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96E067-E806-4A4D-92CD-4B8DE05C9DE9}" type="slidenum">
              <a:rPr lang="hr-HR" smtClean="0"/>
              <a:pPr/>
              <a:t>9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07930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r-HR" alt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FBA3CC-77FE-4CF6-87AB-4E258386729C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58508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hr-HR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833536" indent="-320591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282364" indent="-256472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795309" indent="-256472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308256" indent="-256472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821200" indent="-2564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3334147" indent="-2564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847092" indent="-2564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4360038" indent="-25647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fld id="{F9542086-FD2E-4314-95B0-E983E56A3BB1}" type="slidenum">
              <a:rPr lang="hr-HR"/>
              <a:pPr eaLnBrk="1" hangingPunct="1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8743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742950" indent="-285750">
              <a:buClr>
                <a:schemeClr val="tx1"/>
              </a:buClr>
              <a:buFont typeface="Wingdings" pitchFamily="2" charset="2"/>
              <a:buChar char="w"/>
              <a:defRPr sz="1800"/>
            </a:lvl2pPr>
            <a:lvl3pPr marL="1143000" indent="-228600">
              <a:buClr>
                <a:schemeClr val="tx1"/>
              </a:buClr>
              <a:buFont typeface="Wingdings" pitchFamily="2" charset="2"/>
              <a:buChar char="w"/>
              <a:defRPr sz="1800"/>
            </a:lvl3pPr>
            <a:lvl4pPr marL="1600200" indent="-228600">
              <a:buClr>
                <a:schemeClr val="tx1"/>
              </a:buClr>
              <a:buFont typeface="Wingdings" pitchFamily="2" charset="2"/>
              <a:buChar char="w"/>
              <a:defRPr sz="1800"/>
            </a:lvl4pPr>
            <a:lvl5pPr marL="2057400" indent="-228600">
              <a:buClr>
                <a:schemeClr val="tx1"/>
              </a:buClr>
              <a:buFont typeface="Wingdings" pitchFamily="2" charset="2"/>
              <a:buChar char="w"/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276600" y="188913"/>
            <a:ext cx="5472113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071E6A-B2C4-479D-BA57-3A337CDBFDC4}" type="slidenum">
              <a:rPr lang="hr-HR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3043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>
              <a:solidFill>
                <a:srgbClr val="0066C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4221163"/>
            <a:ext cx="9144000" cy="23050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6" name="TextBox 17"/>
          <p:cNvSpPr txBox="1">
            <a:spLocks noChangeArrowheads="1"/>
          </p:cNvSpPr>
          <p:nvPr/>
        </p:nvSpPr>
        <p:spPr bwMode="auto">
          <a:xfrm>
            <a:off x="250825" y="6597650"/>
            <a:ext cx="8713788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sz="600">
                <a:solidFill>
                  <a:srgbClr val="A6A6A6"/>
                </a:solidFill>
              </a:rPr>
              <a:t>Hrvatska banka za obnovu i razvitak | </a:t>
            </a:r>
            <a:r>
              <a:rPr lang="en-US" sz="600">
                <a:solidFill>
                  <a:srgbClr val="A6A6A6"/>
                </a:solidFill>
              </a:rPr>
              <a:t>Strossmayerov trg 9, 10000 Zagreb |e-mail: hbor@hbor.hr | Tel: 01 4591 666, fax: 01 4591 721</a:t>
            </a:r>
            <a:endParaRPr lang="hr-HR" sz="600">
              <a:solidFill>
                <a:srgbClr val="A6A6A6"/>
              </a:solidFill>
            </a:endParaRPr>
          </a:p>
        </p:txBody>
      </p:sp>
      <p:pic>
        <p:nvPicPr>
          <p:cNvPr id="7" name="Picture 4" descr="Z:\Design\HBOR\ppt\poljoprivreda_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9338" y="392113"/>
            <a:ext cx="1296987" cy="12969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Z:\Design\HBOR\ppt\elementi\poduzetnistvo_4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3863" y="392113"/>
            <a:ext cx="1295400" cy="129540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Z:\Design\HBOR\ppt\turizam_5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46800" y="392113"/>
            <a:ext cx="1296988" cy="1296987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Z:\Design\HBOR\ppt\otoci_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789738" y="392113"/>
            <a:ext cx="1296987" cy="1296987"/>
          </a:xfrm>
          <a:prstGeom prst="rect">
            <a:avLst/>
          </a:prstGeom>
          <a:noFill/>
          <a:ln>
            <a:noFill/>
          </a:ln>
          <a:effectLst>
            <a:outerShdw blurRad="50800" dist="38100" dir="5400000" algn="t" rotWithShape="0">
              <a:srgbClr val="000000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 descr="C:\Users\iva.sunjic\Desktop\romb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434263" y="392113"/>
            <a:ext cx="1295400" cy="1298575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0" y="6480175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hr-HR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68313" y="419100"/>
            <a:ext cx="2760662" cy="12747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>
          <a:xfrm>
            <a:off x="468313" y="4581525"/>
            <a:ext cx="8424862" cy="16557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>
              <a:defRPr sz="2400"/>
            </a:lvl2pPr>
            <a:lvl3pPr marL="914400" indent="0">
              <a:buNone/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2"/>
          </p:nvPr>
        </p:nvSpPr>
        <p:spPr>
          <a:xfrm>
            <a:off x="468313" y="3068638"/>
            <a:ext cx="8135937" cy="936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6800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13" y="115888"/>
            <a:ext cx="8001000" cy="9001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32240" y="6381328"/>
            <a:ext cx="2060575" cy="3651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F6E0C7-1936-4369-AC41-AA256DB5FC71}" type="slidenum">
              <a:rPr lang="hr-HR" altLang="sr-Latn-RS" smtClean="0"/>
              <a:t>‹#›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83193518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90390-CA33-41CD-B7D2-C60FD1944AB6}" type="slidenum">
              <a:rPr lang="hr-HR" smtClean="0">
                <a:solidFill>
                  <a:prstClr val="white"/>
                </a:solidFill>
              </a:rPr>
              <a:pPr/>
              <a:t>‹#›</a:t>
            </a:fld>
            <a:endParaRPr lang="hr-HR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28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8" name="Rectangle 7"/>
          <p:cNvSpPr/>
          <p:nvPr/>
        </p:nvSpPr>
        <p:spPr>
          <a:xfrm>
            <a:off x="0" y="765175"/>
            <a:ext cx="9144000" cy="57594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r-HR"/>
          </a:p>
        </p:txBody>
      </p:sp>
      <p:sp>
        <p:nvSpPr>
          <p:cNvPr id="9" name="Rectangle 8"/>
          <p:cNvSpPr/>
          <p:nvPr/>
        </p:nvSpPr>
        <p:spPr>
          <a:xfrm>
            <a:off x="0" y="6480175"/>
            <a:ext cx="9144000" cy="444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hr-HR"/>
          </a:p>
        </p:txBody>
      </p:sp>
      <p:pic>
        <p:nvPicPr>
          <p:cNvPr id="12" name="Picture 11" descr="C:\Users\iva.sunjic\Desktop\romb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459788" y="6299200"/>
            <a:ext cx="452437" cy="452438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1"/>
          <p:cNvSpPr txBox="1"/>
          <p:nvPr/>
        </p:nvSpPr>
        <p:spPr>
          <a:xfrm>
            <a:off x="250825" y="6597650"/>
            <a:ext cx="6408738" cy="185738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hr-HR" sz="600" dirty="0">
                <a:solidFill>
                  <a:schemeClr val="bg1"/>
                </a:solidFill>
              </a:rPr>
              <a:t>Hrvatska banka za obnovu i razvitak | </a:t>
            </a:r>
            <a:r>
              <a:rPr lang="en-US" sz="600" dirty="0" err="1">
                <a:solidFill>
                  <a:schemeClr val="bg1"/>
                </a:solidFill>
              </a:rPr>
              <a:t>Strossmayerov</a:t>
            </a:r>
            <a:r>
              <a:rPr lang="en-US" sz="600" dirty="0">
                <a:solidFill>
                  <a:schemeClr val="bg1"/>
                </a:solidFill>
              </a:rPr>
              <a:t> </a:t>
            </a:r>
            <a:r>
              <a:rPr lang="en-US" sz="600" dirty="0" err="1">
                <a:solidFill>
                  <a:schemeClr val="bg1"/>
                </a:solidFill>
              </a:rPr>
              <a:t>trg</a:t>
            </a:r>
            <a:r>
              <a:rPr lang="en-US" sz="600" dirty="0">
                <a:solidFill>
                  <a:schemeClr val="bg1"/>
                </a:solidFill>
              </a:rPr>
              <a:t> 9, 10000 Zagreb |e-mail: hbor@hbor.hr | Tel: 01 4591 666, fax: 01 4591 721</a:t>
            </a:r>
            <a:endParaRPr lang="hr-HR" sz="600" dirty="0">
              <a:solidFill>
                <a:schemeClr val="bg1"/>
              </a:solidFill>
            </a:endParaRP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32588" y="6381750"/>
            <a:ext cx="206057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chemeClr val="bg1"/>
                </a:solidFill>
              </a:defRPr>
            </a:lvl1pPr>
          </a:lstStyle>
          <a:p>
            <a:fld id="{CF890390-CA33-41CD-B7D2-C60FD1944AB6}" type="slidenum">
              <a:rPr lang="hr-HR"/>
              <a:pPr/>
              <a:t>‹#›</a:t>
            </a:fld>
            <a:endParaRPr lang="hr-HR"/>
          </a:p>
        </p:txBody>
      </p:sp>
      <p:pic>
        <p:nvPicPr>
          <p:cNvPr id="103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188913"/>
            <a:ext cx="898525" cy="414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8" r:id="rId3"/>
    <p:sldLayoutId id="2147483689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comments" Target="../comments/commen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bor.hr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tags" Target="../tags/tag4.xml"/><Relationship Id="rId7" Type="http://schemas.openxmlformats.org/officeDocument/2006/relationships/image" Target="../media/image11.emf"/><Relationship Id="rId12" Type="http://schemas.microsoft.com/office/2007/relationships/diagramDrawing" Target="../diagrams/drawing2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11" Type="http://schemas.openxmlformats.org/officeDocument/2006/relationships/diagramColors" Target="../diagrams/colors2.xml"/><Relationship Id="rId5" Type="http://schemas.openxmlformats.org/officeDocument/2006/relationships/notesSlide" Target="../notesSlides/notesSlide4.xml"/><Relationship Id="rId10" Type="http://schemas.openxmlformats.org/officeDocument/2006/relationships/diagramQuickStyle" Target="../diagrams/quickStyle2.xml"/><Relationship Id="rId4" Type="http://schemas.openxmlformats.org/officeDocument/2006/relationships/slideLayout" Target="../slideLayouts/slideLayout3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comments" Target="../comments/commen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467544" y="2708275"/>
            <a:ext cx="818991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hr-HR" altLang="sr-Latn-RS" sz="4800" b="1" dirty="0">
                <a:solidFill>
                  <a:schemeClr val="bg1"/>
                </a:solidFill>
              </a:rPr>
              <a:t>PODRŠKA IZVOZNIM POSLOVIMA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 bwMode="auto">
          <a:xfrm>
            <a:off x="467544" y="5013176"/>
            <a:ext cx="7905022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hr-HR" altLang="sr-Latn-RS" sz="2500" dirty="0">
                <a:solidFill>
                  <a:srgbClr val="002060"/>
                </a:solidFill>
              </a:rPr>
              <a:t>Zagreb, </a:t>
            </a:r>
            <a:r>
              <a:rPr lang="hr-HR" altLang="sr-Latn-RS" sz="2500" dirty="0" smtClean="0">
                <a:solidFill>
                  <a:srgbClr val="002060"/>
                </a:solidFill>
              </a:rPr>
              <a:t>22. </a:t>
            </a:r>
            <a:r>
              <a:rPr lang="hr-HR" altLang="sr-Latn-RS" sz="2500" smtClean="0">
                <a:solidFill>
                  <a:srgbClr val="002060"/>
                </a:solidFill>
              </a:rPr>
              <a:t>ožujak 2017</a:t>
            </a:r>
            <a:r>
              <a:rPr lang="hr-HR" altLang="sr-Latn-RS" sz="2500" dirty="0">
                <a:solidFill>
                  <a:srgbClr val="00206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1979613" y="44624"/>
            <a:ext cx="6769100" cy="647799"/>
          </a:xfrm>
          <a:extLst/>
        </p:spPr>
        <p:txBody>
          <a:bodyPr/>
          <a:lstStyle/>
          <a:p>
            <a:r>
              <a:rPr lang="hr-HR" alt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Dosadašnja ostvarenja kroz poslove osiguranja izvoza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071E6A-B2C4-479D-BA57-3A337CDBFDC4}" type="slidenum">
              <a:rPr lang="hr-HR" smtClean="0"/>
              <a:pPr/>
              <a:t>10</a:t>
            </a:fld>
            <a:endParaRPr lang="hr-HR"/>
          </a:p>
        </p:txBody>
      </p:sp>
      <p:graphicFrame>
        <p:nvGraphicFramePr>
          <p:cNvPr id="7" name="Table Placeholder 7"/>
          <p:cNvGraphicFramePr>
            <a:graphicFrameLocks/>
          </p:cNvGraphicFramePr>
          <p:nvPr>
            <p:extLst/>
          </p:nvPr>
        </p:nvGraphicFramePr>
        <p:xfrm>
          <a:off x="271647" y="1782108"/>
          <a:ext cx="8494713" cy="31376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359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8311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61843">
                <a:tc>
                  <a:txBody>
                    <a:bodyPr/>
                    <a:lstStyle/>
                    <a:p>
                      <a:endParaRPr lang="hr-HR" sz="2400" dirty="0">
                        <a:solidFill>
                          <a:schemeClr val="bg1"/>
                        </a:solidFill>
                      </a:endParaRPr>
                    </a:p>
                  </a:txBody>
                  <a:tcPr marL="91446" marR="91446" marT="45712" marB="45712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1" dirty="0">
                          <a:solidFill>
                            <a:schemeClr val="tx1"/>
                          </a:solidFill>
                        </a:rPr>
                        <a:t>1999. –</a:t>
                      </a:r>
                      <a:r>
                        <a:rPr lang="hr-HR" sz="2400" b="1" baseline="0" dirty="0">
                          <a:solidFill>
                            <a:schemeClr val="tx1"/>
                          </a:solidFill>
                        </a:rPr>
                        <a:t> 31.12.2016</a:t>
                      </a:r>
                      <a:r>
                        <a:rPr lang="hr-HR" sz="2400" b="1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</a:txBody>
                  <a:tcPr marL="91446" marR="91446" marT="45712" marB="45712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163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</a:rPr>
                        <a:t>Osigurani izvozni</a:t>
                      </a:r>
                      <a:r>
                        <a:rPr lang="hr-HR" sz="2400" b="0" baseline="0" dirty="0">
                          <a:solidFill>
                            <a:schemeClr val="tx1"/>
                          </a:solidFill>
                        </a:rPr>
                        <a:t> promet</a:t>
                      </a:r>
                      <a:endParaRPr lang="hr-HR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2" marB="4571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22.587</a:t>
                      </a:r>
                    </a:p>
                  </a:txBody>
                  <a:tcPr marL="91446" marR="91446" marT="45712" marB="45712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4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</a:rPr>
                        <a:t>Broj isplaćenih odšteta</a:t>
                      </a:r>
                    </a:p>
                  </a:txBody>
                  <a:tcPr marL="91446" marR="91446" marT="45712" marB="4571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147</a:t>
                      </a:r>
                    </a:p>
                  </a:txBody>
                  <a:tcPr marL="91446" marR="91446" marT="45712" marB="45712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4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</a:rPr>
                        <a:t>Iznos isplaćenih odšteta i troškova</a:t>
                      </a:r>
                    </a:p>
                  </a:txBody>
                  <a:tcPr marL="91446" marR="91446" marT="45712" marB="4571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126</a:t>
                      </a:r>
                    </a:p>
                  </a:txBody>
                  <a:tcPr marL="91446" marR="91446" marT="45712" marB="45712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4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b="0" dirty="0">
                          <a:solidFill>
                            <a:schemeClr val="tx1"/>
                          </a:solidFill>
                        </a:rPr>
                        <a:t>Naplaćena</a:t>
                      </a:r>
                      <a:r>
                        <a:rPr lang="hr-HR" sz="2400" b="0" baseline="0" dirty="0">
                          <a:solidFill>
                            <a:schemeClr val="tx1"/>
                          </a:solidFill>
                        </a:rPr>
                        <a:t> premija osiguranja</a:t>
                      </a:r>
                      <a:endParaRPr lang="hr-HR" sz="2400" b="0" dirty="0">
                        <a:solidFill>
                          <a:schemeClr val="tx1"/>
                        </a:solidFill>
                      </a:endParaRPr>
                    </a:p>
                  </a:txBody>
                  <a:tcPr marL="91446" marR="91446" marT="45712" marB="45712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400" dirty="0">
                          <a:solidFill>
                            <a:schemeClr val="tx1"/>
                          </a:solidFill>
                        </a:rPr>
                        <a:t>162</a:t>
                      </a:r>
                    </a:p>
                  </a:txBody>
                  <a:tcPr marL="91446" marR="91446" marT="45712" marB="45712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7524328" y="1412776"/>
            <a:ext cx="11922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hr-HR" altLang="sr-Latn-RS" b="1" dirty="0"/>
              <a:t>u </a:t>
            </a:r>
            <a:r>
              <a:rPr lang="hr-HR" altLang="sr-Latn-RS" b="1" dirty="0" err="1"/>
              <a:t>mil</a:t>
            </a:r>
            <a:r>
              <a:rPr lang="hr-HR" altLang="sr-Latn-RS" b="1" dirty="0"/>
              <a:t>. kn </a:t>
            </a:r>
          </a:p>
        </p:txBody>
      </p:sp>
    </p:spTree>
    <p:extLst>
      <p:ext uri="{BB962C8B-B14F-4D97-AF65-F5344CB8AC3E}">
        <p14:creationId xmlns:p14="http://schemas.microsoft.com/office/powerpoint/2010/main" val="32533620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6E0C7-1936-4369-AC41-AA256DB5FC71}" type="slidenum">
              <a:rPr lang="hr-HR" altLang="sr-Latn-RS" smtClean="0"/>
              <a:t>11</a:t>
            </a:fld>
            <a:endParaRPr lang="hr-HR" altLang="sr-Latn-RS" dirty="0"/>
          </a:p>
        </p:txBody>
      </p:sp>
      <p:graphicFrame>
        <p:nvGraphicFramePr>
          <p:cNvPr id="5" name="Table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444390"/>
              </p:ext>
            </p:extLst>
          </p:nvPr>
        </p:nvGraphicFramePr>
        <p:xfrm>
          <a:off x="611560" y="1268760"/>
          <a:ext cx="8001000" cy="426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2"/>
          <p:cNvSpPr txBox="1">
            <a:spLocks/>
          </p:cNvSpPr>
          <p:nvPr/>
        </p:nvSpPr>
        <p:spPr bwMode="auto">
          <a:xfrm>
            <a:off x="3376389" y="188640"/>
            <a:ext cx="5760889" cy="43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>
              <a:spcBef>
                <a:spcPct val="20000"/>
              </a:spcBef>
              <a:buFont typeface="Arial" charset="0"/>
              <a:buNone/>
              <a:defRPr sz="2400" b="1">
                <a:solidFill>
                  <a:schemeClr val="bg1"/>
                </a:solidFill>
                <a:latin typeface="+mn-lt"/>
                <a:cs typeface="+mn-cs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latin typeface="+mn-lt"/>
                <a:cs typeface="+mn-cs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latin typeface="+mn-lt"/>
                <a:cs typeface="+mn-cs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latin typeface="+mn-lt"/>
                <a:cs typeface="+mn-cs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latin typeface="+mn-lt"/>
                <a:cs typeface="+mn-cs"/>
              </a:defRPr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r>
              <a:rPr lang="hr-HR" altLang="sr-Latn-RS" dirty="0"/>
              <a:t>Dosadašnji rezultati </a:t>
            </a:r>
          </a:p>
        </p:txBody>
      </p:sp>
    </p:spTree>
    <p:extLst>
      <p:ext uri="{BB962C8B-B14F-4D97-AF65-F5344CB8AC3E}">
        <p14:creationId xmlns:p14="http://schemas.microsoft.com/office/powerpoint/2010/main" val="3708731831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395288" y="981075"/>
            <a:ext cx="8223250" cy="4900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sz="2400" b="1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sz="2400" b="1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hr-HR" sz="2400" b="1" dirty="0"/>
              <a:t>HVALA NA POZORNOSTI!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sz="2400" b="1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hr-HR" sz="2400" b="1" dirty="0"/>
              <a:t>HRVATSKA BANKA ZA OBNOVU I RAZVITAK</a:t>
            </a:r>
            <a:endParaRPr lang="hr-HR" sz="2400" i="1" dirty="0"/>
          </a:p>
          <a:p>
            <a:pPr algn="just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en-US" dirty="0" err="1"/>
              <a:t>Strossmayerov</a:t>
            </a:r>
            <a:r>
              <a:rPr lang="en-US" dirty="0"/>
              <a:t> </a:t>
            </a:r>
            <a:r>
              <a:rPr lang="en-US" dirty="0" err="1"/>
              <a:t>trg</a:t>
            </a:r>
            <a:r>
              <a:rPr lang="en-US" dirty="0"/>
              <a:t> 9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en-US" dirty="0"/>
              <a:t>10000 Zagreb</a:t>
            </a:r>
            <a:endParaRPr lang="hr-HR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hr-HR" dirty="0"/>
              <a:t>Hrvatska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</a:pPr>
            <a:r>
              <a:rPr lang="en-US" dirty="0">
                <a:hlinkClick r:id="rId3"/>
              </a:rPr>
              <a:t>www.hbor.hr</a:t>
            </a:r>
            <a:endParaRPr lang="hr-HR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endParaRPr lang="hr-HR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8BF3C0-D511-462B-8007-C1CD7C70E3A0}" type="slidenum">
              <a:rPr lang="hr-HR" smtClean="0"/>
              <a:pPr/>
              <a:t>12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7044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1340768"/>
            <a:ext cx="4464496" cy="44644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419450" y="180000"/>
            <a:ext cx="5472113" cy="431800"/>
          </a:xfrm>
        </p:spPr>
        <p:txBody>
          <a:bodyPr/>
          <a:lstStyle/>
          <a:p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Okvir za podršku izvozu u HBOR-u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8BF3C0-D511-462B-8007-C1CD7C70E3A0}" type="slidenum">
              <a:rPr lang="hr-HR" smtClean="0"/>
              <a:pPr/>
              <a:t>2</a:t>
            </a:fld>
            <a:endParaRPr lang="hr-HR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86502478"/>
              </p:ext>
            </p:extLst>
          </p:nvPr>
        </p:nvGraphicFramePr>
        <p:xfrm>
          <a:off x="107504" y="1685032"/>
          <a:ext cx="4608512" cy="3616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 descr="line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004048" y="2060848"/>
            <a:ext cx="4104457" cy="3816424"/>
          </a:xfrm>
          <a:prstGeom prst="rect">
            <a:avLst/>
          </a:prstGeom>
          <a:noFill/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876604" y="5015127"/>
            <a:ext cx="1007764" cy="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hr-HR" altLang="sr-Latn-RS" sz="1600" b="1" dirty="0">
                <a:latin typeface="+mn-lt"/>
                <a:cs typeface="+mn-cs"/>
              </a:rPr>
              <a:t>Isporuka</a:t>
            </a:r>
            <a:endParaRPr lang="en-US" altLang="sr-Latn-RS" sz="1600" b="1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5436096" y="4509120"/>
            <a:ext cx="1942614" cy="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</a:pPr>
            <a:r>
              <a:rPr lang="hr-HR" altLang="sr-Latn-RS" sz="1600" b="1" dirty="0">
                <a:latin typeface="+mn-lt"/>
              </a:rPr>
              <a:t>P</a:t>
            </a:r>
            <a:r>
              <a:rPr lang="hr-HR" altLang="sr-Latn-RS" sz="1600" b="1" dirty="0">
                <a:latin typeface="+mn-lt"/>
                <a:cs typeface="+mn-cs"/>
              </a:rPr>
              <a:t>roizvodnja</a:t>
            </a:r>
            <a:endParaRPr lang="en-US" altLang="sr-Latn-RS" sz="1600" b="1" dirty="0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4900266" y="3933056"/>
            <a:ext cx="895870" cy="819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hr-HR" altLang="sr-Latn-RS" sz="1600" b="1" dirty="0">
                <a:latin typeface="+mn-lt"/>
                <a:cs typeface="+mn-cs"/>
              </a:rPr>
              <a:t>Javni </a:t>
            </a:r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  <a:buFont typeface="Wingdings" pitchFamily="2" charset="2"/>
              <a:buNone/>
            </a:pPr>
            <a:r>
              <a:rPr lang="hr-HR" altLang="sr-Latn-RS" sz="1600" b="1" dirty="0">
                <a:latin typeface="+mn-lt"/>
                <a:cs typeface="+mn-cs"/>
              </a:rPr>
              <a:t>natječaj</a:t>
            </a:r>
            <a:endParaRPr lang="en-US" altLang="sr-Latn-RS" sz="1600" b="1" dirty="0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68344" y="5371751"/>
            <a:ext cx="969965" cy="29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rgbClr val="5F5F5F"/>
              </a:buClr>
            </a:pPr>
            <a:r>
              <a:rPr lang="hr-HR" altLang="sr-Latn-RS" sz="1600" b="1" dirty="0">
                <a:latin typeface="+mn-lt"/>
              </a:rPr>
              <a:t>Naplata</a:t>
            </a:r>
            <a:endParaRPr lang="hr-HR" altLang="sr-Latn-RS" sz="1600" b="1" dirty="0">
              <a:latin typeface="+mn-lt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5536" y="537321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Savjetovanje</a:t>
            </a:r>
          </a:p>
        </p:txBody>
      </p:sp>
    </p:spTree>
    <p:extLst>
      <p:ext uri="{BB962C8B-B14F-4D97-AF65-F5344CB8AC3E}">
        <p14:creationId xmlns:p14="http://schemas.microsoft.com/office/powerpoint/2010/main" val="3322642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2233975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think-cell Slide" r:id="rId4" imgW="362" imgH="362" progId="TCLayout.ActiveDocument.1">
                  <p:embed/>
                </p:oleObj>
              </mc:Choice>
              <mc:Fallback>
                <p:oleObj name="think-cell Slide" r:id="rId4" imgW="362" imgH="362" progId="TCLayout.ActiveDocument.1">
                  <p:embed/>
                  <p:pic>
                    <p:nvPicPr>
                      <p:cNvPr id="23" name="Object 2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647564" y="2349286"/>
            <a:ext cx="7884876" cy="2876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90390-CA33-41CD-B7D2-C60FD1944AB6}" type="slidenum">
              <a:rPr lang="hr-HR" smtClean="0">
                <a:solidFill>
                  <a:prstClr val="white"/>
                </a:solidFill>
              </a:rPr>
              <a:pPr/>
              <a:t>3</a:t>
            </a:fld>
            <a:endParaRPr lang="hr-HR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22175" y="1340768"/>
            <a:ext cx="3763144" cy="48245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Rectangle 4"/>
          <p:cNvSpPr/>
          <p:nvPr/>
        </p:nvSpPr>
        <p:spPr>
          <a:xfrm>
            <a:off x="5076056" y="1340768"/>
            <a:ext cx="3763144" cy="482453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defPPr>
              <a:defRPr lang="sr-Latn-RS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890390-CA33-41CD-B7D2-C60FD1944AB6}" type="slidenum">
              <a:rPr lang="hr-HR" smtClean="0">
                <a:solidFill>
                  <a:prstClr val="white"/>
                </a:solidFill>
              </a:rPr>
              <a:pPr/>
              <a:t>3</a:t>
            </a:fld>
            <a:endParaRPr lang="hr-HR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509207"/>
            <a:ext cx="3384376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/>
              <a:t>INVESTICIJE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269554" y="1509207"/>
            <a:ext cx="3334894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r-HR" dirty="0"/>
              <a:t>TRAJNA OBRTNA SREDSTVA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2349286"/>
            <a:ext cx="338437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/>
              <a:t>Kamatne stope</a:t>
            </a:r>
          </a:p>
          <a:p>
            <a:pPr algn="ctr"/>
            <a:endParaRPr lang="hr-HR" sz="1400" b="1" dirty="0"/>
          </a:p>
          <a:p>
            <a:pPr lvl="0" algn="ctr"/>
            <a:r>
              <a:rPr lang="en-GB" sz="1400" b="1" dirty="0"/>
              <a:t>2%</a:t>
            </a:r>
            <a:r>
              <a:rPr lang="hr-HR" sz="1400" b="1" dirty="0"/>
              <a:t> i</a:t>
            </a:r>
            <a:r>
              <a:rPr lang="en-GB" sz="1400" b="1" dirty="0"/>
              <a:t> 4%</a:t>
            </a:r>
            <a:r>
              <a:rPr lang="hr-HR" sz="1400" b="1" dirty="0"/>
              <a:t> godišnje u ovisnosti o djelatnosti investicije i investitoru</a:t>
            </a:r>
          </a:p>
          <a:p>
            <a:pPr lvl="0" algn="ctr"/>
            <a:endParaRPr lang="en-GB" sz="1400" dirty="0"/>
          </a:p>
          <a:p>
            <a:pPr lvl="0" algn="ctr"/>
            <a:r>
              <a:rPr lang="en-GB" sz="1400" dirty="0"/>
              <a:t> </a:t>
            </a:r>
            <a:r>
              <a:rPr lang="hr-HR" sz="1400" dirty="0"/>
              <a:t>Za investicije u poljoprivredi, turizmu, industriji i energetskoj učinkovitosti do 30.6.2017. godine kamatna stopa</a:t>
            </a:r>
            <a:endParaRPr lang="hr-HR" sz="1400" b="1" dirty="0"/>
          </a:p>
          <a:p>
            <a:pPr lvl="0" algn="ctr"/>
            <a:r>
              <a:rPr lang="hr-HR" sz="1400" b="1" dirty="0"/>
              <a:t>2% i </a:t>
            </a:r>
            <a:r>
              <a:rPr lang="en-GB" sz="1400" b="1" dirty="0"/>
              <a:t>3%</a:t>
            </a:r>
          </a:p>
          <a:p>
            <a:pPr algn="ctr"/>
            <a:endParaRPr lang="hr-HR" sz="1400" dirty="0"/>
          </a:p>
          <a:p>
            <a:pPr algn="ctr"/>
            <a:endParaRPr lang="hr-HR" sz="1400" dirty="0"/>
          </a:p>
        </p:txBody>
      </p:sp>
      <p:sp>
        <p:nvSpPr>
          <p:cNvPr id="11" name="Rectangle 10"/>
          <p:cNvSpPr/>
          <p:nvPr/>
        </p:nvSpPr>
        <p:spPr>
          <a:xfrm>
            <a:off x="647564" y="4372839"/>
            <a:ext cx="331236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hr-HR" sz="1400" b="1" dirty="0"/>
          </a:p>
          <a:p>
            <a:pPr lvl="0" algn="ctr"/>
            <a:r>
              <a:rPr lang="hr-HR" sz="1400" b="1" dirty="0"/>
              <a:t>Rokovi otplate i poček</a:t>
            </a:r>
            <a:endParaRPr lang="en-GB" sz="1400" b="1" dirty="0"/>
          </a:p>
          <a:p>
            <a:pPr lvl="0" algn="ctr"/>
            <a:endParaRPr lang="en-GB" sz="1400" dirty="0"/>
          </a:p>
          <a:p>
            <a:pPr lvl="0" algn="ctr"/>
            <a:r>
              <a:rPr lang="hr-HR" sz="1400" dirty="0"/>
              <a:t>Poček</a:t>
            </a:r>
            <a:r>
              <a:rPr lang="en-GB" sz="1400" dirty="0"/>
              <a:t>: </a:t>
            </a:r>
            <a:r>
              <a:rPr lang="hr-HR" sz="1400" b="1" dirty="0"/>
              <a:t>do 5 godina</a:t>
            </a:r>
            <a:endParaRPr lang="en-GB" sz="1400" b="1" dirty="0"/>
          </a:p>
          <a:p>
            <a:pPr lvl="0" algn="ctr"/>
            <a:r>
              <a:rPr lang="hr-HR" sz="1400" dirty="0"/>
              <a:t>Rokovi otplate</a:t>
            </a:r>
            <a:r>
              <a:rPr lang="en-GB" sz="1400" dirty="0"/>
              <a:t>: </a:t>
            </a:r>
            <a:r>
              <a:rPr lang="hr-HR" sz="1400" b="1" dirty="0"/>
              <a:t>od</a:t>
            </a:r>
            <a:r>
              <a:rPr lang="en-GB" sz="1400" b="1" dirty="0"/>
              <a:t> 12 </a:t>
            </a:r>
            <a:r>
              <a:rPr lang="hr-HR" sz="1400" b="1" dirty="0"/>
              <a:t>do</a:t>
            </a:r>
            <a:r>
              <a:rPr lang="en-GB" sz="1400" b="1" dirty="0"/>
              <a:t> 17 </a:t>
            </a:r>
            <a:r>
              <a:rPr lang="hr-HR" sz="1400" b="1" dirty="0"/>
              <a:t>godina</a:t>
            </a:r>
            <a:endParaRPr lang="hr-HR" sz="1400" dirty="0"/>
          </a:p>
        </p:txBody>
      </p:sp>
      <p:sp>
        <p:nvSpPr>
          <p:cNvPr id="12" name="Rectangle 11"/>
          <p:cNvSpPr/>
          <p:nvPr/>
        </p:nvSpPr>
        <p:spPr>
          <a:xfrm>
            <a:off x="5436096" y="2349286"/>
            <a:ext cx="3168352" cy="67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</a:pPr>
            <a:r>
              <a:rPr lang="hr-HR" sz="1400" b="1" dirty="0"/>
              <a:t>Kamatne stope</a:t>
            </a:r>
          </a:p>
          <a:p>
            <a:pPr lvl="0" algn="ctr">
              <a:lnSpc>
                <a:spcPct val="90000"/>
              </a:lnSpc>
            </a:pPr>
            <a:endParaRPr lang="hr-HR" sz="1400" b="1" dirty="0"/>
          </a:p>
          <a:p>
            <a:pPr lvl="0" algn="ctr">
              <a:lnSpc>
                <a:spcPct val="90000"/>
              </a:lnSpc>
            </a:pPr>
            <a:r>
              <a:rPr lang="hr-HR" sz="1400" dirty="0"/>
              <a:t>Od </a:t>
            </a:r>
            <a:r>
              <a:rPr lang="hr-HR" sz="1400" b="1" dirty="0"/>
              <a:t>2</a:t>
            </a:r>
            <a:r>
              <a:rPr lang="en-GB" sz="1400" b="1" dirty="0"/>
              <a:t>% </a:t>
            </a:r>
            <a:r>
              <a:rPr lang="hr-HR" sz="1400" dirty="0"/>
              <a:t>do</a:t>
            </a:r>
            <a:r>
              <a:rPr lang="en-GB" sz="1400" b="1" dirty="0"/>
              <a:t> </a:t>
            </a:r>
            <a:r>
              <a:rPr lang="hr-HR" sz="1400" b="1" dirty="0"/>
              <a:t>4</a:t>
            </a:r>
            <a:r>
              <a:rPr lang="en-GB" sz="1400" b="1" dirty="0"/>
              <a:t>%</a:t>
            </a:r>
          </a:p>
        </p:txBody>
      </p:sp>
      <p:sp>
        <p:nvSpPr>
          <p:cNvPr id="13" name="Rectangle 12"/>
          <p:cNvSpPr/>
          <p:nvPr/>
        </p:nvSpPr>
        <p:spPr>
          <a:xfrm rot="10800000" flipV="1">
            <a:off x="5436096" y="4564866"/>
            <a:ext cx="3334894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hr-HR" sz="1400" b="1" dirty="0"/>
              <a:t>Rokovi otplate i poček</a:t>
            </a:r>
          </a:p>
          <a:p>
            <a:pPr lvl="0" algn="ctr"/>
            <a:endParaRPr lang="hr-HR" sz="1400" b="1" dirty="0"/>
          </a:p>
          <a:p>
            <a:pPr lvl="0" algn="ctr"/>
            <a:r>
              <a:rPr lang="hr-HR" sz="1400" dirty="0"/>
              <a:t>Rokovi otplate</a:t>
            </a:r>
            <a:r>
              <a:rPr lang="en-GB" sz="1400" dirty="0"/>
              <a:t>: </a:t>
            </a:r>
            <a:r>
              <a:rPr lang="hr-HR" sz="1400" b="1" dirty="0"/>
              <a:t>od</a:t>
            </a:r>
            <a:r>
              <a:rPr lang="en-GB" sz="1400" b="1" dirty="0"/>
              <a:t> 3 </a:t>
            </a:r>
            <a:r>
              <a:rPr lang="hr-HR" sz="1400" b="1" dirty="0"/>
              <a:t>mjeseca do </a:t>
            </a:r>
            <a:r>
              <a:rPr lang="en-GB" sz="1400" b="1" dirty="0"/>
              <a:t>6</a:t>
            </a:r>
            <a:r>
              <a:rPr lang="hr-HR" sz="1400" b="1" dirty="0"/>
              <a:t> godina</a:t>
            </a:r>
          </a:p>
          <a:p>
            <a:pPr lvl="0" algn="ctr"/>
            <a:r>
              <a:rPr lang="hr-HR" sz="1400" b="1" dirty="0"/>
              <a:t>Poček: do 2 god</a:t>
            </a:r>
          </a:p>
          <a:p>
            <a:pPr algn="ctr"/>
            <a:r>
              <a:rPr lang="hr-HR" sz="1400" dirty="0"/>
              <a:t>Program restrukturiranje do 10 godina otplate i poček do 2 godine</a:t>
            </a:r>
            <a:endParaRPr lang="en-GB" sz="1400" dirty="0"/>
          </a:p>
          <a:p>
            <a:pPr lvl="0" algn="ctr"/>
            <a:endParaRPr lang="hr-HR" sz="1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755576" y="4941168"/>
            <a:ext cx="77768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7564" y="2636912"/>
            <a:ext cx="78848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 Placeholder 2"/>
          <p:cNvSpPr txBox="1">
            <a:spLocks/>
          </p:cNvSpPr>
          <p:nvPr/>
        </p:nvSpPr>
        <p:spPr bwMode="auto">
          <a:xfrm>
            <a:off x="1620000" y="180000"/>
            <a:ext cx="7219200" cy="43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hr-HR" b="1" dirty="0"/>
              <a:t>Osnovni uvjeti kreditiranja </a:t>
            </a:r>
          </a:p>
          <a:p>
            <a:pPr eaLnBrk="1" hangingPunct="1">
              <a:spcBef>
                <a:spcPts val="0"/>
              </a:spcBef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956454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7713" y="188640"/>
            <a:ext cx="8001000" cy="900112"/>
          </a:xfrm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hr-HR" sz="24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Izvozni programi kreditiranja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3886200"/>
          </a:xfrm>
        </p:spPr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endParaRPr lang="hr-HR" sz="1800" b="1" dirty="0"/>
          </a:p>
          <a:p>
            <a:pPr marL="285750" lvl="1">
              <a:buFont typeface="Arial" panose="020B0604020202020204" pitchFamily="34" charset="0"/>
              <a:buChar char="•"/>
            </a:pPr>
            <a:endParaRPr lang="hr-HR" sz="18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53196"/>
              </p:ext>
            </p:extLst>
          </p:nvPr>
        </p:nvGraphicFramePr>
        <p:xfrm>
          <a:off x="194965" y="873324"/>
          <a:ext cx="8430171" cy="5415971"/>
        </p:xfrm>
        <a:graphic>
          <a:graphicData uri="http://schemas.openxmlformats.org/drawingml/2006/table">
            <a:tbl>
              <a:tblPr firstRow="1" firstCol="1">
                <a:tableStyleId>{6E25E649-3F16-4E02-A733-19D2CDBF48F0}</a:tableStyleId>
              </a:tblPr>
              <a:tblGrid>
                <a:gridCol w="16714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529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5290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529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99474">
                <a:tc>
                  <a:txBody>
                    <a:bodyPr/>
                    <a:lstStyle/>
                    <a:p>
                      <a:endParaRPr lang="hr-HR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dirty="0"/>
                        <a:t>Priprema izvoza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dirty="0"/>
                        <a:t>Kredit dobavljača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000" dirty="0"/>
                        <a:t>Kredit kupcu/banci kupca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307713">
                <a:tc>
                  <a:txBody>
                    <a:bodyPr/>
                    <a:lstStyle/>
                    <a:p>
                      <a:r>
                        <a:rPr lang="hr-HR" sz="2000" dirty="0"/>
                        <a:t>Namjena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Obrtna sredstva za pripremu proizvodnje i izvoz</a:t>
                      </a:r>
                      <a:r>
                        <a:rPr lang="hr-HR" sz="1800" baseline="0" dirty="0"/>
                        <a:t> </a:t>
                      </a:r>
                      <a:endParaRPr lang="hr-H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Financiranje</a:t>
                      </a:r>
                      <a:r>
                        <a:rPr lang="hr-HR" sz="1800" baseline="0" dirty="0"/>
                        <a:t> izvoznika koji je ino. kupcu odobrio robni kredit</a:t>
                      </a:r>
                      <a:endParaRPr lang="hr-H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Financiranje inozemnog kupca</a:t>
                      </a:r>
                      <a:r>
                        <a:rPr lang="hr-HR" sz="1800" baseline="0" dirty="0"/>
                        <a:t> za kupnju roba i usluga od hrv. izvoznika</a:t>
                      </a:r>
                      <a:endParaRPr lang="hr-H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18472">
                <a:tc>
                  <a:txBody>
                    <a:bodyPr/>
                    <a:lstStyle/>
                    <a:p>
                      <a:r>
                        <a:rPr lang="hr-HR" sz="2000" dirty="0"/>
                        <a:t>Korisnik</a:t>
                      </a:r>
                      <a:r>
                        <a:rPr lang="hr-HR" sz="2000" baseline="0" dirty="0"/>
                        <a:t> kredita</a:t>
                      </a:r>
                      <a:endParaRPr lang="hr-HR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indent="0" algn="l"/>
                      <a:r>
                        <a:rPr lang="hr-HR" sz="1800" dirty="0"/>
                        <a:t>Izvoznik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Izvoznik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indent="0" algn="l">
                        <a:buFont typeface="Arial" panose="020B0604020202020204" pitchFamily="34" charset="0"/>
                        <a:buNone/>
                      </a:pPr>
                      <a:r>
                        <a:rPr lang="hr-HR" sz="1800" kern="1200" dirty="0">
                          <a:effectLst/>
                        </a:rPr>
                        <a:t>Ino kupac / banka ino kupca</a:t>
                      </a:r>
                      <a:endParaRPr lang="hr-H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307713">
                <a:tc>
                  <a:txBody>
                    <a:bodyPr/>
                    <a:lstStyle/>
                    <a:p>
                      <a:r>
                        <a:rPr lang="hr-HR" sz="2000" dirty="0"/>
                        <a:t>Način kreditiranja: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66712" lvl="1" indent="-285750" algn="l">
                        <a:buFont typeface="Calibri" panose="020F0502020204030204" pitchFamily="34" charset="0"/>
                        <a:buChar char="–"/>
                      </a:pPr>
                      <a:r>
                        <a:rPr lang="hr-HR" sz="1800" kern="1200" dirty="0">
                          <a:effectLst/>
                        </a:rPr>
                        <a:t>Izravno</a:t>
                      </a:r>
                    </a:p>
                    <a:p>
                      <a:pPr marL="366712" lvl="1" indent="-285750" algn="l">
                        <a:buFont typeface="Calibri" panose="020F0502020204030204" pitchFamily="34" charset="0"/>
                        <a:buChar char="–"/>
                      </a:pPr>
                      <a:r>
                        <a:rPr lang="hr-HR" sz="1800" kern="1200" dirty="0">
                          <a:effectLst/>
                        </a:rPr>
                        <a:t>Putem poslovnih banaka</a:t>
                      </a:r>
                    </a:p>
                    <a:p>
                      <a:pPr marL="366712" lvl="1" indent="-285750" algn="l">
                        <a:buFont typeface="Calibri" panose="020F0502020204030204" pitchFamily="34" charset="0"/>
                        <a:buChar char="–"/>
                      </a:pPr>
                      <a:r>
                        <a:rPr lang="hr-HR" sz="1800" kern="1200" dirty="0">
                          <a:effectLst/>
                        </a:rPr>
                        <a:t>Po modelu podjele rizika</a:t>
                      </a:r>
                      <a:endParaRPr lang="hr-H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Izravno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Izravno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9466">
                <a:tc>
                  <a:txBody>
                    <a:bodyPr/>
                    <a:lstStyle/>
                    <a:p>
                      <a:r>
                        <a:rPr lang="hr-HR" sz="2000" dirty="0"/>
                        <a:t>Rok otplate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0962" lvl="1" indent="0" algn="l">
                        <a:buFont typeface="Arial" panose="020B0604020202020204" pitchFamily="34" charset="0"/>
                        <a:buNone/>
                      </a:pPr>
                      <a:r>
                        <a:rPr lang="hr-HR" sz="1800" dirty="0"/>
                        <a:t>Do</a:t>
                      </a:r>
                      <a:r>
                        <a:rPr lang="hr-HR" sz="1800" baseline="0" dirty="0"/>
                        <a:t> </a:t>
                      </a:r>
                      <a:r>
                        <a:rPr lang="hr-HR" sz="1800" dirty="0"/>
                        <a:t>1</a:t>
                      </a:r>
                      <a:r>
                        <a:rPr lang="hr-HR" sz="1800" baseline="0" dirty="0"/>
                        <a:t> god.</a:t>
                      </a:r>
                      <a:endParaRPr lang="hr-H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Do 15</a:t>
                      </a:r>
                      <a:r>
                        <a:rPr lang="hr-HR" sz="1800" baseline="0" dirty="0"/>
                        <a:t> god.</a:t>
                      </a:r>
                      <a:endParaRPr lang="hr-H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Do 15</a:t>
                      </a:r>
                      <a:r>
                        <a:rPr lang="hr-HR" sz="1800" baseline="0" dirty="0"/>
                        <a:t> god.</a:t>
                      </a:r>
                      <a:endParaRPr lang="hr-HR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r>
                        <a:rPr lang="hr-HR" sz="2000" dirty="0"/>
                        <a:t>Kamata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0962" lvl="1" indent="0" algn="l">
                        <a:buFont typeface="Arial" panose="020B0604020202020204" pitchFamily="34" charset="0"/>
                        <a:buNone/>
                      </a:pPr>
                      <a:r>
                        <a:rPr lang="hr-HR" sz="1800" baseline="0" dirty="0" smtClean="0"/>
                        <a:t>Varijabilna </a:t>
                      </a:r>
                      <a:endParaRPr lang="hr-HR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800" dirty="0"/>
                        <a:t>Varijabilna ili fiksna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800" dirty="0"/>
                        <a:t>Varijabilna ili fiksna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6E0C7-1936-4369-AC41-AA256DB5FC71}" type="slidenum">
              <a:rPr lang="hr-HR" altLang="sr-Latn-RS" smtClean="0"/>
              <a:t>4</a:t>
            </a:fld>
            <a:endParaRPr lang="hr-HR" altLang="sr-Latn-RS" dirty="0"/>
          </a:p>
        </p:txBody>
      </p:sp>
    </p:spTree>
    <p:extLst>
      <p:ext uri="{BB962C8B-B14F-4D97-AF65-F5344CB8AC3E}">
        <p14:creationId xmlns:p14="http://schemas.microsoft.com/office/powerpoint/2010/main" val="2473619335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1700808"/>
            <a:ext cx="8397630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23" name="Object 22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think-cell Slide" r:id="rId4" imgW="362" imgH="362" progId="TCLayout.ActiveDocument.1">
                  <p:embed/>
                </p:oleObj>
              </mc:Choice>
              <mc:Fallback>
                <p:oleObj name="think-cell Slide" r:id="rId4" imgW="362" imgH="362" progId="TCLayout.ActiveDocument.1">
                  <p:embed/>
                  <p:pic>
                    <p:nvPicPr>
                      <p:cNvPr id="23" name="Object 2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890390-CA33-41CD-B7D2-C60FD1944AB6}" type="slidenum">
              <a:rPr lang="hr-HR" smtClean="0">
                <a:solidFill>
                  <a:prstClr val="white"/>
                </a:solidFill>
              </a:rPr>
              <a:pPr/>
              <a:t>5</a:t>
            </a:fld>
            <a:endParaRPr lang="hr-HR">
              <a:solidFill>
                <a:prstClr val="white"/>
              </a:solidFill>
            </a:endParaRPr>
          </a:p>
        </p:txBody>
      </p:sp>
      <p:sp>
        <p:nvSpPr>
          <p:cNvPr id="6" name="Slide Number Placeholder 2"/>
          <p:cNvSpPr txBox="1">
            <a:spLocks/>
          </p:cNvSpPr>
          <p:nvPr/>
        </p:nvSpPr>
        <p:spPr>
          <a:xfrm>
            <a:off x="6732591" y="6381751"/>
            <a:ext cx="2060575" cy="365125"/>
          </a:xfrm>
          <a:prstGeom prst="rect">
            <a:avLst/>
          </a:prstGeom>
        </p:spPr>
        <p:txBody>
          <a:bodyPr vert="horz" wrap="square" lIns="91437" tIns="45719" rIns="91437" bIns="45719" numCol="1" anchor="t" anchorCtr="0" compatLnSpc="1">
            <a:prstTxWarp prst="textNoShape">
              <a:avLst/>
            </a:prstTxWarp>
          </a:bodyPr>
          <a:lstStyle>
            <a:defPPr>
              <a:defRPr lang="sr-Latn-RS"/>
            </a:defPPr>
            <a:lvl1pPr marL="0" algn="r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F890390-CA33-41CD-B7D2-C60FD1944AB6}" type="slidenum">
              <a:rPr lang="hr-HR" smtClean="0">
                <a:solidFill>
                  <a:prstClr val="white"/>
                </a:solidFill>
              </a:rPr>
              <a:pPr/>
              <a:t>5</a:t>
            </a:fld>
            <a:endParaRPr lang="hr-HR">
              <a:solidFill>
                <a:prstClr val="white"/>
              </a:solidFill>
            </a:endParaRPr>
          </a:p>
        </p:txBody>
      </p:sp>
      <p:sp>
        <p:nvSpPr>
          <p:cNvPr id="7" name="Text Placeholder 2"/>
          <p:cNvSpPr txBox="1">
            <a:spLocks/>
          </p:cNvSpPr>
          <p:nvPr/>
        </p:nvSpPr>
        <p:spPr bwMode="auto">
          <a:xfrm>
            <a:off x="1620000" y="180000"/>
            <a:ext cx="7219200" cy="43200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hr-HR" b="1" dirty="0"/>
              <a:t>Garantno poslovanje</a:t>
            </a:r>
          </a:p>
          <a:p>
            <a:pPr eaLnBrk="1" hangingPunct="1">
              <a:spcBef>
                <a:spcPts val="0"/>
              </a:spcBef>
            </a:pPr>
            <a:endParaRPr lang="en-US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1124744"/>
            <a:ext cx="820891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u="sng" dirty="0"/>
              <a:t>Podrška izvoznicima kroz garantno poslovanje:</a:t>
            </a:r>
          </a:p>
          <a:p>
            <a:endParaRPr lang="hr-HR" dirty="0"/>
          </a:p>
          <a:p>
            <a:pPr>
              <a:lnSpc>
                <a:spcPct val="150000"/>
              </a:lnSpc>
            </a:pPr>
            <a:r>
              <a:rPr lang="hr-HR" b="1" dirty="0">
                <a:solidFill>
                  <a:schemeClr val="bg1"/>
                </a:solidFill>
              </a:rPr>
              <a:t>Izdavanje činidbenih bankarskih garancija: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r-HR" b="1" i="1" dirty="0">
                <a:solidFill>
                  <a:schemeClr val="bg1"/>
                </a:solidFill>
              </a:rPr>
              <a:t>Ponudbene garancije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r-HR" b="1" i="1" dirty="0">
                <a:solidFill>
                  <a:schemeClr val="bg1"/>
                </a:solidFill>
              </a:rPr>
              <a:t>Garancije za povrat avansa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r-HR" b="1" i="1" dirty="0">
                <a:solidFill>
                  <a:schemeClr val="bg1"/>
                </a:solidFill>
              </a:rPr>
              <a:t>Garancije za dobro izvršenje posla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hr-HR" b="1" i="1" dirty="0">
                <a:solidFill>
                  <a:schemeClr val="bg1"/>
                </a:solidFill>
              </a:rPr>
              <a:t>Garancije za garantni period</a:t>
            </a:r>
          </a:p>
          <a:p>
            <a:pPr lvl="1">
              <a:lnSpc>
                <a:spcPct val="150000"/>
              </a:lnSpc>
            </a:pPr>
            <a:endParaRPr lang="hr-HR" b="1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r>
              <a:rPr lang="hr-HR" b="1" dirty="0">
                <a:solidFill>
                  <a:schemeClr val="tx2"/>
                </a:solidFill>
              </a:rPr>
              <a:t>Izdavanje </a:t>
            </a:r>
            <a:r>
              <a:rPr lang="hr-HR" b="1" dirty="0" err="1">
                <a:solidFill>
                  <a:schemeClr val="tx2"/>
                </a:solidFill>
              </a:rPr>
              <a:t>kontragarancija</a:t>
            </a:r>
            <a:r>
              <a:rPr lang="hr-HR" b="1" dirty="0">
                <a:solidFill>
                  <a:schemeClr val="tx2"/>
                </a:solidFill>
              </a:rPr>
              <a:t> u suradnji s ostalim domaćim ili inozemnim bankama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endParaRPr lang="hr-HR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29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think-cell Slide" r:id="rId6" imgW="360" imgH="360" progId="TCLayout.ActiveDocument.1">
                  <p:embed/>
                </p:oleObj>
              </mc:Choice>
              <mc:Fallback>
                <p:oleObj name="think-cell Slide" r:id="rId6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ym typeface="+mn-lt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16089313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874038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8842038" y="7272338"/>
            <a:ext cx="0" cy="374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3669625" y="7250113"/>
            <a:ext cx="0" cy="369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6089313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0874038" y="7269163"/>
            <a:ext cx="0" cy="3841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8842038" y="7272338"/>
            <a:ext cx="0" cy="374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3669625" y="7250113"/>
            <a:ext cx="0" cy="3698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2"/>
          <p:cNvSpPr txBox="1">
            <a:spLocks/>
          </p:cNvSpPr>
          <p:nvPr/>
        </p:nvSpPr>
        <p:spPr>
          <a:xfrm>
            <a:off x="2745546" y="116880"/>
            <a:ext cx="6047620" cy="431800"/>
          </a:xfrm>
          <a:prstGeom prst="rect">
            <a:avLst/>
          </a:prstGeom>
          <a:ln/>
        </p:spPr>
        <p:txBody>
          <a:bodyPr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hr-HR" sz="2400" b="1" dirty="0">
                <a:solidFill>
                  <a:schemeClr val="bg1"/>
                </a:solidFill>
              </a:rPr>
              <a:t>Nove mjere</a:t>
            </a:r>
          </a:p>
        </p:txBody>
      </p:sp>
      <p:sp>
        <p:nvSpPr>
          <p:cNvPr id="18" name="Slide Number Placeholder 2"/>
          <p:cNvSpPr txBox="1">
            <a:spLocks/>
          </p:cNvSpPr>
          <p:nvPr/>
        </p:nvSpPr>
        <p:spPr>
          <a:xfrm>
            <a:off x="6732240" y="6385559"/>
            <a:ext cx="2060575" cy="365125"/>
          </a:xfrm>
          <a:prstGeom prst="rect">
            <a:avLst/>
          </a:prstGeom>
        </p:spPr>
        <p:txBody>
          <a:bodyPr/>
          <a:lstStyle>
            <a:defPPr>
              <a:defRPr lang="sr-Latn-R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82071E6A-B2C4-479D-BA57-3A337CDBFDC4}" type="slidenum">
              <a:rPr lang="hr-HR" sz="1200" smtClean="0">
                <a:solidFill>
                  <a:prstClr val="white"/>
                </a:solidFill>
              </a:rPr>
              <a:pPr algn="r"/>
              <a:t>6</a:t>
            </a:fld>
            <a:endParaRPr lang="hr-HR" sz="1200" dirty="0">
              <a:solidFill>
                <a:prstClr val="white"/>
              </a:solidFill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28056139"/>
              </p:ext>
            </p:extLst>
          </p:nvPr>
        </p:nvGraphicFramePr>
        <p:xfrm>
          <a:off x="539552" y="908720"/>
          <a:ext cx="79928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100158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47713" y="188640"/>
            <a:ext cx="8001000" cy="900112"/>
          </a:xfrm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hr-HR" sz="24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Kreditiranje izvoza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3886200"/>
          </a:xfrm>
        </p:spPr>
        <p:txBody>
          <a:bodyPr/>
          <a:lstStyle/>
          <a:p>
            <a:pPr marL="285750" lvl="1">
              <a:buFont typeface="Arial" panose="020B0604020202020204" pitchFamily="34" charset="0"/>
              <a:buChar char="•"/>
            </a:pPr>
            <a:endParaRPr lang="hr-HR" sz="1800" b="1" dirty="0"/>
          </a:p>
          <a:p>
            <a:pPr marL="285750" lvl="1">
              <a:buFont typeface="Arial" panose="020B0604020202020204" pitchFamily="34" charset="0"/>
              <a:buChar char="•"/>
            </a:pPr>
            <a:endParaRPr lang="hr-HR" sz="1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6E0C7-1936-4369-AC41-AA256DB5FC71}" type="slidenum">
              <a:rPr lang="hr-HR" altLang="sr-Latn-RS" smtClean="0"/>
              <a:t>7</a:t>
            </a:fld>
            <a:endParaRPr lang="hr-HR" altLang="sr-Latn-R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395536" y="1196752"/>
          <a:ext cx="8781802" cy="4644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6272276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713" y="188640"/>
            <a:ext cx="8001000" cy="900112"/>
          </a:xfrm>
        </p:spPr>
        <p:txBody>
          <a:bodyPr/>
          <a:lstStyle/>
          <a:p>
            <a:pPr algn="r">
              <a:spcBef>
                <a:spcPct val="20000"/>
              </a:spcBef>
              <a:buFont typeface="Arial" charset="0"/>
              <a:buNone/>
            </a:pPr>
            <a:r>
              <a:rPr lang="hr-HR" sz="2400" b="1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Garancijska aktivnost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F6E0C7-1936-4369-AC41-AA256DB5FC71}" type="slidenum">
              <a:rPr lang="hr-HR" altLang="sr-Latn-RS" smtClean="0"/>
              <a:t>8</a:t>
            </a:fld>
            <a:endParaRPr lang="hr-HR" altLang="sr-Latn-RS" dirty="0"/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/>
          </p:nvPr>
        </p:nvGraphicFramePr>
        <p:xfrm>
          <a:off x="755650" y="1412875"/>
          <a:ext cx="7416750" cy="4392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9255551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0"/>
          </p:nvPr>
        </p:nvSpPr>
        <p:spPr bwMode="auto">
          <a:xfrm>
            <a:off x="3376389" y="188640"/>
            <a:ext cx="5760889" cy="431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hr-HR" altLang="sr-Latn-RS" b="1" dirty="0"/>
              <a:t>Proizvodi osiguranja izvoza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24F74D9-9412-44F4-91E9-361A8972202E}" type="slidenum">
              <a:rPr lang="hr-HR" smtClean="0"/>
              <a:pPr>
                <a:defRPr/>
              </a:pPr>
              <a:t>9</a:t>
            </a:fld>
            <a:endParaRPr lang="hr-HR" dirty="0"/>
          </a:p>
        </p:txBody>
      </p:sp>
      <p:sp>
        <p:nvSpPr>
          <p:cNvPr id="10244" name="Content Placeholder 1"/>
          <p:cNvSpPr txBox="1">
            <a:spLocks/>
          </p:cNvSpPr>
          <p:nvPr/>
        </p:nvSpPr>
        <p:spPr bwMode="auto">
          <a:xfrm>
            <a:off x="3275856" y="831636"/>
            <a:ext cx="1620441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endParaRPr lang="hr-HR" altLang="sr-Latn-RS" sz="1600" b="1" dirty="0"/>
          </a:p>
        </p:txBody>
      </p:sp>
      <p:sp>
        <p:nvSpPr>
          <p:cNvPr id="23" name="Text Placeholder 27"/>
          <p:cNvSpPr txBox="1">
            <a:spLocks/>
          </p:cNvSpPr>
          <p:nvPr/>
        </p:nvSpPr>
        <p:spPr>
          <a:xfrm>
            <a:off x="4063495" y="2222825"/>
            <a:ext cx="1872208" cy="275431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572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050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3063" indent="-182563" algn="l" defTabSz="9572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56515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572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hr-HR" sz="2000" b="1" dirty="0">
                <a:latin typeface="+mn-lt"/>
                <a:cs typeface="+mn-cs"/>
              </a:rPr>
              <a:t>ZA IZVOZNIKE</a:t>
            </a:r>
          </a:p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endParaRPr lang="nl-NL" sz="2000" b="1" dirty="0">
              <a:latin typeface="+mn-lt"/>
              <a:cs typeface="+mn-cs"/>
            </a:endParaRPr>
          </a:p>
        </p:txBody>
      </p:sp>
      <p:sp>
        <p:nvSpPr>
          <p:cNvPr id="24" name="Text Placeholder 27"/>
          <p:cNvSpPr txBox="1">
            <a:spLocks/>
          </p:cNvSpPr>
          <p:nvPr/>
        </p:nvSpPr>
        <p:spPr>
          <a:xfrm>
            <a:off x="199701" y="1556792"/>
            <a:ext cx="3096344" cy="327980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572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050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3063" indent="-182563" algn="l" defTabSz="9572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56515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572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hr-HR" altLang="sr-Latn-RS" sz="2000" b="1" dirty="0">
                <a:latin typeface="+mn-lt"/>
                <a:cs typeface="+mn-cs"/>
              </a:rPr>
              <a:t>ZA BANKE</a:t>
            </a:r>
            <a:endParaRPr lang="hr-HR" altLang="sr-Latn-RS" sz="1600" b="1" dirty="0">
              <a:latin typeface="+mn-lt"/>
              <a:cs typeface="+mn-cs"/>
            </a:endParaRPr>
          </a:p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endParaRPr lang="nl-NL" sz="2000" b="1" dirty="0">
              <a:latin typeface="+mn-lt"/>
              <a:cs typeface="+mn-cs"/>
            </a:endParaRPr>
          </a:p>
        </p:txBody>
      </p:sp>
      <p:sp>
        <p:nvSpPr>
          <p:cNvPr id="25" name="AutoShape 13"/>
          <p:cNvSpPr>
            <a:spLocks noChangeArrowheads="1"/>
          </p:cNvSpPr>
          <p:nvPr/>
        </p:nvSpPr>
        <p:spPr bwMode="auto">
          <a:xfrm>
            <a:off x="35496" y="1919396"/>
            <a:ext cx="3312368" cy="1944217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/>
          <a:lstStyle/>
          <a:p>
            <a:pPr marL="179388" lvl="1" indent="-1793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  <a:cs typeface="+mn-cs"/>
              </a:rPr>
              <a:t>Osiguranje kredita kupcu</a:t>
            </a:r>
          </a:p>
          <a:p>
            <a:pPr marL="179388" lvl="1" indent="-179388" eaLnBrk="1" hangingPunct="1">
              <a:lnSpc>
                <a:spcPct val="80000"/>
              </a:lnSpc>
            </a:pPr>
            <a:endParaRPr lang="hr-HR" dirty="0">
              <a:latin typeface="+mn-lt"/>
            </a:endParaRPr>
          </a:p>
          <a:p>
            <a:pPr marL="179388" lvl="1" indent="-1793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  <a:cs typeface="+mn-cs"/>
              </a:rPr>
              <a:t>Osiguranje kredita za pripremu izvoza</a:t>
            </a:r>
          </a:p>
          <a:p>
            <a:pPr marL="179388" lvl="1" indent="-179388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hr-HR" dirty="0">
              <a:latin typeface="+mn-lt"/>
              <a:cs typeface="+mn-cs"/>
            </a:endParaRPr>
          </a:p>
          <a:p>
            <a:pPr marL="179388" lvl="1" indent="-179388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  <a:cs typeface="+mn-cs"/>
              </a:rPr>
              <a:t>Osiguranje bankarskih garancija</a:t>
            </a:r>
            <a:endParaRPr lang="hr-HR" sz="1600" dirty="0">
              <a:latin typeface="+mj-lt"/>
            </a:endParaRPr>
          </a:p>
        </p:txBody>
      </p:sp>
      <p:sp>
        <p:nvSpPr>
          <p:cNvPr id="26" name="AutoShape 13"/>
          <p:cNvSpPr>
            <a:spLocks noChangeArrowheads="1"/>
          </p:cNvSpPr>
          <p:nvPr/>
        </p:nvSpPr>
        <p:spPr bwMode="auto">
          <a:xfrm>
            <a:off x="3347864" y="2600061"/>
            <a:ext cx="3240360" cy="2435850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/>
          <a:lstStyle/>
          <a:p>
            <a:pPr marL="177800" lvl="1" indent="-177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  <a:cs typeface="+mn-cs"/>
              </a:rPr>
              <a:t>Osiguranje kratkoročnih i srednjoročno- dugoročnih potraživanja</a:t>
            </a:r>
            <a:endParaRPr lang="en-US" altLang="sr-Latn-RS" dirty="0">
              <a:latin typeface="+mn-lt"/>
              <a:cs typeface="+mn-cs"/>
            </a:endParaRPr>
          </a:p>
          <a:p>
            <a:pPr marL="177800" lvl="1" indent="-177800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en-US" dirty="0">
              <a:latin typeface="+mn-lt"/>
              <a:cs typeface="+mn-cs"/>
            </a:endParaRPr>
          </a:p>
          <a:p>
            <a:pPr marL="177800" lvl="1" indent="-1778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  <a:cs typeface="+mn-cs"/>
              </a:rPr>
              <a:t>Osiguranje šteta tijekom proizvodnje</a:t>
            </a:r>
            <a:endParaRPr lang="en-US" b="1" dirty="0">
              <a:latin typeface="+mn-lt"/>
              <a:cs typeface="+mn-cs"/>
            </a:endParaRPr>
          </a:p>
        </p:txBody>
      </p:sp>
      <p:sp>
        <p:nvSpPr>
          <p:cNvPr id="27" name="Text Placeholder 27"/>
          <p:cNvSpPr txBox="1">
            <a:spLocks/>
          </p:cNvSpPr>
          <p:nvPr/>
        </p:nvSpPr>
        <p:spPr>
          <a:xfrm>
            <a:off x="6876256" y="2636913"/>
            <a:ext cx="2160240" cy="720079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572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050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3063" indent="-182563" algn="l" defTabSz="9572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56515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572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hr-HR" altLang="sr-Latn-RS" sz="2000" b="1" dirty="0">
                <a:latin typeface="+mn-lt"/>
                <a:cs typeface="+mn-cs"/>
              </a:rPr>
              <a:t>ZA PRIVATNA </a:t>
            </a:r>
          </a:p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hr-HR" altLang="sr-Latn-RS" sz="2000" b="1" dirty="0">
                <a:latin typeface="+mn-lt"/>
                <a:cs typeface="+mn-cs"/>
              </a:rPr>
              <a:t>OSIGURAVAJUĆA </a:t>
            </a:r>
          </a:p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hr-HR" altLang="sr-Latn-RS" sz="2000" b="1" dirty="0">
                <a:latin typeface="+mn-lt"/>
                <a:cs typeface="+mn-cs"/>
              </a:rPr>
              <a:t>DRUŠTVA</a:t>
            </a:r>
            <a:endParaRPr lang="nl-NL" b="1" dirty="0">
              <a:latin typeface="+mn-lt"/>
              <a:cs typeface="+mn-cs"/>
            </a:endParaRPr>
          </a:p>
        </p:txBody>
      </p:sp>
      <p:sp>
        <p:nvSpPr>
          <p:cNvPr id="28" name="AutoShape 13"/>
          <p:cNvSpPr>
            <a:spLocks noChangeArrowheads="1"/>
          </p:cNvSpPr>
          <p:nvPr/>
        </p:nvSpPr>
        <p:spPr bwMode="auto">
          <a:xfrm>
            <a:off x="6588224" y="3501008"/>
            <a:ext cx="2555776" cy="1910322"/>
          </a:xfrm>
          <a:prstGeom prst="roundRect">
            <a:avLst>
              <a:gd name="adj" fmla="val 16667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anchor="ctr"/>
          <a:lstStyle/>
          <a:p>
            <a:pPr marL="203200" lvl="1" indent="-203200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hr-HR" dirty="0">
                <a:latin typeface="+mn-lt"/>
                <a:cs typeface="+mn-cs"/>
              </a:rPr>
              <a:t>Reosiguranje kratkoročnih izvoznih potraživanja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23528" y="4121510"/>
            <a:ext cx="2736304" cy="675641"/>
          </a:xfrm>
          <a:prstGeom prst="rect">
            <a:avLst/>
          </a:prstGeom>
          <a:noFill/>
          <a:ln w="31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hr-HR" altLang="sr-Latn-RS" dirty="0">
                <a:solidFill>
                  <a:schemeClr val="tx1"/>
                </a:solidFill>
              </a:rPr>
              <a:t>Polica osiguranja služi </a:t>
            </a:r>
          </a:p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hr-HR" altLang="sr-Latn-RS" dirty="0">
                <a:solidFill>
                  <a:schemeClr val="tx1"/>
                </a:solidFill>
              </a:rPr>
              <a:t>banci kao </a:t>
            </a:r>
            <a:r>
              <a:rPr lang="hr-HR" altLang="sr-Latn-RS" b="1" dirty="0" err="1">
                <a:solidFill>
                  <a:schemeClr val="tx1"/>
                </a:solidFill>
              </a:rPr>
              <a:t>kolateral</a:t>
            </a:r>
            <a:endParaRPr lang="en-US" altLang="sr-Latn-RS" b="1" dirty="0">
              <a:solidFill>
                <a:schemeClr val="tx1"/>
              </a:solidFill>
            </a:endParaRPr>
          </a:p>
        </p:txBody>
      </p:sp>
      <p:sp>
        <p:nvSpPr>
          <p:cNvPr id="32" name="Text Placeholder 27"/>
          <p:cNvSpPr txBox="1">
            <a:spLocks/>
          </p:cNvSpPr>
          <p:nvPr/>
        </p:nvSpPr>
        <p:spPr>
          <a:xfrm>
            <a:off x="35496" y="5189007"/>
            <a:ext cx="3096344" cy="655960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572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050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3063" indent="-182563" algn="l" defTabSz="9572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56515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572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r>
              <a:rPr lang="en-US" sz="2000" b="1" dirty="0">
                <a:latin typeface="+mn-lt"/>
                <a:cs typeface="+mn-cs"/>
              </a:rPr>
              <a:t>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419872" y="5229200"/>
            <a:ext cx="3096344" cy="1152128"/>
          </a:xfrm>
          <a:prstGeom prst="rect">
            <a:avLst/>
          </a:prstGeom>
          <a:noFill/>
          <a:ln w="3175"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dirty="0">
                <a:solidFill>
                  <a:schemeClr val="tx1"/>
                </a:solidFill>
              </a:rPr>
              <a:t>Prijenos prava iz police osiguranja na banku koja financira izvozni posao</a:t>
            </a:r>
          </a:p>
        </p:txBody>
      </p:sp>
      <p:sp>
        <p:nvSpPr>
          <p:cNvPr id="34" name="Text Placeholder 27"/>
          <p:cNvSpPr txBox="1">
            <a:spLocks/>
          </p:cNvSpPr>
          <p:nvPr/>
        </p:nvSpPr>
        <p:spPr>
          <a:xfrm>
            <a:off x="-106800" y="5333513"/>
            <a:ext cx="3096344" cy="511454"/>
          </a:xfrm>
          <a:prstGeom prst="rect">
            <a:avLst/>
          </a:prstGeom>
        </p:spPr>
        <p:txBody>
          <a:bodyPr lIns="0" tIns="0" rIns="0" bIns="0"/>
          <a:lstStyle>
            <a:lvl1pPr marL="342900" indent="-342900" algn="l" defTabSz="957263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19050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373063" indent="-182563" algn="l" defTabSz="957263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565150" indent="-190500" algn="l" defTabSz="957263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 defTabSz="957263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572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342900" lvl="1" indent="-342900" algn="ctr">
              <a:lnSpc>
                <a:spcPct val="80000"/>
              </a:lnSpc>
              <a:buClr>
                <a:schemeClr val="bg1"/>
              </a:buClr>
            </a:pPr>
            <a:endParaRPr lang="nl-NL" sz="2000" b="1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08810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aMJmaX3pUmCakxQdYsrdg"/>
</p:tagLst>
</file>

<file path=ppt/theme/theme1.xml><?xml version="1.0" encoding="utf-8"?>
<a:theme xmlns:a="http://schemas.openxmlformats.org/drawingml/2006/main" name="HBOR_plav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8C9521B73ACF48A2B17B35CC5DA361" ma:contentTypeVersion="1" ma:contentTypeDescription="Create a new document." ma:contentTypeScope="" ma:versionID="5aa98b5b7021c2abdf4294f3e0c91f9c">
  <xsd:schema xmlns:xsd="http://www.w3.org/2001/XMLSchema" xmlns:xs="http://www.w3.org/2001/XMLSchema" xmlns:p="http://schemas.microsoft.com/office/2006/metadata/properties" xmlns:ns2="262fc8c8-dbdc-4bf2-906f-1f30b4c0cb87" targetNamespace="http://schemas.microsoft.com/office/2006/metadata/properties" ma:root="true" ma:fieldsID="5940d37be96c83a4f5265b8c3373116b" ns2:_="">
    <xsd:import namespace="262fc8c8-dbdc-4bf2-906f-1f30b4c0cb87"/>
    <xsd:element name="properties">
      <xsd:complexType>
        <xsd:sequence>
          <xsd:element name="documentManagement">
            <xsd:complexType>
              <xsd:all>
                <xsd:element ref="ns2:Numb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fc8c8-dbdc-4bf2-906f-1f30b4c0cb87" elementFormDefault="qualified">
    <xsd:import namespace="http://schemas.microsoft.com/office/2006/documentManagement/types"/>
    <xsd:import namespace="http://schemas.microsoft.com/office/infopath/2007/PartnerControls"/>
    <xsd:element name="Number" ma:index="8" nillable="true" ma:displayName="Number" ma:internalName="Number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umber xmlns="262fc8c8-dbdc-4bf2-906f-1f30b4c0cb87">10</Number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F1AE36D-4DEA-46C0-8870-614314C67C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2fc8c8-dbdc-4bf2-906f-1f30b4c0cb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23128BB-C6A9-4A90-86CA-0B52F8E89E4A}">
  <ds:schemaRefs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262fc8c8-dbdc-4bf2-906f-1f30b4c0cb87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23ACBA8-9272-4DDC-B13B-1E76912B481C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EA9524C7-1EB1-4418-8413-DFD3A698BF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4796</TotalTime>
  <Words>621</Words>
  <Application>Microsoft Office PowerPoint</Application>
  <PresentationFormat>On-screen Show (4:3)</PresentationFormat>
  <Paragraphs>174</Paragraphs>
  <Slides>12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Wingdings</vt:lpstr>
      <vt:lpstr>HBOR_plavi</vt:lpstr>
      <vt:lpstr>think-cell Slide</vt:lpstr>
      <vt:lpstr>PowerPoint Presentation</vt:lpstr>
      <vt:lpstr>PowerPoint Presentation</vt:lpstr>
      <vt:lpstr>PowerPoint Presentation</vt:lpstr>
      <vt:lpstr>Izvozni programi kreditiranja</vt:lpstr>
      <vt:lpstr>PowerPoint Presentation</vt:lpstr>
      <vt:lpstr>PowerPoint Presentation</vt:lpstr>
      <vt:lpstr>Kreditiranje izvoza</vt:lpstr>
      <vt:lpstr>Garancijska aktivnost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HBOR plavi</dc:title>
  <dc:creator>Božović Iva</dc:creator>
  <cp:lastModifiedBy>Ključariček Nikola</cp:lastModifiedBy>
  <cp:revision>242</cp:revision>
  <cp:lastPrinted>2017-02-23T10:00:40Z</cp:lastPrinted>
  <dcterms:created xsi:type="dcterms:W3CDTF">2012-06-05T07:23:46Z</dcterms:created>
  <dcterms:modified xsi:type="dcterms:W3CDTF">2017-03-22T07:40:24Z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Volović, Mario</vt:lpwstr>
  </property>
  <property fmtid="{D5CDD505-2E9C-101B-9397-08002B2CF9AE}" pid="3" name="xd_Signature">
    <vt:lpwstr/>
  </property>
  <property fmtid="{D5CDD505-2E9C-101B-9397-08002B2CF9AE}" pid="4" name="Order">
    <vt:lpwstr>700.000000000000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display_urn:schemas-microsoft-com:office:office#Author">
    <vt:lpwstr>Volović, Mario</vt:lpwstr>
  </property>
  <property fmtid="{D5CDD505-2E9C-101B-9397-08002B2CF9AE}" pid="8" name="ContentTypeId">
    <vt:lpwstr>0x010100B88C9521B73ACF48A2B17B35CC5DA361</vt:lpwstr>
  </property>
</Properties>
</file>