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347" r:id="rId4"/>
    <p:sldId id="351" r:id="rId5"/>
    <p:sldId id="350" r:id="rId6"/>
    <p:sldId id="353" r:id="rId7"/>
    <p:sldId id="363" r:id="rId8"/>
    <p:sldId id="319" r:id="rId9"/>
    <p:sldId id="320" r:id="rId10"/>
    <p:sldId id="321" r:id="rId11"/>
    <p:sldId id="343" r:id="rId12"/>
    <p:sldId id="348" r:id="rId13"/>
    <p:sldId id="315" r:id="rId14"/>
    <p:sldId id="325" r:id="rId15"/>
    <p:sldId id="316" r:id="rId16"/>
    <p:sldId id="326" r:id="rId17"/>
    <p:sldId id="313" r:id="rId18"/>
    <p:sldId id="317" r:id="rId19"/>
    <p:sldId id="358" r:id="rId20"/>
    <p:sldId id="357" r:id="rId21"/>
    <p:sldId id="345" r:id="rId22"/>
    <p:sldId id="328" r:id="rId23"/>
    <p:sldId id="329" r:id="rId24"/>
    <p:sldId id="330" r:id="rId25"/>
    <p:sldId id="331" r:id="rId26"/>
    <p:sldId id="332" r:id="rId27"/>
    <p:sldId id="333" r:id="rId28"/>
    <p:sldId id="334" r:id="rId29"/>
    <p:sldId id="327" r:id="rId30"/>
    <p:sldId id="335" r:id="rId31"/>
    <p:sldId id="289" r:id="rId32"/>
    <p:sldId id="355" r:id="rId33"/>
    <p:sldId id="341" r:id="rId34"/>
    <p:sldId id="365" r:id="rId35"/>
    <p:sldId id="271" r:id="rId36"/>
    <p:sldId id="361" r:id="rId37"/>
    <p:sldId id="309" r:id="rId38"/>
    <p:sldId id="292" r:id="rId39"/>
    <p:sldId id="366" r:id="rId40"/>
  </p:sldIdLst>
  <p:sldSz cx="9144000" cy="6858000" type="screen4x3"/>
  <p:notesSz cx="6797675" cy="9928225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539" autoAdjust="0"/>
  </p:normalViewPr>
  <p:slideViewPr>
    <p:cSldViewPr>
      <p:cViewPr>
        <p:scale>
          <a:sx n="69" d="100"/>
          <a:sy n="69" d="100"/>
        </p:scale>
        <p:origin x="-2844" y="-13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3726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RiF\gdp-komponenete(2013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RiF\izvoz%20roba%20i%20usluga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RiF\izvoz%20roba%20i%20usluga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Tehnolo&#353;ki%20izvoz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Tehnolo&#353;ki%20izvoz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Hrvatska: dinamika komponenti BDP-a u razdoblju</a:t>
            </a:r>
            <a:r>
              <a:rPr lang="hr-HR" sz="1600" baseline="0" dirty="0">
                <a:latin typeface="Times New Roman" pitchFamily="18" charset="0"/>
                <a:cs typeface="Times New Roman" pitchFamily="18" charset="0"/>
              </a:rPr>
              <a:t> 2008.-2013. (% realnog BDP iz 2008.)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Osobna potrošnja</c:v>
          </c:tx>
          <c:marker>
            <c:symbol val="none"/>
          </c:marker>
          <c:cat>
            <c:numRef>
              <c:f>List1!$B$76:$B$81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List1!$C$76:$C$81</c:f>
              <c:numCache>
                <c:formatCode>General</c:formatCode>
                <c:ptCount val="6"/>
                <c:pt idx="0">
                  <c:v>0</c:v>
                </c:pt>
                <c:pt idx="1">
                  <c:v>-7.5558105971382012</c:v>
                </c:pt>
                <c:pt idx="2">
                  <c:v>-8.7673626683817929</c:v>
                </c:pt>
                <c:pt idx="3">
                  <c:v>-8.6170117082405504</c:v>
                </c:pt>
                <c:pt idx="4">
                  <c:v>-11.333364263810005</c:v>
                </c:pt>
                <c:pt idx="5">
                  <c:v>-12.093095893526208</c:v>
                </c:pt>
              </c:numCache>
            </c:numRef>
          </c:val>
          <c:smooth val="0"/>
        </c:ser>
        <c:ser>
          <c:idx val="1"/>
          <c:order val="1"/>
          <c:tx>
            <c:v>Budžetska potrošnja</c:v>
          </c:tx>
          <c:marker>
            <c:symbol val="none"/>
          </c:marker>
          <c:cat>
            <c:numRef>
              <c:f>List1!$B$76:$B$81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List1!$D$76:$D$81</c:f>
              <c:numCache>
                <c:formatCode>General</c:formatCode>
                <c:ptCount val="6"/>
                <c:pt idx="0">
                  <c:v>0</c:v>
                </c:pt>
                <c:pt idx="1">
                  <c:v>0.44880244027937255</c:v>
                </c:pt>
                <c:pt idx="2">
                  <c:v>-1.6247607855264805</c:v>
                </c:pt>
                <c:pt idx="3">
                  <c:v>-2.2513851240179568</c:v>
                </c:pt>
                <c:pt idx="4">
                  <c:v>-3.7688124758854262</c:v>
                </c:pt>
                <c:pt idx="5">
                  <c:v>-3.2633247959608633</c:v>
                </c:pt>
              </c:numCache>
            </c:numRef>
          </c:val>
          <c:smooth val="0"/>
        </c:ser>
        <c:ser>
          <c:idx val="2"/>
          <c:order val="2"/>
          <c:tx>
            <c:v>Investicije</c:v>
          </c:tx>
          <c:marker>
            <c:symbol val="none"/>
          </c:marker>
          <c:cat>
            <c:numRef>
              <c:f>List1!$B$76:$B$81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List1!$E$76:$E$81</c:f>
              <c:numCache>
                <c:formatCode>General</c:formatCode>
                <c:ptCount val="6"/>
                <c:pt idx="0">
                  <c:v>0</c:v>
                </c:pt>
                <c:pt idx="1">
                  <c:v>-14.172293940364893</c:v>
                </c:pt>
                <c:pt idx="2">
                  <c:v>-27.036687966776711</c:v>
                </c:pt>
                <c:pt idx="3">
                  <c:v>-31.717011763682393</c:v>
                </c:pt>
                <c:pt idx="4">
                  <c:v>-32.857845778595774</c:v>
                </c:pt>
                <c:pt idx="5">
                  <c:v>-33.556782812076477</c:v>
                </c:pt>
              </c:numCache>
            </c:numRef>
          </c:val>
          <c:smooth val="0"/>
        </c:ser>
        <c:ser>
          <c:idx val="3"/>
          <c:order val="3"/>
          <c:tx>
            <c:v>Uvoz</c:v>
          </c:tx>
          <c:marker>
            <c:symbol val="none"/>
          </c:marker>
          <c:cat>
            <c:numRef>
              <c:f>List1!$B$76:$B$81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List1!$F$76:$F$81</c:f>
              <c:numCache>
                <c:formatCode>General</c:formatCode>
                <c:ptCount val="6"/>
                <c:pt idx="0">
                  <c:v>0</c:v>
                </c:pt>
                <c:pt idx="1">
                  <c:v>21.380219396154597</c:v>
                </c:pt>
                <c:pt idx="2">
                  <c:v>23.576438135964796</c:v>
                </c:pt>
                <c:pt idx="3">
                  <c:v>22.587783491355097</c:v>
                </c:pt>
                <c:pt idx="4">
                  <c:v>23.967415754923195</c:v>
                </c:pt>
                <c:pt idx="5">
                  <c:v>25.244860889707095</c:v>
                </c:pt>
              </c:numCache>
            </c:numRef>
          </c:val>
          <c:smooth val="0"/>
        </c:ser>
        <c:ser>
          <c:idx val="4"/>
          <c:order val="4"/>
          <c:tx>
            <c:v>Izvoz</c:v>
          </c:tx>
          <c:spPr>
            <a:ln w="63500"/>
          </c:spPr>
          <c:marker>
            <c:symbol val="none"/>
          </c:marker>
          <c:cat>
            <c:numRef>
              <c:f>List1!$B$76:$B$81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List1!$G$76:$G$81</c:f>
              <c:numCache>
                <c:formatCode>General</c:formatCode>
                <c:ptCount val="6"/>
                <c:pt idx="0">
                  <c:v>0</c:v>
                </c:pt>
                <c:pt idx="1">
                  <c:v>-16.168407171187308</c:v>
                </c:pt>
                <c:pt idx="2">
                  <c:v>-12.108696687296627</c:v>
                </c:pt>
                <c:pt idx="3">
                  <c:v>-10.344689686269211</c:v>
                </c:pt>
                <c:pt idx="4">
                  <c:v>-9.8484092186024466</c:v>
                </c:pt>
                <c:pt idx="5">
                  <c:v>-11.466455532869242</c:v>
                </c:pt>
              </c:numCache>
            </c:numRef>
          </c:val>
          <c:smooth val="0"/>
        </c:ser>
        <c:ser>
          <c:idx val="5"/>
          <c:order val="5"/>
          <c:tx>
            <c:v>BDP</c:v>
          </c:tx>
          <c:marker>
            <c:symbol val="none"/>
          </c:marker>
          <c:cat>
            <c:numRef>
              <c:f>List1!$B$76:$B$81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List1!$H$76:$H$81</c:f>
              <c:numCache>
                <c:formatCode>General</c:formatCode>
                <c:ptCount val="6"/>
                <c:pt idx="0">
                  <c:v>0</c:v>
                </c:pt>
                <c:pt idx="1">
                  <c:v>-6.9472047406153052</c:v>
                </c:pt>
                <c:pt idx="2">
                  <c:v>-9.0616657995403465</c:v>
                </c:pt>
                <c:pt idx="3">
                  <c:v>-9.1042679903432475</c:v>
                </c:pt>
                <c:pt idx="4">
                  <c:v>-10.971488999732845</c:v>
                </c:pt>
                <c:pt idx="5">
                  <c:v>-11.873069963064655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547456"/>
        <c:axId val="78591040"/>
      </c:lineChart>
      <c:dateAx>
        <c:axId val="86547456"/>
        <c:scaling>
          <c:orientation val="minMax"/>
        </c:scaling>
        <c:delete val="0"/>
        <c:axPos val="b"/>
        <c:numFmt formatCode="General" sourceLinked="1"/>
        <c:majorTickMark val="none"/>
        <c:minorTickMark val="cross"/>
        <c:tickLblPos val="nextTo"/>
        <c:txPr>
          <a:bodyPr/>
          <a:lstStyle/>
          <a:p>
            <a:pPr>
              <a:defRPr sz="1200" baseline="0"/>
            </a:pPr>
            <a:endParaRPr lang="sr-Latn-RS"/>
          </a:p>
        </c:txPr>
        <c:crossAx val="78591040"/>
        <c:crosses val="autoZero"/>
        <c:auto val="0"/>
        <c:lblOffset val="100"/>
        <c:baseTimeUnit val="days"/>
      </c:dateAx>
      <c:valAx>
        <c:axId val="785910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sr-Latn-RS"/>
          </a:p>
        </c:txPr>
        <c:crossAx val="865474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sr-Latn-R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/>
              <a:t>Izvoz i uvoz (% BDP)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'izvoz i uvoz Hrvatska'!$D$7</c:f>
              <c:strCache>
                <c:ptCount val="1"/>
                <c:pt idx="0">
                  <c:v>Izvoz</c:v>
                </c:pt>
              </c:strCache>
            </c:strRef>
          </c:tx>
          <c:marker>
            <c:symbol val="none"/>
          </c:marker>
          <c:cat>
            <c:strRef>
              <c:f>'izvoz i uvoz Hrvatska'!$C$8:$C$21</c:f>
              <c:strCach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strCache>
            </c:strRef>
          </c:cat>
          <c:val>
            <c:numRef>
              <c:f>'izvoz i uvoz Hrvatska'!$D$8:$D$21</c:f>
              <c:numCache>
                <c:formatCode>#,##0.0</c:formatCode>
                <c:ptCount val="14"/>
                <c:pt idx="0">
                  <c:v>41.7</c:v>
                </c:pt>
                <c:pt idx="1">
                  <c:v>43.4</c:v>
                </c:pt>
                <c:pt idx="2">
                  <c:v>40.9</c:v>
                </c:pt>
                <c:pt idx="3">
                  <c:v>42.6</c:v>
                </c:pt>
                <c:pt idx="4">
                  <c:v>42.9</c:v>
                </c:pt>
                <c:pt idx="5">
                  <c:v>42.3</c:v>
                </c:pt>
                <c:pt idx="6">
                  <c:v>42.8</c:v>
                </c:pt>
                <c:pt idx="7">
                  <c:v>42.3</c:v>
                </c:pt>
                <c:pt idx="8">
                  <c:v>42.1</c:v>
                </c:pt>
                <c:pt idx="9">
                  <c:v>36.6</c:v>
                </c:pt>
                <c:pt idx="10">
                  <c:v>39.700000000000003</c:v>
                </c:pt>
                <c:pt idx="11">
                  <c:v>42.3</c:v>
                </c:pt>
                <c:pt idx="12">
                  <c:v>43.7</c:v>
                </c:pt>
                <c:pt idx="13">
                  <c:v>43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'izvoz i uvoz Hrvatska'!$E$7</c:f>
              <c:strCache>
                <c:ptCount val="1"/>
                <c:pt idx="0">
                  <c:v>Uvoz</c:v>
                </c:pt>
              </c:strCache>
            </c:strRef>
          </c:tx>
          <c:marker>
            <c:symbol val="none"/>
          </c:marker>
          <c:cat>
            <c:strRef>
              <c:f>'izvoz i uvoz Hrvatska'!$C$8:$C$21</c:f>
              <c:strCach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strCache>
            </c:strRef>
          </c:cat>
          <c:val>
            <c:numRef>
              <c:f>'izvoz i uvoz Hrvatska'!$E$8:$E$21</c:f>
              <c:numCache>
                <c:formatCode>#,##0.0</c:formatCode>
                <c:ptCount val="14"/>
                <c:pt idx="0">
                  <c:v>44.8</c:v>
                </c:pt>
                <c:pt idx="1">
                  <c:v>47.2</c:v>
                </c:pt>
                <c:pt idx="2">
                  <c:v>49.1</c:v>
                </c:pt>
                <c:pt idx="3">
                  <c:v>50.3</c:v>
                </c:pt>
                <c:pt idx="4">
                  <c:v>49.1</c:v>
                </c:pt>
                <c:pt idx="5">
                  <c:v>48.6</c:v>
                </c:pt>
                <c:pt idx="6">
                  <c:v>49.6</c:v>
                </c:pt>
                <c:pt idx="7">
                  <c:v>49.5</c:v>
                </c:pt>
                <c:pt idx="8">
                  <c:v>49.8</c:v>
                </c:pt>
                <c:pt idx="9">
                  <c:v>40.1</c:v>
                </c:pt>
                <c:pt idx="10">
                  <c:v>40.200000000000003</c:v>
                </c:pt>
                <c:pt idx="11">
                  <c:v>42.8</c:v>
                </c:pt>
                <c:pt idx="12">
                  <c:v>43</c:v>
                </c:pt>
                <c:pt idx="13">
                  <c:v>42.4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709760"/>
        <c:axId val="78593344"/>
      </c:lineChart>
      <c:catAx>
        <c:axId val="8670976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sr-Latn-RS"/>
          </a:p>
        </c:txPr>
        <c:crossAx val="78593344"/>
        <c:crosses val="autoZero"/>
        <c:auto val="1"/>
        <c:lblAlgn val="ctr"/>
        <c:lblOffset val="100"/>
        <c:noMultiLvlLbl val="0"/>
      </c:catAx>
      <c:valAx>
        <c:axId val="78593344"/>
        <c:scaling>
          <c:orientation val="minMax"/>
          <c:max val="55"/>
          <c:min val="35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sr-Latn-RS"/>
          </a:p>
        </c:txPr>
        <c:crossAx val="86709760"/>
        <c:crosses val="autoZero"/>
        <c:crossBetween val="between"/>
        <c:majorUnit val="5"/>
        <c:minorUnit val="2"/>
      </c:valAx>
    </c:plotArea>
    <c:legend>
      <c:legendPos val="r"/>
      <c:layout>
        <c:manualLayout>
          <c:xMode val="edge"/>
          <c:yMode val="edge"/>
          <c:x val="0.89502018842530251"/>
          <c:y val="0.48680351906158376"/>
          <c:w val="9.2866756393001348E-2"/>
          <c:h val="0.13196480938416424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err="1"/>
              <a:t>Izvoz</a:t>
            </a:r>
            <a:r>
              <a:rPr lang="en-US" sz="1600" dirty="0"/>
              <a:t> </a:t>
            </a:r>
            <a:r>
              <a:rPr lang="en-US" sz="1600" dirty="0" err="1"/>
              <a:t>roba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usluga</a:t>
            </a:r>
            <a:r>
              <a:rPr lang="en-US" sz="1600" dirty="0"/>
              <a:t> (% BDP</a:t>
            </a:r>
            <a:r>
              <a:rPr lang="en-US" dirty="0"/>
              <a:t>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6953965585020467E-2"/>
          <c:y val="9.6828110580580593E-2"/>
          <c:w val="0.840613195756027"/>
          <c:h val="0.832068665138551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'izvoz roba i usluga'!$C$3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'izvoz roba i usluga'!$D$2:$H$2</c:f>
              <c:strCache>
                <c:ptCount val="5"/>
                <c:pt idx="0">
                  <c:v>Njemačka</c:v>
                </c:pt>
                <c:pt idx="1">
                  <c:v>Španjolska</c:v>
                </c:pt>
                <c:pt idx="2">
                  <c:v>Hrvatska</c:v>
                </c:pt>
                <c:pt idx="3">
                  <c:v>Latvija</c:v>
                </c:pt>
                <c:pt idx="4">
                  <c:v>Portugal</c:v>
                </c:pt>
              </c:strCache>
            </c:strRef>
          </c:cat>
          <c:val>
            <c:numRef>
              <c:f>'izvoz roba i usluga'!$D$3:$H$3</c:f>
              <c:numCache>
                <c:formatCode>#,##0.0</c:formatCode>
                <c:ptCount val="5"/>
                <c:pt idx="0">
                  <c:v>33.4</c:v>
                </c:pt>
                <c:pt idx="1">
                  <c:v>29.1</c:v>
                </c:pt>
                <c:pt idx="2">
                  <c:v>41.7</c:v>
                </c:pt>
                <c:pt idx="3">
                  <c:v>41.9</c:v>
                </c:pt>
                <c:pt idx="4">
                  <c:v>28.9</c:v>
                </c:pt>
              </c:numCache>
            </c:numRef>
          </c:val>
        </c:ser>
        <c:ser>
          <c:idx val="1"/>
          <c:order val="1"/>
          <c:tx>
            <c:strRef>
              <c:f>'izvoz roba i usluga'!$C$4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cat>
            <c:strRef>
              <c:f>'izvoz roba i usluga'!$D$2:$H$2</c:f>
              <c:strCache>
                <c:ptCount val="5"/>
                <c:pt idx="0">
                  <c:v>Njemačka</c:v>
                </c:pt>
                <c:pt idx="1">
                  <c:v>Španjolska</c:v>
                </c:pt>
                <c:pt idx="2">
                  <c:v>Hrvatska</c:v>
                </c:pt>
                <c:pt idx="3">
                  <c:v>Latvija</c:v>
                </c:pt>
                <c:pt idx="4">
                  <c:v>Portugal</c:v>
                </c:pt>
              </c:strCache>
            </c:strRef>
          </c:cat>
          <c:val>
            <c:numRef>
              <c:f>'izvoz roba i usluga'!$D$4:$H$4</c:f>
              <c:numCache>
                <c:formatCode>#,##0.0</c:formatCode>
                <c:ptCount val="5"/>
                <c:pt idx="0">
                  <c:v>50.7</c:v>
                </c:pt>
                <c:pt idx="1">
                  <c:v>34.1</c:v>
                </c:pt>
                <c:pt idx="2">
                  <c:v>43</c:v>
                </c:pt>
                <c:pt idx="3">
                  <c:v>59.7</c:v>
                </c:pt>
                <c:pt idx="4">
                  <c:v>40.700000000000003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711296"/>
        <c:axId val="86124224"/>
      </c:barChart>
      <c:catAx>
        <c:axId val="8671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6124224"/>
        <c:crosses val="autoZero"/>
        <c:auto val="1"/>
        <c:lblAlgn val="ctr"/>
        <c:lblOffset val="100"/>
        <c:noMultiLvlLbl val="0"/>
      </c:catAx>
      <c:valAx>
        <c:axId val="86124224"/>
        <c:scaling>
          <c:orientation val="minMax"/>
          <c:max val="60"/>
          <c:min val="0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crossAx val="86711296"/>
        <c:crosses val="autoZero"/>
        <c:crossBetween val="between"/>
        <c:majorUnit val="10"/>
        <c:minorUnit val="2"/>
      </c:valAx>
    </c:plotArea>
    <c:legend>
      <c:legendPos val="r"/>
      <c:layout>
        <c:manualLayout>
          <c:xMode val="edge"/>
          <c:yMode val="edge"/>
          <c:x val="0.88391038696537649"/>
          <c:y val="0.47651084789031045"/>
          <c:w val="9.9796334012220059E-2"/>
          <c:h val="0.16107408942771051"/>
        </c:manualLayout>
      </c:layout>
      <c:overlay val="0"/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200" baseline="0"/>
      </a:pPr>
      <a:endParaRPr lang="sr-Latn-R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Visokotehnološki</a:t>
            </a:r>
            <a:r>
              <a:rPr lang="hr-HR" sz="1400" baseline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izvoz, </a:t>
            </a:r>
            <a:r>
              <a:rPr lang="hr-HR" sz="1400" b="0" baseline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izvoza prerađivačke industrije</a:t>
            </a:r>
            <a:endParaRPr lang="hr-HR" sz="1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540168174252749E-2"/>
          <c:y val="0.15030343850683259"/>
          <c:w val="0.76565711466073194"/>
          <c:h val="0.76723905677146986"/>
        </c:manualLayout>
      </c:layout>
      <c:lineChart>
        <c:grouping val="standard"/>
        <c:varyColors val="0"/>
        <c:ser>
          <c:idx val="0"/>
          <c:order val="0"/>
          <c:tx>
            <c:v>Njemačka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List1!$B$7:$B$23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List1!$C$7:$C$23</c:f>
              <c:numCache>
                <c:formatCode>General</c:formatCode>
                <c:ptCount val="17"/>
                <c:pt idx="0">
                  <c:v>13.712519604823534</c:v>
                </c:pt>
                <c:pt idx="1">
                  <c:v>13.767542791121027</c:v>
                </c:pt>
                <c:pt idx="2">
                  <c:v>14.647276845081468</c:v>
                </c:pt>
                <c:pt idx="3">
                  <c:v>15.17789507698077</c:v>
                </c:pt>
                <c:pt idx="4">
                  <c:v>16.487601577011279</c:v>
                </c:pt>
                <c:pt idx="5">
                  <c:v>18.625813659492398</c:v>
                </c:pt>
                <c:pt idx="6">
                  <c:v>18.316375058747543</c:v>
                </c:pt>
                <c:pt idx="7">
                  <c:v>17.45204024679731</c:v>
                </c:pt>
                <c:pt idx="8">
                  <c:v>16.900974773005093</c:v>
                </c:pt>
                <c:pt idx="9">
                  <c:v>17.816536514667682</c:v>
                </c:pt>
                <c:pt idx="10">
                  <c:v>17.42259933579458</c:v>
                </c:pt>
                <c:pt idx="11">
                  <c:v>17.135898812654556</c:v>
                </c:pt>
                <c:pt idx="12">
                  <c:v>13.994891161285969</c:v>
                </c:pt>
                <c:pt idx="13">
                  <c:v>13.304718508526674</c:v>
                </c:pt>
                <c:pt idx="14">
                  <c:v>15.258740608774493</c:v>
                </c:pt>
                <c:pt idx="15">
                  <c:v>15.250990451180519</c:v>
                </c:pt>
                <c:pt idx="16">
                  <c:v>14.963538563945349</c:v>
                </c:pt>
              </c:numCache>
            </c:numRef>
          </c:val>
          <c:smooth val="0"/>
        </c:ser>
        <c:ser>
          <c:idx val="1"/>
          <c:order val="1"/>
          <c:tx>
            <c:v>Španjolska </c:v>
          </c:tx>
          <c:marker>
            <c:symbol val="none"/>
          </c:marker>
          <c:cat>
            <c:numRef>
              <c:f>List1!$B$7:$B$23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List1!$D$7:$D$22</c:f>
              <c:numCache>
                <c:formatCode>General</c:formatCode>
                <c:ptCount val="16"/>
                <c:pt idx="0">
                  <c:v>7.2711189327083732</c:v>
                </c:pt>
                <c:pt idx="1">
                  <c:v>7.6040587639110075</c:v>
                </c:pt>
                <c:pt idx="2">
                  <c:v>7.0088446536665785</c:v>
                </c:pt>
                <c:pt idx="3">
                  <c:v>6.9573524832759874</c:v>
                </c:pt>
                <c:pt idx="4">
                  <c:v>7.8656093837731964</c:v>
                </c:pt>
                <c:pt idx="5">
                  <c:v>7.9865236559497124</c:v>
                </c:pt>
                <c:pt idx="6">
                  <c:v>7.7653009738637078</c:v>
                </c:pt>
                <c:pt idx="7">
                  <c:v>7.2165912468849358</c:v>
                </c:pt>
                <c:pt idx="8">
                  <c:v>7.4890042306660876</c:v>
                </c:pt>
                <c:pt idx="9">
                  <c:v>7.2592302100699015</c:v>
                </c:pt>
                <c:pt idx="10">
                  <c:v>7.2610864964465867</c:v>
                </c:pt>
                <c:pt idx="11">
                  <c:v>6.3824512850299095</c:v>
                </c:pt>
                <c:pt idx="12">
                  <c:v>5.1073316144185625</c:v>
                </c:pt>
                <c:pt idx="13">
                  <c:v>5.3059887825896599</c:v>
                </c:pt>
                <c:pt idx="14">
                  <c:v>6.2312769190345962</c:v>
                </c:pt>
                <c:pt idx="15">
                  <c:v>6.357351117927144</c:v>
                </c:pt>
              </c:numCache>
            </c:numRef>
          </c:val>
          <c:smooth val="0"/>
        </c:ser>
        <c:ser>
          <c:idx val="2"/>
          <c:order val="2"/>
          <c:tx>
            <c:v>Hrvatska</c:v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List1!$B$7:$B$23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List1!$E$7:$E$23</c:f>
              <c:numCache>
                <c:formatCode>General</c:formatCode>
                <c:ptCount val="17"/>
                <c:pt idx="0">
                  <c:v>6.1180352946164671</c:v>
                </c:pt>
                <c:pt idx="1">
                  <c:v>7.6285701937221413</c:v>
                </c:pt>
                <c:pt idx="2">
                  <c:v>9.556593378207122</c:v>
                </c:pt>
                <c:pt idx="3">
                  <c:v>7.8567906296260395</c:v>
                </c:pt>
                <c:pt idx="4">
                  <c:v>8.2764363962453853</c:v>
                </c:pt>
                <c:pt idx="5">
                  <c:v>8.6814405229833795</c:v>
                </c:pt>
                <c:pt idx="6">
                  <c:v>10.254801248241712</c:v>
                </c:pt>
                <c:pt idx="7">
                  <c:v>12.151950964362937</c:v>
                </c:pt>
                <c:pt idx="8">
                  <c:v>12.245898124326798</c:v>
                </c:pt>
                <c:pt idx="9">
                  <c:v>13.015561150549114</c:v>
                </c:pt>
                <c:pt idx="10">
                  <c:v>11.395416672362858</c:v>
                </c:pt>
                <c:pt idx="11">
                  <c:v>9.8533895440810682</c:v>
                </c:pt>
                <c:pt idx="12">
                  <c:v>8.2084481993996299</c:v>
                </c:pt>
                <c:pt idx="13">
                  <c:v>8.3544922036024385</c:v>
                </c:pt>
                <c:pt idx="14">
                  <c:v>9.756838991434563</c:v>
                </c:pt>
                <c:pt idx="15">
                  <c:v>9.1501022294255847</c:v>
                </c:pt>
                <c:pt idx="16">
                  <c:v>7.5567068813966074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138688"/>
        <c:axId val="86126528"/>
      </c:lineChart>
      <c:catAx>
        <c:axId val="891386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crossAx val="86126528"/>
        <c:crosses val="autoZero"/>
        <c:auto val="1"/>
        <c:lblAlgn val="ctr"/>
        <c:lblOffset val="100"/>
        <c:noMultiLvlLbl val="0"/>
      </c:catAx>
      <c:valAx>
        <c:axId val="861265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89138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prstClr val="black"/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Izdaci</a:t>
            </a:r>
            <a:r>
              <a:rPr lang="hr-HR" sz="1200" baseline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za R&amp;D, </a:t>
            </a:r>
            <a:r>
              <a:rPr lang="hr-HR" sz="1200" b="0" baseline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</a:t>
            </a:r>
            <a:r>
              <a:rPr lang="hr-HR" sz="1200" b="0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BDP-a</a:t>
            </a:r>
            <a:endParaRPr lang="hr-HR" sz="12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Njemačka</c:v>
          </c:tx>
          <c:spPr>
            <a:ln>
              <a:solidFill>
                <a:prstClr val="black"/>
              </a:solidFill>
            </a:ln>
          </c:spPr>
          <c:marker>
            <c:symbol val="none"/>
          </c:marker>
          <c:cat>
            <c:numRef>
              <c:f>List1!$B$35:$B$46</c:f>
              <c:numCache>
                <c:formatCode>General</c:formatCode>
                <c:ptCount val="1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</c:numCache>
            </c:numRef>
          </c:cat>
          <c:val>
            <c:numRef>
              <c:f>List1!$C$35:$C$46</c:f>
              <c:numCache>
                <c:formatCode>General</c:formatCode>
                <c:ptCount val="12"/>
                <c:pt idx="0">
                  <c:v>2.4093</c:v>
                </c:pt>
                <c:pt idx="1">
                  <c:v>2.4722299999999957</c:v>
                </c:pt>
                <c:pt idx="2">
                  <c:v>2.4740499999999948</c:v>
                </c:pt>
                <c:pt idx="3">
                  <c:v>2.5027599999999977</c:v>
                </c:pt>
                <c:pt idx="4">
                  <c:v>2.5396299999999967</c:v>
                </c:pt>
                <c:pt idx="5">
                  <c:v>2.5033900000000049</c:v>
                </c:pt>
                <c:pt idx="6">
                  <c:v>2.5057999999999998</c:v>
                </c:pt>
                <c:pt idx="7">
                  <c:v>2.54026</c:v>
                </c:pt>
                <c:pt idx="8">
                  <c:v>2.5316899999999967</c:v>
                </c:pt>
                <c:pt idx="9">
                  <c:v>2.6894499999999977</c:v>
                </c:pt>
                <c:pt idx="10">
                  <c:v>2.8222699999999947</c:v>
                </c:pt>
                <c:pt idx="11">
                  <c:v>2.8185599999999957</c:v>
                </c:pt>
              </c:numCache>
            </c:numRef>
          </c:val>
          <c:smooth val="0"/>
        </c:ser>
        <c:ser>
          <c:idx val="1"/>
          <c:order val="1"/>
          <c:tx>
            <c:v>Španjolska</c:v>
          </c:tx>
          <c:marker>
            <c:symbol val="none"/>
          </c:marker>
          <c:cat>
            <c:numRef>
              <c:f>List1!$B$35:$B$46</c:f>
              <c:numCache>
                <c:formatCode>General</c:formatCode>
                <c:ptCount val="1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</c:numCache>
            </c:numRef>
          </c:cat>
          <c:val>
            <c:numRef>
              <c:f>List1!$D$35:$D$46</c:f>
              <c:numCache>
                <c:formatCode>General</c:formatCode>
                <c:ptCount val="12"/>
                <c:pt idx="0">
                  <c:v>0.86134999999999995</c:v>
                </c:pt>
                <c:pt idx="1">
                  <c:v>0.90790999999999999</c:v>
                </c:pt>
                <c:pt idx="2">
                  <c:v>0.91522000000000003</c:v>
                </c:pt>
                <c:pt idx="3">
                  <c:v>0.98641999999999841</c:v>
                </c:pt>
                <c:pt idx="4">
                  <c:v>1.04881</c:v>
                </c:pt>
                <c:pt idx="5">
                  <c:v>1.0633299999999977</c:v>
                </c:pt>
                <c:pt idx="6">
                  <c:v>1.1214</c:v>
                </c:pt>
                <c:pt idx="7">
                  <c:v>1.1988500000000022</c:v>
                </c:pt>
                <c:pt idx="8">
                  <c:v>1.2668899999999998</c:v>
                </c:pt>
                <c:pt idx="9">
                  <c:v>1.35154</c:v>
                </c:pt>
                <c:pt idx="10">
                  <c:v>1.39161</c:v>
                </c:pt>
                <c:pt idx="11">
                  <c:v>1.3875999999999977</c:v>
                </c:pt>
              </c:numCache>
            </c:numRef>
          </c:val>
          <c:smooth val="0"/>
        </c:ser>
        <c:ser>
          <c:idx val="2"/>
          <c:order val="2"/>
          <c:tx>
            <c:v>Hrvatska</c:v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List1!$B$35:$B$46</c:f>
              <c:numCache>
                <c:formatCode>General</c:formatCode>
                <c:ptCount val="1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</c:numCache>
            </c:numRef>
          </c:cat>
          <c:val>
            <c:numRef>
              <c:f>List1!$E$35:$E$46</c:f>
              <c:numCache>
                <c:formatCode>General</c:formatCode>
                <c:ptCount val="12"/>
                <c:pt idx="0">
                  <c:v>0.85166000000000064</c:v>
                </c:pt>
                <c:pt idx="1">
                  <c:v>1.05654</c:v>
                </c:pt>
                <c:pt idx="2">
                  <c:v>0.92588999999999999</c:v>
                </c:pt>
                <c:pt idx="3">
                  <c:v>0.9607500000000011</c:v>
                </c:pt>
                <c:pt idx="4">
                  <c:v>0.96492000000000122</c:v>
                </c:pt>
                <c:pt idx="5">
                  <c:v>1.04515</c:v>
                </c:pt>
                <c:pt idx="6">
                  <c:v>0.86694000000000149</c:v>
                </c:pt>
                <c:pt idx="7">
                  <c:v>0.74872000000000161</c:v>
                </c:pt>
                <c:pt idx="8">
                  <c:v>0.80220999999999998</c:v>
                </c:pt>
                <c:pt idx="9">
                  <c:v>0.89097999999999999</c:v>
                </c:pt>
                <c:pt idx="10">
                  <c:v>0.83361000000000063</c:v>
                </c:pt>
                <c:pt idx="11">
                  <c:v>0.73018000000000005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140736"/>
        <c:axId val="86128832"/>
      </c:lineChart>
      <c:catAx>
        <c:axId val="8914073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crossAx val="86128832"/>
        <c:crosses val="autoZero"/>
        <c:auto val="1"/>
        <c:lblAlgn val="ctr"/>
        <c:lblOffset val="100"/>
        <c:noMultiLvlLbl val="0"/>
      </c:catAx>
      <c:valAx>
        <c:axId val="861288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891407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prstClr val="black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98205-D40C-4713-B773-0B9A17CF7AF4}" type="datetimeFigureOut">
              <a:rPr lang="hr-HR" smtClean="0"/>
              <a:pPr/>
              <a:t>15.10.2014.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0C914-C23D-41E8-A672-47887F56EF1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4870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0C914-C23D-41E8-A672-47887F56EF1C}" type="slidenum">
              <a:rPr lang="hr-HR" smtClean="0"/>
              <a:pPr/>
              <a:t>18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0C914-C23D-41E8-A672-47887F56EF1C}" type="slidenum">
              <a:rPr lang="hr-HR" smtClean="0"/>
              <a:pPr/>
              <a:t>38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37A4-61F6-4787-8763-020CB6AE8288}" type="datetimeFigureOut">
              <a:rPr lang="hr-HR" smtClean="0"/>
              <a:pPr/>
              <a:t>15.10.2014.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E251-7850-4F25-91ED-8DE62726DC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37A4-61F6-4787-8763-020CB6AE8288}" type="datetimeFigureOut">
              <a:rPr lang="hr-HR" smtClean="0"/>
              <a:pPr/>
              <a:t>15.10.2014.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E251-7850-4F25-91ED-8DE62726DC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37A4-61F6-4787-8763-020CB6AE8288}" type="datetimeFigureOut">
              <a:rPr lang="hr-HR" smtClean="0"/>
              <a:pPr/>
              <a:t>15.10.2014.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E251-7850-4F25-91ED-8DE62726DC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37A4-61F6-4787-8763-020CB6AE8288}" type="datetimeFigureOut">
              <a:rPr lang="hr-HR" smtClean="0"/>
              <a:pPr/>
              <a:t>15.10.2014.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E251-7850-4F25-91ED-8DE62726DC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37A4-61F6-4787-8763-020CB6AE8288}" type="datetimeFigureOut">
              <a:rPr lang="hr-HR" smtClean="0"/>
              <a:pPr/>
              <a:t>15.10.2014.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E251-7850-4F25-91ED-8DE62726DC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37A4-61F6-4787-8763-020CB6AE8288}" type="datetimeFigureOut">
              <a:rPr lang="hr-HR" smtClean="0"/>
              <a:pPr/>
              <a:t>15.10.2014.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E251-7850-4F25-91ED-8DE62726DC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37A4-61F6-4787-8763-020CB6AE8288}" type="datetimeFigureOut">
              <a:rPr lang="hr-HR" smtClean="0"/>
              <a:pPr/>
              <a:t>15.10.2014.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E251-7850-4F25-91ED-8DE62726DC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37A4-61F6-4787-8763-020CB6AE8288}" type="datetimeFigureOut">
              <a:rPr lang="hr-HR" smtClean="0"/>
              <a:pPr/>
              <a:t>15.10.2014.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E251-7850-4F25-91ED-8DE62726DC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37A4-61F6-4787-8763-020CB6AE8288}" type="datetimeFigureOut">
              <a:rPr lang="hr-HR" smtClean="0"/>
              <a:pPr/>
              <a:t>15.10.2014.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E251-7850-4F25-91ED-8DE62726DC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37A4-61F6-4787-8763-020CB6AE8288}" type="datetimeFigureOut">
              <a:rPr lang="hr-HR" smtClean="0"/>
              <a:pPr/>
              <a:t>15.10.2014.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E251-7850-4F25-91ED-8DE62726DC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37A4-61F6-4787-8763-020CB6AE8288}" type="datetimeFigureOut">
              <a:rPr lang="hr-HR" smtClean="0"/>
              <a:pPr/>
              <a:t>15.10.2014.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E251-7850-4F25-91ED-8DE62726DC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237A4-61F6-4787-8763-020CB6AE8288}" type="datetimeFigureOut">
              <a:rPr lang="hr-HR" smtClean="0"/>
              <a:pPr/>
              <a:t>15.10.2014.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9E251-7850-4F25-91ED-8DE62726DC9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atlas.media.mit.edu/profile/country/hrv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vyinstitute.org/pubs/wp_651.pdf" TargetMode="Externa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index_en.ht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9512" y="1556792"/>
            <a:ext cx="8784976" cy="3744416"/>
          </a:xfrm>
          <a:ln>
            <a:noFill/>
          </a:ln>
        </p:spPr>
        <p:txBody>
          <a:bodyPr anchor="t">
            <a:noAutofit/>
          </a:bodyPr>
          <a:lstStyle/>
          <a:p>
            <a:r>
              <a:rPr lang="hr-HR" sz="2800" b="1" spc="-15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STRUKTURNE POLITIKE  I IZVOZ  RH</a:t>
            </a:r>
            <a:r>
              <a:rPr lang="hr-HR" sz="3100" b="1" spc="-1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hr-HR" sz="3100" b="1" spc="-1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r-HR" sz="3100" b="1" spc="-1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hr-HR" sz="3100" b="1" spc="-1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r-HR" sz="3100" b="1" spc="-1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hr-HR" sz="3100" b="1" spc="-1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r-HR" sz="1800" b="1" spc="-15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Prof.dr.sc. Boris Cota</a:t>
            </a:r>
            <a:br>
              <a:rPr lang="hr-HR" sz="1800" b="1" spc="-15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r-HR" sz="3100" b="1" spc="-15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hr-HR" sz="3100" b="1" spc="-15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r-HR" sz="3100" b="1" spc="-15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hr-HR" sz="3100" b="1" spc="-15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r-HR" sz="1600" spc="-15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15. listopad 2014.</a:t>
            </a:r>
            <a:endParaRPr lang="hr-HR" sz="1600" spc="-150" dirty="0">
              <a:solidFill>
                <a:schemeClr val="tx2">
                  <a:lumMod val="40000"/>
                  <a:lumOff val="6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539552" y="692696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li će i zaista doći do značajnije promjene u monetarnoj i fiskalnoj politici </a:t>
            </a:r>
            <a:r>
              <a:rPr lang="hr-H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hr-H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uropodručja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danas prvenstveno </a:t>
            </a:r>
            <a:r>
              <a:rPr lang="hr-HR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političko pitanje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200000"/>
              </a:lnSpc>
            </a:pPr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Neovisno o promjeni monetarne i fiskalne politike ostaje pitanje </a:t>
            </a:r>
            <a:r>
              <a:rPr lang="hr-H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učinkovitosti strukturnih reformi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>
              <a:buFont typeface="Arial" pitchFamily="34" charset="0"/>
              <a:buChar char="•"/>
            </a:pPr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itchFamily="34" charset="0"/>
              <a:buChar char="•"/>
            </a:pPr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itchFamily="34" charset="0"/>
              <a:buChar char="•"/>
            </a:pPr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itchFamily="34" charset="0"/>
              <a:buChar char="•"/>
            </a:pPr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>
                <a:solidFill>
                  <a:schemeClr val="accent1"/>
                </a:solidFill>
              </a:rPr>
              <a:t>2</a:t>
            </a:r>
            <a:r>
              <a:rPr lang="hr-HR" sz="2800" b="1" dirty="0" smtClean="0">
                <a:solidFill>
                  <a:schemeClr val="accent1"/>
                </a:solidFill>
              </a:rPr>
              <a:t>. Strukturne reforme, industrijska politika  (i fiskalna konsolidacija)</a:t>
            </a:r>
            <a:endParaRPr lang="hr-HR" sz="2800" b="1" dirty="0">
              <a:solidFill>
                <a:schemeClr val="accent1"/>
              </a:solidFill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539552" y="1844824"/>
            <a:ext cx="828092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Što  strukturne reforme na koje se često pozivaju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političari i ekonomisti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su značajne promjene koje provode vlade, kojima se povećava konkurentnost  na tri tržišta: </a:t>
            </a:r>
            <a:r>
              <a:rPr lang="hr-HR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tržištu rada, tržištu proizvoda i financijskom </a:t>
            </a:r>
            <a:r>
              <a:rPr lang="hr-H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tržištu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Često se tome dodaju i politike koje poboljšavaju obrazovanje i R&amp;D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683568" y="266596"/>
            <a:ext cx="806489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Zahtjev koji dolazi iz središta EU je da  zemlje 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periferije Europe moraju što prije provesti </a:t>
            </a:r>
            <a:r>
              <a:rPr lang="hr-HR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strukturne </a:t>
            </a:r>
            <a:r>
              <a:rPr lang="hr-H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reforme.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hr-HR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taj bi se  način povećala 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konkurentnost na tržištu rada i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proizvoda,  ostvarila 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realnu deprecijaciju u odnosu na središte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Europe,   povećala 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očekivanja u pogledu budućeg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rasta, i tako  potaknulo povećanje  agregatne potražnje i proizvodnje.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>
              <a:latin typeface="Verdana" pitchFamily="34" charset="0"/>
            </a:endParaRPr>
          </a:p>
          <a:p>
            <a:pPr>
              <a:lnSpc>
                <a:spcPct val="150000"/>
              </a:lnSpc>
            </a:pPr>
            <a:endParaRPr lang="hr-HR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910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683568" y="188640"/>
            <a:ext cx="7848872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hr-H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Reforme </a:t>
            </a:r>
            <a:r>
              <a:rPr lang="hr-HR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 tržištu </a:t>
            </a:r>
            <a:r>
              <a:rPr lang="hr-H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proizvoda</a:t>
            </a:r>
          </a:p>
          <a:p>
            <a:pPr>
              <a:lnSpc>
                <a:spcPct val="150000"/>
              </a:lnSpc>
            </a:pPr>
            <a:endParaRPr lang="hr-HR" b="1" dirty="0" smtClean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hr-HR" b="1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Smanjenje cijena povećava cjenovnu konkurentnost domaćih međunarodno razmjenjivih dobara, što povećava izvoz i smanjuje uvoz. To je </a:t>
            </a:r>
            <a:r>
              <a:rPr lang="hr-HR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pozitivni  konkurencijski učinak.  </a:t>
            </a:r>
            <a:endParaRPr lang="hr-HR" dirty="0" smtClean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dugom roku, smanjenje marži povećava domaću aktivnost i dohodak, što povećava uvoz (kada su domaći i strani proizvodi nesavršeni supstituti).</a:t>
            </a:r>
          </a:p>
          <a:p>
            <a:pPr>
              <a:lnSpc>
                <a:spcPct val="150000"/>
              </a:lnSpc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04854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51520" y="197346"/>
            <a:ext cx="849694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hr-H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Reforme na tržištu rada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Smanjenje realnih plaća smanjuje domaće troškove proizvodnje, a time i cijene domaćih međunarodno razmjenjivih i </a:t>
            </a:r>
            <a:r>
              <a:rPr lang="hr-H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nerazmjenjivih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dobara. Taj </a:t>
            </a:r>
            <a:r>
              <a:rPr lang="hr-H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pozitivni konkurencijski učinak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smanjuje veličinu uvoza i povećava veličinu izvoza.</a:t>
            </a:r>
          </a:p>
          <a:p>
            <a:pPr marL="285750" indent="-285750" algn="just">
              <a:lnSpc>
                <a:spcPct val="150000"/>
              </a:lnSpc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 dugom roku smanjenje plaća povećava zaposlenost, domaću aktivnost i dohodak. Rast  dohotka rezultira u povećanju domaće potražnje i uvoza. Taj učinak dohotka smanjuje pozitivan konkurencijski učinak.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Povećanje ponude rada, zaposlenosti i domaće potražnje djeluje na proračun države. Povećavaju se porezni prihodi i smanjuju transferi nezaposlenima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Reforme na tržištu rada i proizvoda imaju kvalitativno slične učinke na tekući račun u kratkom i dugom roku.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899592" y="260648"/>
            <a:ext cx="76328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hr-H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Fiskalna konsolidacija</a:t>
            </a:r>
          </a:p>
          <a:p>
            <a:endParaRPr lang="hr-HR" b="1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Fiskalna konsolidacija koja se provodi putem </a:t>
            </a:r>
            <a:r>
              <a:rPr lang="hr-HR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rashodne strane proračuna</a:t>
            </a:r>
            <a:r>
              <a:rPr lang="hr-HR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smanjuje domaću potražnju koja rezultira u  smanjenju potražnje  za proizvodima i smanjenju uvoza.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Poboljšava se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tekući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račun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i dugoročno poboljšava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međunarodna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neto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investicijska pozicija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zemlje. 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isto vrijeme </a:t>
            </a:r>
            <a:r>
              <a:rPr lang="hr-HR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opadanje domaće aktivnosti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vrši pritisak na smanjenje cijena i plaća što  poboljšava konkurentnost međunarodno razmjenjivih dobara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5853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611560" y="260649"/>
            <a:ext cx="7992888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Smanjenje duga javnog duga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smanjuje izdatke na kamate i povećava budući fiskalni prostor. Taj fiskalni prostor se koristi za smanjivanje opterećenja rada (jednom kada je dosegnuta ciljana razina javnog duga).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Smanjenje poreza na rad</a:t>
            </a:r>
            <a:r>
              <a:rPr lang="hr-H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dovodi do rasta neto plaća,   stimuliranja domaće aktivnosti i potražnje privatnog sektora. Rastu cijene, izvoz opada i uvoz raste u dugom roku čime se umanjuju pozitivni učinci fiskalne konsolidacije na tekući račun.</a:t>
            </a:r>
          </a:p>
          <a:p>
            <a:pPr>
              <a:lnSpc>
                <a:spcPct val="150000"/>
              </a:lnSpc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Povećanje poreza na rad</a:t>
            </a:r>
            <a:r>
              <a:rPr lang="hr-HR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smanjuju raspoloživi dohodak i privatnu potražnju. Domaća aktivnost se smanjuje, uvoz opada, izvoz raste i tekući račun se poboljšava u kratkom i srednjem roku.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/>
            <a:endParaRPr lang="hr-H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Strukturne reforme  u </a:t>
            </a:r>
            <a:r>
              <a:rPr lang="hr-HR" sz="18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normalnim vremenima 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 razdoblje prije recentne krize)</a:t>
            </a:r>
            <a:r>
              <a:rPr lang="hr-HR" sz="18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imaju pozitivan učinak na rast BDP jer: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1.  smanjenje marži i cijena dovodi do realne deprecijacije   </a:t>
            </a:r>
            <a:r>
              <a:rPr lang="hr-HR" sz="1800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(povećava se izvozna 	konkurentnost)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što smanjuje jaz    između središta i periferije Europe;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2. </a:t>
            </a:r>
            <a:r>
              <a:rPr lang="hr-HR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eforme povećavaju očekivanja o budućem rastu i putem  </a:t>
            </a:r>
            <a:r>
              <a:rPr lang="hr-HR" sz="1800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učinka bogatstva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stimuliraju tekuću potražnju. 	</a:t>
            </a:r>
          </a:p>
          <a:p>
            <a:pPr marL="0" indent="0">
              <a:lnSpc>
                <a:spcPct val="150000"/>
              </a:lnSpc>
              <a:buNone/>
            </a:pPr>
            <a:endParaRPr lang="hr-HR" sz="18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 kratkom roku zbog pada cijena, središnja banka smanjuje nominalnu kamatnu stopu i gospodarstvo prolazi kroz razdoblje prosperiteta.</a:t>
            </a:r>
          </a:p>
          <a:p>
            <a:pPr marL="0" indent="0">
              <a:lnSpc>
                <a:spcPct val="150000"/>
              </a:lnSpc>
              <a:buNone/>
            </a:pPr>
            <a:endParaRPr lang="hr-H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51520" y="335846"/>
            <a:ext cx="842493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 kratkom roku u </a:t>
            </a:r>
            <a:r>
              <a:rPr lang="hr-HR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“nenormalnim” vremenima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 kada središnja banka gotovo da ne može više smanjivati kamatnu stopu (jer je ionako blizu nule),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strukturne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reforme s jedne strane djeluju  </a:t>
            </a:r>
            <a:r>
              <a:rPr lang="hr-HR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kontrakcijski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 jer </a:t>
            </a:r>
            <a:r>
              <a:rPr lang="hr-HR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deflacijska očekivanja povećavaju realnu kamatnu stopu i  smanjuju potrošnju, te proizvodnja opada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 druge strane strukturalne reforme mogu djelovati </a:t>
            </a:r>
            <a:r>
              <a:rPr lang="hr-HR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pozitivno na očekivanja o stalnom rastu dohotka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što povećava učinak bogatstva, koji djeluje na  </a:t>
            </a:r>
            <a:r>
              <a:rPr lang="hr-HR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povećanje  potrošnje i  proizvodnje.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hr-HR" dirty="0">
              <a:solidFill>
                <a:schemeClr val="accen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Zato strukturalne reforme mogu imati kontrakcijski ili ekspanzivni učinak u kratkom roku</a:t>
            </a:r>
            <a:r>
              <a:rPr lang="hr-HR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>
              <a:solidFill>
                <a:schemeClr val="accen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73" y="548680"/>
            <a:ext cx="7997583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13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hr-H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1. Uvod</a:t>
            </a:r>
            <a:endParaRPr lang="hr-HR" sz="28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Autofit/>
          </a:bodyPr>
          <a:lstStyle/>
          <a:p>
            <a:pPr algn="just" fontAlgn="base">
              <a:buNone/>
            </a:pPr>
            <a:endParaRPr lang="hr-HR" sz="1800" dirty="0">
              <a:latin typeface="Arial" pitchFamily="34" charset="0"/>
              <a:cs typeface="Arial" pitchFamily="34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hr-H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Hrvatska je malo gospodarstvo sa velikom nezaposlenosti (treća u EU poslije Španjolske i Grčke) i velikim vanjskim dugom  (razina BDP-a)</a:t>
            </a:r>
          </a:p>
          <a:p>
            <a:pPr algn="just" fontAlgn="base">
              <a:lnSpc>
                <a:spcPct val="150000"/>
              </a:lnSpc>
              <a:buNone/>
            </a:pPr>
            <a:endParaRPr lang="hr-HR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hr-H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Hrvatska  </a:t>
            </a:r>
            <a:r>
              <a:rPr lang="hr-H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 može gospodarski </a:t>
            </a:r>
            <a:r>
              <a:rPr lang="hr-H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oporavak i održivi rast </a:t>
            </a:r>
            <a:r>
              <a:rPr lang="hr-H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temeljiti na domaćoj potražnji već na inozemnoj potražnji. </a:t>
            </a:r>
            <a:endParaRPr lang="hr-HR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fontAlgn="base">
              <a:lnSpc>
                <a:spcPct val="150000"/>
              </a:lnSpc>
            </a:pPr>
            <a:endParaRPr lang="hr-HR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Kako povećati rast </a:t>
            </a:r>
            <a:r>
              <a:rPr lang="hr-H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izvoza </a:t>
            </a:r>
            <a:r>
              <a:rPr lang="hr-H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mjerama domaće ekonomske politike </a:t>
            </a:r>
            <a:r>
              <a:rPr lang="hr-H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kako bi se  povećala  njegova </a:t>
            </a:r>
            <a:r>
              <a:rPr lang="hr-H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konkurentnost je danas temeljno gospodarsko i političko pitanje. </a:t>
            </a:r>
            <a:r>
              <a:rPr lang="hr-HR" sz="1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Europska komisija u 2015. ne predviđa rast hrvatskog gospodarstva temeljenog na rastu izvoza!</a:t>
            </a:r>
          </a:p>
          <a:p>
            <a:pPr algn="just" fontAlgn="base">
              <a:lnSpc>
                <a:spcPct val="150000"/>
              </a:lnSpc>
              <a:buNone/>
            </a:pPr>
            <a:r>
              <a:rPr lang="hr-H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just" fontAlgn="base">
              <a:lnSpc>
                <a:spcPct val="150000"/>
              </a:lnSpc>
              <a:buNone/>
            </a:pPr>
            <a:endParaRPr lang="hr-HR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467544" y="956426"/>
            <a:ext cx="8064896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hr-HR" sz="2400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sz="2400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hr-HR" sz="2800" b="1" dirty="0" smtClean="0">
                <a:solidFill>
                  <a:schemeClr val="accent1"/>
                </a:solidFill>
                <a:ea typeface="Verdana" pitchFamily="34" charset="0"/>
                <a:cs typeface="Verdana" pitchFamily="34" charset="0"/>
              </a:rPr>
              <a:t>I</a:t>
            </a:r>
            <a:r>
              <a:rPr kumimoji="0" lang="hr-H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Verdana" pitchFamily="34" charset="0"/>
                <a:cs typeface="Verdana" pitchFamily="34" charset="0"/>
              </a:rPr>
              <a:t>ndustrijska</a:t>
            </a:r>
            <a:r>
              <a:rPr kumimoji="0" lang="hr-HR" sz="2800" b="1" i="0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  <a:ea typeface="Verdana" pitchFamily="34" charset="0"/>
                <a:cs typeface="Verdana" pitchFamily="34" charset="0"/>
              </a:rPr>
              <a:t> politika</a:t>
            </a:r>
            <a:r>
              <a:rPr lang="hr-HR" sz="2800" b="1" dirty="0">
                <a:solidFill>
                  <a:schemeClr val="accent1"/>
                </a:solidFill>
                <a:ea typeface="Verdana" pitchFamily="34" charset="0"/>
                <a:cs typeface="Verdana" pitchFamily="34" charset="0"/>
              </a:rPr>
              <a:t> (</a:t>
            </a:r>
            <a:r>
              <a:rPr lang="hr-HR" sz="2800" b="1" dirty="0" smtClean="0">
                <a:solidFill>
                  <a:schemeClr val="accent1"/>
                </a:solidFill>
                <a:ea typeface="Verdana" pitchFamily="34" charset="0"/>
                <a:cs typeface="Verdana" pitchFamily="34" charset="0"/>
              </a:rPr>
              <a:t>dijagnostički pristup)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hr-HR" dirty="0">
              <a:solidFill>
                <a:schemeClr val="accen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683568" y="2650772"/>
            <a:ext cx="784887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lvl="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Temelji se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na</a:t>
            </a:r>
            <a:r>
              <a:rPr lang="hr-HR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 reformi koje uklanjaju ograničenja koja najviše sputavaju rast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izvoza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(orijentacija je izravno na uskim grlima) poput </a:t>
            </a:r>
            <a:r>
              <a:rPr lang="hr-HR" sz="1200" dirty="0"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visoke cijenu financiranja domaćih investicija i</a:t>
            </a:r>
            <a:r>
              <a:rPr kumimoji="0" lang="hr-HR" b="0" i="0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izvoza.</a:t>
            </a: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hr-H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Dijagnostičkim pristup stoga detektira najprije koji faktor predstavlja najveće ograničenje rastu, a nakon toga se otkrivaju i uklanjanju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poremećaji </a:t>
            </a: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koje se skrivaju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iza </a:t>
            </a: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toga faktora. </a:t>
            </a:r>
          </a:p>
        </p:txBody>
      </p:sp>
    </p:spTree>
    <p:extLst>
      <p:ext uri="{BB962C8B-B14F-4D97-AF65-F5344CB8AC3E}">
        <p14:creationId xmlns:p14="http://schemas.microsoft.com/office/powerpoint/2010/main" val="93389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accent1"/>
                </a:solidFill>
              </a:rPr>
              <a:t/>
            </a:r>
            <a:br>
              <a:rPr lang="hr-HR" b="1" dirty="0" smtClean="0">
                <a:solidFill>
                  <a:schemeClr val="accent1"/>
                </a:solidFill>
              </a:rPr>
            </a:br>
            <a:r>
              <a:rPr lang="hr-HR" sz="2800" b="1" dirty="0">
                <a:solidFill>
                  <a:schemeClr val="accent1"/>
                </a:solidFill>
              </a:rPr>
              <a:t>3</a:t>
            </a:r>
            <a:r>
              <a:rPr lang="hr-HR" sz="2800" b="1" dirty="0" smtClean="0">
                <a:solidFill>
                  <a:schemeClr val="accent1"/>
                </a:solidFill>
              </a:rPr>
              <a:t>. </a:t>
            </a:r>
            <a:r>
              <a:rPr lang="hr-HR" sz="3100" b="1" dirty="0" smtClean="0">
                <a:solidFill>
                  <a:schemeClr val="accent1"/>
                </a:solidFill>
              </a:rPr>
              <a:t>Proizvodna struktura  i ekonomska složenost</a:t>
            </a:r>
            <a:r>
              <a:rPr lang="hr-HR" b="1" dirty="0" smtClean="0">
                <a:solidFill>
                  <a:schemeClr val="accent1"/>
                </a:solidFill>
              </a:rPr>
              <a:t/>
            </a:r>
            <a:br>
              <a:rPr lang="hr-HR" b="1" dirty="0" smtClean="0">
                <a:solidFill>
                  <a:schemeClr val="accent1"/>
                </a:solidFill>
              </a:rPr>
            </a:br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539552" y="1305342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Niski udjel izravnih stranih ulaganja u izvoznoj industriji</a:t>
            </a:r>
            <a:r>
              <a:rPr lang="hr-H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Hrvatske imo je za posljedicu da nije iskorištena mogućnost integracije </a:t>
            </a:r>
            <a:r>
              <a:rPr lang="hr-HR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 globalne opskrbne lance.</a:t>
            </a:r>
          </a:p>
          <a:p>
            <a:pPr>
              <a:lnSpc>
                <a:spcPct val="150000"/>
              </a:lnSpc>
            </a:pPr>
            <a:endParaRPr lang="hr-HR" dirty="0" smtClean="0">
              <a:solidFill>
                <a:schemeClr val="accen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Nije bilo </a:t>
            </a:r>
            <a:r>
              <a:rPr lang="hr-H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znalčajnijih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pozitivnih </a:t>
            </a:r>
            <a:r>
              <a:rPr lang="hr-HR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tehnoloških, upravljačkih i financijskih vanjskih učinaka povezanih s izravnim stranim ulaganjima u izvozne grane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što pridonosi jačanju konkurentnosti i gospodarskom rastu.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467544" y="548680"/>
            <a:ext cx="813690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Proizvodnja zahtijeva različite </a:t>
            </a:r>
            <a:r>
              <a:rPr lang="hr-H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inpute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hr-HR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sposobnosti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određene zemlje da proizvede različite proizvode. 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539552" y="3140968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Produktivno znanje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je ono koje je potrebno  za proizvodnju  određenog proizvoda. </a:t>
            </a:r>
          </a:p>
          <a:p>
            <a:pPr algn="just">
              <a:lnSpc>
                <a:spcPct val="150000"/>
              </a:lnSpc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 dovodi do </a:t>
            </a:r>
            <a:r>
              <a:rPr lang="hr-HR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specijalizacije pojedinaca i poduzeća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koji stvaraju raznolikost na nacionalnoj  i na globalnoj razini.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683568" y="62068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Veća društvena akumulacija produktivnog znanja dovela je do  značajnog porasta životnog standarda. </a:t>
            </a:r>
          </a:p>
          <a:p>
            <a:pPr>
              <a:buFont typeface="Arial" pitchFamily="34" charset="0"/>
              <a:buChar char="•"/>
            </a:pPr>
            <a:endParaRPr lang="hr-HR" dirty="0" smtClean="0"/>
          </a:p>
        </p:txBody>
      </p:sp>
      <p:sp>
        <p:nvSpPr>
          <p:cNvPr id="3" name="Pravokutnik 2"/>
          <p:cNvSpPr/>
          <p:nvPr/>
        </p:nvSpPr>
        <p:spPr>
          <a:xfrm>
            <a:off x="683568" y="1844824"/>
            <a:ext cx="73448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Ekonomska složenost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je mjera složenosti međuzavisnosti 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veličine produktivnog znanja koje društvo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mobilizira. 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Složena gospodarstva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 ona koje imaju  ogromnu vrijednost relevantnog znanja ljudi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stvaraju raznolike proizvode temeljene na takvom znanju. 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827584" y="332656"/>
            <a:ext cx="770485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nalizom proizvodnje  zemlje, moguće je zaključiti kolika je njena vrijednost znanja.</a:t>
            </a:r>
          </a:p>
          <a:p>
            <a:pPr>
              <a:lnSpc>
                <a:spcPct val="150000"/>
              </a:lnSpc>
            </a:pPr>
            <a:endParaRPr lang="hr-HR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Raznolikost zemlje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je mjera koja pokazuje koliko znanja jedna zemlja posjeduje i koliko je različitih proizvoda ta zemlja sposobna proizvesti.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Prisutnost proizvoda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prikazuje broj zemalja koje su također sposobne proizvesti taj isti proizvod.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1020430"/>
            <a:ext cx="7920880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hr-HR" dirty="0" smtClean="0">
              <a:ea typeface="Calibri" pitchFamily="34" charset="0"/>
              <a:cs typeface="Angsana New" pitchFamily="18" charset="-34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Ekonomska složenost može biti pokretač blagostanja ukoliko se zemlja nalazi na višoj razini ekonomske složenosti, mjerene </a:t>
            </a:r>
            <a:r>
              <a:rPr kumimoji="0" lang="hr-HR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indeksom ekonomske složenosti </a:t>
            </a: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u odnosu na dohodak koji ostvaruje.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hr-H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Angsana New" pitchFamily="18" charset="-34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Ako</a:t>
            </a: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u zemlji postoje sposobnosti,  zemlja ih ne mora akumulirati iznova što doprinosi ubrzanju ekonomskog rasta. Takve zemlje pokazuju tendenciju bržeg rasta.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43608" y="751344"/>
            <a:ext cx="71287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hr-HR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Postavlja se pitanje na koji način se može razvijati ekonomska složenost?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Odgovor je da se nove sposobnosti najlakše akumuliraju ukoliko se mogu kombinirati sa onim sposobnostima koje već postoje.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Iz tog razloga povećat će se  raznolikost zemlje jer će se uz  postojeće industrije razviti one koje zahtijevaju sličan skup sposobnosti. </a:t>
            </a:r>
          </a:p>
          <a:p>
            <a:pPr>
              <a:lnSpc>
                <a:spcPct val="150000"/>
              </a:lnSpc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755576" y="332656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Prostor proizvoda </a:t>
            </a:r>
            <a:r>
              <a:rPr lang="hr-H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je mreža, koja spaja parove proizvoda za koje postoji velika vjerojatnost da će se zajedno izvoziti.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Prostor proizvoda ima </a:t>
            </a:r>
            <a:r>
              <a:rPr lang="hr-HR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jezgra – periferija strukturu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Jezgra je formirana od kategorija metala, strojeva i kemijskih proizvoda, dok je periferija formirana od preostalih kategorija proizvoda.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hr-HR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539552" y="836712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</a:pPr>
            <a:endParaRPr lang="hr-HR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Čvorovi  na slici predstavljaju proizvode,  a njihova veličina proporcionalna je ukupnoj razmjeni Hrvatske toga proizvoda. Poveznice između proizvoda predstavljaju visoku vjerojatnost zajedničkog izvoza istih.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 izvozu Hrvatske najzastupljeniji su naftni derivati (10%), brodovi (4,3%), lijekovi (4,1%), električni transformatori (2,6%)</a:t>
            </a: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hr-H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5"/>
            <a:ext cx="8280920" cy="5472608"/>
          </a:xfrm>
          <a:prstGeom prst="rect">
            <a:avLst/>
          </a:prstGeom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hr-HR" i="1" dirty="0" smtClean="0"/>
              <a:t> </a:t>
            </a:r>
            <a:r>
              <a:rPr lang="hr-HR" sz="3100" i="1" dirty="0" smtClean="0"/>
              <a:t>Proizvodni prostor Hrvatske (2012.)</a:t>
            </a:r>
            <a:r>
              <a:rPr lang="hr-HR" sz="3100" b="1" dirty="0" smtClean="0"/>
              <a:t/>
            </a:r>
            <a:br>
              <a:rPr lang="hr-HR" sz="3100" b="1" dirty="0" smtClean="0"/>
            </a:br>
            <a:endParaRPr lang="hr-HR" sz="3100" dirty="0"/>
          </a:p>
        </p:txBody>
      </p:sp>
      <p:sp>
        <p:nvSpPr>
          <p:cNvPr id="4" name="TekstniOkvir 3"/>
          <p:cNvSpPr txBox="1"/>
          <p:nvPr/>
        </p:nvSpPr>
        <p:spPr>
          <a:xfrm>
            <a:off x="1043608" y="6525344"/>
            <a:ext cx="5301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002060"/>
                </a:solidFill>
                <a:hlinkClick r:id="rId3"/>
              </a:rPr>
              <a:t>Izvor</a:t>
            </a:r>
            <a:r>
              <a:rPr lang="hr-HR" u="sng" dirty="0" smtClean="0">
                <a:hlinkClick r:id="rId3"/>
              </a:rPr>
              <a:t> : http</a:t>
            </a:r>
            <a:r>
              <a:rPr lang="hr-HR" u="sng" dirty="0">
                <a:hlinkClick r:id="rId3"/>
              </a:rPr>
              <a:t>://atlas.media.mit.edu/profile/</a:t>
            </a:r>
            <a:r>
              <a:rPr lang="hr-HR" u="sng" dirty="0" err="1">
                <a:hlinkClick r:id="rId3"/>
              </a:rPr>
              <a:t>country</a:t>
            </a:r>
            <a:r>
              <a:rPr lang="hr-HR" u="sng" dirty="0">
                <a:hlinkClick r:id="rId3"/>
              </a:rPr>
              <a:t>/</a:t>
            </a:r>
            <a:r>
              <a:rPr lang="hr-HR" u="sng" dirty="0" err="1">
                <a:hlinkClick r:id="rId3"/>
              </a:rPr>
              <a:t>hrv</a:t>
            </a:r>
            <a:r>
              <a:rPr lang="hr-HR" u="sng" dirty="0">
                <a:hlinkClick r:id="rId3"/>
              </a:rPr>
              <a:t>/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7056784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10800000" flipV="1">
            <a:off x="457200" y="5949278"/>
            <a:ext cx="8229600" cy="432049"/>
          </a:xfrm>
        </p:spPr>
        <p:txBody>
          <a:bodyPr>
            <a:normAutofit/>
          </a:bodyPr>
          <a:lstStyle/>
          <a:p>
            <a:r>
              <a:rPr lang="hr-HR" sz="1800" dirty="0" smtClean="0"/>
              <a:t>Izvor:  </a:t>
            </a:r>
            <a:r>
              <a:rPr lang="hr-HR" sz="1800" i="1" dirty="0" err="1" smtClean="0"/>
              <a:t>European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Economic</a:t>
            </a:r>
            <a:r>
              <a:rPr lang="hr-HR" sz="1800" i="1" dirty="0" smtClean="0"/>
              <a:t> </a:t>
            </a:r>
            <a:r>
              <a:rPr lang="hr-HR" sz="1800" i="1" dirty="0" err="1" smtClean="0"/>
              <a:t>Forecast</a:t>
            </a:r>
            <a:r>
              <a:rPr lang="hr-HR" sz="1800" i="1" dirty="0" smtClean="0"/>
              <a:t>: </a:t>
            </a:r>
            <a:r>
              <a:rPr lang="hr-HR" sz="1800" i="1" dirty="0" err="1" smtClean="0"/>
              <a:t>Winter</a:t>
            </a:r>
            <a:r>
              <a:rPr lang="hr-HR" sz="1800" i="1" dirty="0" smtClean="0"/>
              <a:t> 2014</a:t>
            </a:r>
            <a:r>
              <a:rPr lang="hr-HR" sz="1800" dirty="0" smtClean="0"/>
              <a:t>, </a:t>
            </a:r>
            <a:r>
              <a:rPr lang="hr-HR" sz="1800" dirty="0" err="1" smtClean="0"/>
              <a:t>European</a:t>
            </a:r>
            <a:r>
              <a:rPr lang="hr-HR" sz="1800" dirty="0" smtClean="0"/>
              <a:t> </a:t>
            </a:r>
            <a:r>
              <a:rPr lang="hr-HR" sz="1800" dirty="0" err="1" smtClean="0"/>
              <a:t>Commission</a:t>
            </a:r>
            <a:r>
              <a:rPr lang="hr-HR" sz="1800" dirty="0" smtClean="0"/>
              <a:t>,  2014.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3804290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539552" y="636250"/>
            <a:ext cx="7704856" cy="604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ajviše raznovrsnih proizvoda nalazilo u kategoriji strojeva (tirkizna boja), zatim prehrambenih proizvoda (žuta boja), proizvoda od drveta (crvena boja) i mineralnih proizvoda (tamno crvena boja), kemijskih proizvoda (svjetlo ljubičasta) te tekstila (zelena boja).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hr-H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 zemljama gdje postoji značajna ekonomska složenost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hr-HR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dobro upravljanje i kvalitetne institucije dovoljne su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 se stimulira ekonomski rast temeljen na sposobnostima jer je privatni sektor dovoljno jak da se sam pokreće i razvija prema višim razinama ekonomske i proizvodne složenosti. 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Međutim, u slučajevima da je razina ekonomske složenosti niža, potrebna je aktivnija uloga vlade. </a:t>
            </a:r>
            <a:endParaRPr kumimoji="0" lang="hr-H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hr-H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090842"/>
              </p:ext>
            </p:extLst>
          </p:nvPr>
        </p:nvGraphicFramePr>
        <p:xfrm>
          <a:off x="1115616" y="1124743"/>
          <a:ext cx="6120680" cy="5112576"/>
        </p:xfrm>
        <a:graphic>
          <a:graphicData uri="http://schemas.openxmlformats.org/drawingml/2006/table">
            <a:tbl>
              <a:tblPr/>
              <a:tblGrid>
                <a:gridCol w="1577445"/>
                <a:gridCol w="619532"/>
                <a:gridCol w="415510"/>
                <a:gridCol w="411849"/>
                <a:gridCol w="641244"/>
                <a:gridCol w="644540"/>
                <a:gridCol w="569000"/>
                <a:gridCol w="646976"/>
                <a:gridCol w="594584"/>
              </a:tblGrid>
              <a:tr h="393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Calibri"/>
                          <a:cs typeface="Times New Roman"/>
                        </a:rPr>
                        <a:t>Rang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Calibri"/>
                          <a:cs typeface="Times New Roman"/>
                        </a:rPr>
                        <a:t>Top 100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Njemačka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Švedska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34.6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dirty="0"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dirty="0"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dirty="0"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Finska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Velika</a:t>
                      </a:r>
                      <a:r>
                        <a:rPr lang="hr-HR" sz="9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Britanija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dirty="0"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dirty="0"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6.5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Austrija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19.0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Belgija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Francuska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22.3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dirty="0"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Irska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39.1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Nizozemska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20.2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dirty="0">
                          <a:latin typeface="Calibri"/>
                          <a:ea typeface="Calibri"/>
                          <a:cs typeface="Times New Roman"/>
                        </a:rPr>
                        <a:t>19.7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Češka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dirty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Danska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Slovenija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Slovačka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Italija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23.2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20.1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Mađarska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Poljska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Španjolska</a:t>
                      </a:r>
                      <a:endParaRPr lang="hr-HR" sz="11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6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Hrvatska</a:t>
                      </a:r>
                      <a:endParaRPr lang="hr-HR" sz="11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22.7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21.3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22.4</a:t>
                      </a:r>
                      <a:endParaRPr lang="hr-HR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Latvija</a:t>
                      </a:r>
                      <a:endParaRPr lang="hr-HR" sz="7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36.1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Litva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Bugarska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Rumunjska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dirty="0"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13.6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latin typeface="Times New Roman"/>
                          <a:ea typeface="Calibri"/>
                          <a:cs typeface="Times New Roman"/>
                        </a:rPr>
                        <a:t>Grčka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0.4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>
                          <a:latin typeface="Times New Roman"/>
                          <a:ea typeface="Calibri"/>
                          <a:cs typeface="Times New Roman"/>
                        </a:rPr>
                        <a:t>Portugal</a:t>
                      </a:r>
                      <a:endParaRPr lang="hr-HR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52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0.4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dirty="0">
                          <a:latin typeface="Calibri"/>
                          <a:ea typeface="Calibri"/>
                          <a:cs typeface="Times New Roman"/>
                        </a:rPr>
                        <a:t>21.7</a:t>
                      </a:r>
                    </a:p>
                  </a:txBody>
                  <a:tcPr marL="41757" marR="4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43608" y="41708"/>
            <a:ext cx="6408712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Rangiranje proizvodne složenosti  124 zemlje i distribucija izvoza između šest kategorija složenosti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Razina proizvodne složenosti : 1-najveća; 6-najmanja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683568" y="6340678"/>
            <a:ext cx="686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 smtClean="0"/>
              <a:t> Izvor</a:t>
            </a:r>
            <a:r>
              <a:rPr lang="hr-HR" sz="1200" dirty="0" smtClean="0"/>
              <a:t>: </a:t>
            </a:r>
            <a:r>
              <a:rPr lang="en-US" sz="1200" dirty="0" smtClean="0"/>
              <a:t>Felipe</a:t>
            </a:r>
            <a:r>
              <a:rPr lang="en-US" sz="1200" dirty="0"/>
              <a:t>, J and U Kumar (2011), “</a:t>
            </a:r>
            <a:r>
              <a:rPr lang="en-US" sz="1200" dirty="0">
                <a:solidFill>
                  <a:schemeClr val="tx2"/>
                </a:solidFill>
                <a:hlinkClick r:id="rId2"/>
              </a:rPr>
              <a:t>Unit </a:t>
            </a:r>
            <a:r>
              <a:rPr lang="en-US" sz="1200" dirty="0" err="1">
                <a:solidFill>
                  <a:schemeClr val="tx2"/>
                </a:solidFill>
                <a:hlinkClick r:id="rId2"/>
              </a:rPr>
              <a:t>Labour</a:t>
            </a:r>
            <a:r>
              <a:rPr lang="en-US" sz="1200" dirty="0">
                <a:solidFill>
                  <a:schemeClr val="tx2"/>
                </a:solidFill>
                <a:hlinkClick r:id="rId2"/>
              </a:rPr>
              <a:t> Costs in the Eurozone: The </a:t>
            </a:r>
            <a:r>
              <a:rPr lang="en-US" sz="1200" dirty="0" err="1">
                <a:solidFill>
                  <a:schemeClr val="tx2"/>
                </a:solidFill>
                <a:hlinkClick r:id="rId2"/>
              </a:rPr>
              <a:t>Competitivness</a:t>
            </a:r>
            <a:r>
              <a:rPr lang="en-US" sz="1200" dirty="0">
                <a:solidFill>
                  <a:schemeClr val="tx2"/>
                </a:solidFill>
                <a:hlinkClick r:id="rId2"/>
              </a:rPr>
              <a:t> Debate Again</a:t>
            </a:r>
            <a:r>
              <a:rPr lang="en-US" sz="1200" dirty="0"/>
              <a:t>”, </a:t>
            </a:r>
            <a:r>
              <a:rPr lang="hr-HR" sz="1200" dirty="0"/>
              <a:t> </a:t>
            </a:r>
            <a:r>
              <a:rPr lang="hr-HR" sz="1200" dirty="0" smtClean="0"/>
              <a:t>            </a:t>
            </a:r>
            <a:r>
              <a:rPr lang="en-US" sz="1200" dirty="0" smtClean="0"/>
              <a:t>Working </a:t>
            </a:r>
            <a:r>
              <a:rPr lang="en-US" sz="1200" dirty="0"/>
              <a:t>Paper 651, Levy Economics Institute of Bard College, New York.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>
            <p:extLst>
              <p:ext uri="{D42A27DB-BD31-4B8C-83A1-F6EECF244321}">
                <p14:modId xmlns:p14="http://schemas.microsoft.com/office/powerpoint/2010/main" val="2030894708"/>
              </p:ext>
            </p:extLst>
          </p:nvPr>
        </p:nvGraphicFramePr>
        <p:xfrm>
          <a:off x="1618246" y="1052736"/>
          <a:ext cx="6410137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1619672" y="5609497"/>
            <a:ext cx="15864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Izvor: World Bank</a:t>
            </a:r>
            <a:endParaRPr lang="hr-H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48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>
            <p:extLst>
              <p:ext uri="{D42A27DB-BD31-4B8C-83A1-F6EECF244321}">
                <p14:modId xmlns:p14="http://schemas.microsoft.com/office/powerpoint/2010/main" val="2842215127"/>
              </p:ext>
            </p:extLst>
          </p:nvPr>
        </p:nvGraphicFramePr>
        <p:xfrm>
          <a:off x="1835696" y="1196752"/>
          <a:ext cx="57606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1835696" y="5748673"/>
            <a:ext cx="15864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Izvor: World Bank</a:t>
            </a:r>
            <a:endParaRPr lang="hr-H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611560" y="474345"/>
            <a:ext cx="763284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Ekonomisti se slažu da je nužno </a:t>
            </a:r>
            <a:r>
              <a:rPr lang="hr-H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poticati izvozno orijentirana izravna strana ulaganja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prvenstveno ona koja su usmjerena u proizvodnu opremu novih tehnologija, što bi omogućilo proizvodnju roba veće dodane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vrijednosti 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pozitivno utjecalo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konkurentnost. </a:t>
            </a:r>
            <a:endParaRPr lang="hr-HR" dirty="0" smtClean="0"/>
          </a:p>
          <a:p>
            <a:endParaRPr lang="hr-HR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Vlada </a:t>
            </a:r>
            <a:r>
              <a:rPr lang="hr-H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RH je poduzela  </a:t>
            </a:r>
            <a:r>
              <a:rPr lang="hr-H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određene </a:t>
            </a:r>
            <a:r>
              <a:rPr lang="hr-H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aktivnosti </a:t>
            </a:r>
            <a:r>
              <a:rPr lang="hr-H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 tom pogledu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vi-VN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Zakon o poticanju investicija i unapređenju investicijskog </a:t>
            </a:r>
            <a:r>
              <a:rPr lang="vi-VN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okruženja</a:t>
            </a:r>
            <a:r>
              <a:rPr lang="hr-HR" dirty="0" smtClean="0"/>
              <a:t>;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uspostavljena su državna 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tijela zadužena za promociju investicija u Hrvatsku: Agencija za investicije i konkurentnost i HAMAG INVEST,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promoviran je novi 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 gospodarske diplomacije Ministarstva vanjskih i europskih poslova, Zakon o strateškim investicijskim projektima,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Industrijska strategija, </a:t>
            </a:r>
            <a:r>
              <a:rPr lang="hr-HR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Akcijski plan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podrške izvozu, ukidanje djela  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parafiskalnih nameta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  <a:endParaRPr lang="hr-H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0729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5. Zaključak</a:t>
            </a:r>
            <a:endParaRPr lang="hr-HR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hr-HR" sz="1800" dirty="0">
                <a:latin typeface="Verdana" pitchFamily="34" charset="0"/>
                <a:cs typeface="Arial" pitchFamily="34" charset="0"/>
              </a:rPr>
              <a:t>G</a:t>
            </a:r>
            <a:r>
              <a:rPr lang="hr-HR" sz="1800" dirty="0" smtClean="0">
                <a:latin typeface="Verdana" pitchFamily="34" charset="0"/>
                <a:cs typeface="Arial" pitchFamily="34" charset="0"/>
              </a:rPr>
              <a:t>ospodarski oporavak  Hrvatske mora se temeljiti na </a:t>
            </a:r>
            <a:r>
              <a:rPr lang="hr-HR" sz="1800" b="1" dirty="0">
                <a:latin typeface="Verdana" pitchFamily="34" charset="0"/>
                <a:cs typeface="Arial" pitchFamily="34" charset="0"/>
              </a:rPr>
              <a:t>inozemnoj potražnji</a:t>
            </a:r>
            <a:r>
              <a:rPr lang="hr-HR" sz="1800" dirty="0">
                <a:latin typeface="Verdana" pitchFamily="34" charset="0"/>
                <a:cs typeface="Arial" pitchFamily="34" charset="0"/>
              </a:rPr>
              <a:t>. </a:t>
            </a:r>
            <a:endParaRPr lang="hr-HR" sz="1800" dirty="0" smtClean="0">
              <a:latin typeface="Verdana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hr-HR" sz="1800" dirty="0" smtClean="0">
              <a:latin typeface="Verdana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r-HR" sz="1800" b="1" dirty="0" smtClean="0">
                <a:latin typeface="Verdana" pitchFamily="34" charset="0"/>
                <a:cs typeface="Arial" pitchFamily="34" charset="0"/>
              </a:rPr>
              <a:t>Stimulirati </a:t>
            </a:r>
            <a:r>
              <a:rPr lang="hr-HR" sz="1800" b="1" dirty="0">
                <a:latin typeface="Verdana" pitchFamily="34" charset="0"/>
                <a:cs typeface="Arial" pitchFamily="34" charset="0"/>
              </a:rPr>
              <a:t>rasta izvoza </a:t>
            </a:r>
            <a:r>
              <a:rPr lang="hr-HR" sz="1800" dirty="0">
                <a:latin typeface="Verdana" pitchFamily="34" charset="0"/>
                <a:cs typeface="Arial" pitchFamily="34" charset="0"/>
              </a:rPr>
              <a:t>adekvatnim mjerama domaće ekonomske politike </a:t>
            </a:r>
            <a:r>
              <a:rPr lang="hr-HR" sz="1800" dirty="0" smtClean="0">
                <a:latin typeface="Verdana" pitchFamily="34" charset="0"/>
                <a:cs typeface="Arial" pitchFamily="34" charset="0"/>
              </a:rPr>
              <a:t>na temelju dijagnostičkog pristupa (poput smanjenja kamatnih stopa)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hr-HR" sz="1800" dirty="0" smtClean="0">
              <a:latin typeface="Verdana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r-HR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Povećati dostupnosti </a:t>
            </a:r>
            <a:r>
              <a:rPr lang="hr-H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kapitala</a:t>
            </a:r>
            <a:r>
              <a:rPr lang="hr-H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za </a:t>
            </a:r>
            <a:r>
              <a:rPr lang="hr-H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investicije u nove tehnologije i opremu kako bi se povećala razina konkurentnosti.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hr-HR" sz="1800" dirty="0" smtClean="0">
              <a:latin typeface="Verdana" pitchFamily="34" charset="0"/>
              <a:cs typeface="Arial" pitchFamily="34" charset="0"/>
            </a:endParaRPr>
          </a:p>
          <a:p>
            <a:pPr algn="just">
              <a:buNone/>
            </a:pPr>
            <a:endParaRPr lang="hr-HR" sz="1800" dirty="0" smtClean="0">
              <a:latin typeface="Verdana" pitchFamily="34" charset="0"/>
              <a:cs typeface="Arial" pitchFamily="34" charset="0"/>
            </a:endParaRPr>
          </a:p>
          <a:p>
            <a:pPr algn="just"/>
            <a:endParaRPr lang="hr-HR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hr-HR" sz="1800" dirty="0"/>
          </a:p>
          <a:p>
            <a:pPr algn="just"/>
            <a:endParaRPr lang="hr-HR" sz="1800" dirty="0" smtClean="0"/>
          </a:p>
          <a:p>
            <a:pPr algn="just"/>
            <a:endParaRPr lang="hr-HR" sz="1800" dirty="0"/>
          </a:p>
          <a:p>
            <a:pPr algn="just"/>
            <a:endParaRPr lang="hr-H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735297" y="620688"/>
            <a:ext cx="806489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b="1" dirty="0">
                <a:latin typeface="Verdana" pitchFamily="34" charset="0"/>
              </a:rPr>
              <a:t>Fiskalna konsolidacija koja se provodi putem rashodne strane proračuna </a:t>
            </a:r>
            <a:r>
              <a:rPr lang="hr-HR" dirty="0">
                <a:latin typeface="Verdana" pitchFamily="34" charset="0"/>
              </a:rPr>
              <a:t>dovodi do smanjenja domaće aktivnosti čime se ostvaruje pritisak na </a:t>
            </a:r>
            <a:r>
              <a:rPr lang="hr-HR" b="1" dirty="0">
                <a:latin typeface="Verdana" pitchFamily="34" charset="0"/>
              </a:rPr>
              <a:t>smanjenje cijena i plaća,</a:t>
            </a:r>
            <a:r>
              <a:rPr lang="hr-HR" dirty="0">
                <a:latin typeface="Verdana" pitchFamily="34" charset="0"/>
              </a:rPr>
              <a:t> što  poboljšava konkurentnost međunarodno razmjenjivih </a:t>
            </a:r>
            <a:r>
              <a:rPr lang="hr-HR" dirty="0" smtClean="0">
                <a:latin typeface="Verdana" pitchFamily="34" charset="0"/>
              </a:rPr>
              <a:t>dobara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r-HR" dirty="0">
              <a:latin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b="1" dirty="0" smtClean="0">
                <a:latin typeface="Verdana" pitchFamily="34" charset="0"/>
              </a:rPr>
              <a:t>Strukturne reforme na tržištu rada i tržištu proizvoda djeluju povoljno na izvoz.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r-HR" dirty="0">
              <a:latin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r-HR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6762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23528" y="476672"/>
            <a:ext cx="8424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hr-HR" b="1" dirty="0" smtClean="0">
              <a:latin typeface="Verdana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cs typeface="Arial" pitchFamily="34" charset="0"/>
              </a:rPr>
              <a:t> Rast izvoza snažno je koreliran sa produktivnosti i jediničnim troškova rada za </a:t>
            </a:r>
            <a:r>
              <a:rPr lang="hr-HR" b="1" dirty="0" smtClean="0">
                <a:latin typeface="Verdana" pitchFamily="34" charset="0"/>
                <a:cs typeface="Arial" pitchFamily="34" charset="0"/>
              </a:rPr>
              <a:t>nekoliko tipova hrvatskih proizvoda sa niskom dodanom vrijednosti</a:t>
            </a:r>
          </a:p>
          <a:p>
            <a:pPr algn="just">
              <a:buNone/>
            </a:pPr>
            <a:endParaRPr lang="hr-HR" dirty="0"/>
          </a:p>
          <a:p>
            <a:pPr algn="just">
              <a:buNone/>
            </a:pPr>
            <a:endParaRPr lang="hr-HR" dirty="0" smtClean="0">
              <a:latin typeface="Verdana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itchFamily="34" charset="0"/>
                <a:cs typeface="Arial" pitchFamily="34" charset="0"/>
              </a:rPr>
              <a:t> Slabu izvoznu konkurentnost Hrvatske  treba prvenstveno tražiti  u </a:t>
            </a:r>
            <a:r>
              <a:rPr lang="hr-HR" b="1" dirty="0" smtClean="0">
                <a:latin typeface="Verdana" pitchFamily="34" charset="0"/>
                <a:cs typeface="Arial" pitchFamily="34" charset="0"/>
              </a:rPr>
              <a:t>tipovima (složenosti) proizvoda </a:t>
            </a:r>
            <a:r>
              <a:rPr lang="hr-HR" dirty="0" smtClean="0">
                <a:latin typeface="Verdana" pitchFamily="34" charset="0"/>
                <a:cs typeface="Arial" pitchFamily="34" charset="0"/>
              </a:rPr>
              <a:t>koje ona izvozi.</a:t>
            </a:r>
            <a:r>
              <a:rPr lang="hr-HR" b="1" dirty="0" smtClean="0">
                <a:latin typeface="Verdana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hr-HR" b="1" dirty="0">
              <a:latin typeface="Verdana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Necjenovni</a:t>
            </a:r>
            <a:r>
              <a:rPr lang="hr-H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faktori</a:t>
            </a:r>
            <a:r>
              <a:rPr lang="hr-H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poput 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kvaliteta proizvoda i tehnološke inovacije, imaju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iznimnu 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ulogu u izvoznim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rezultatima zemalja.</a:t>
            </a:r>
            <a:endParaRPr lang="hr-H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hr-HR" b="1" dirty="0" smtClean="0">
              <a:latin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467545" y="332656"/>
            <a:ext cx="8136904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>
              <a:latin typeface="Verdana" pitchFamily="34" charset="0"/>
            </a:endParaRPr>
          </a:p>
          <a:p>
            <a:endParaRPr lang="hr-HR" dirty="0" smtClean="0">
              <a:latin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>
                <a:latin typeface="Verdana" pitchFamily="34" charset="0"/>
              </a:rPr>
              <a:t>Provoditi politike koje djeluju na  poboljšanje </a:t>
            </a:r>
            <a:r>
              <a:rPr lang="hr-HR" b="1" dirty="0" smtClean="0">
                <a:latin typeface="Verdana" pitchFamily="34" charset="0"/>
              </a:rPr>
              <a:t>strukturnih odrednica </a:t>
            </a:r>
            <a:r>
              <a:rPr lang="hr-HR" dirty="0" smtClean="0">
                <a:latin typeface="Verdana" pitchFamily="34" charset="0"/>
              </a:rPr>
              <a:t>nacionalne ekonomije (koje značajno djeluju na poslovni sektor i izvoznu konkurentnost) poput daljnjeg razvoja infrastrukture, povećanog izdvajanja za R&amp;D, dodatnog obrazovanja radne snage (</a:t>
            </a:r>
            <a:r>
              <a:rPr lang="hr-H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hr-H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ovećati </a:t>
            </a:r>
            <a:r>
              <a:rPr lang="hr-H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privatna ulaganja u R&amp;D i inovacije 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kreiranjem dobrih poticaja od strane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vlade).</a:t>
            </a:r>
            <a:endParaRPr lang="hr-HR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r-HR" dirty="0" smtClean="0">
              <a:latin typeface="Verdana" pitchFamily="34" charset="0"/>
            </a:endParaRPr>
          </a:p>
          <a:p>
            <a:endParaRPr lang="hr-HR" dirty="0" smtClean="0">
              <a:latin typeface="Verdana" pitchFamily="34" charset="0"/>
            </a:endParaRPr>
          </a:p>
          <a:p>
            <a:endParaRPr lang="hr-HR" dirty="0" smtClean="0">
              <a:latin typeface="Verdana" pitchFamily="34" charset="0"/>
            </a:endParaRPr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2697"/>
            <a:ext cx="8064895" cy="5472608"/>
          </a:xfrm>
          <a:prstGeom prst="rect">
            <a:avLst/>
          </a:prstGeom>
          <a:noFill/>
        </p:spPr>
      </p:pic>
      <p:sp>
        <p:nvSpPr>
          <p:cNvPr id="3" name="TekstniOkvir 2"/>
          <p:cNvSpPr txBox="1"/>
          <p:nvPr/>
        </p:nvSpPr>
        <p:spPr>
          <a:xfrm>
            <a:off x="1115616" y="6381328"/>
            <a:ext cx="6356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Izvor: </a:t>
            </a:r>
            <a:r>
              <a:rPr lang="hr-HR" dirty="0" err="1"/>
              <a:t>European</a:t>
            </a:r>
            <a:r>
              <a:rPr lang="hr-HR" dirty="0"/>
              <a:t> </a:t>
            </a:r>
            <a:r>
              <a:rPr lang="hr-HR" dirty="0" err="1"/>
              <a:t>Commission</a:t>
            </a:r>
            <a:r>
              <a:rPr lang="hr-HR" dirty="0"/>
              <a:t>, </a:t>
            </a:r>
            <a:r>
              <a:rPr lang="hr-HR" u="sng" dirty="0">
                <a:hlinkClick r:id="rId3"/>
              </a:rPr>
              <a:t>http://ec.europa.eu/</a:t>
            </a:r>
            <a:r>
              <a:rPr lang="hr-HR" u="sng" dirty="0" err="1">
                <a:hlinkClick r:id="rId3"/>
              </a:rPr>
              <a:t>index</a:t>
            </a:r>
            <a:r>
              <a:rPr lang="hr-HR" u="sng" dirty="0">
                <a:hlinkClick r:id="rId3"/>
              </a:rPr>
              <a:t>_</a:t>
            </a:r>
            <a:r>
              <a:rPr lang="hr-HR" u="sng" dirty="0" err="1">
                <a:hlinkClick r:id="rId3"/>
              </a:rPr>
              <a:t>en.htm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2309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1600" b="1" dirty="0" smtClean="0">
                <a:latin typeface="Verdana" pitchFamily="34" charset="0"/>
              </a:rPr>
              <a:t>Posljedice krize na hrvatski realni BDP</a:t>
            </a:r>
            <a:endParaRPr lang="hr-HR" sz="1600" b="1" dirty="0">
              <a:latin typeface="Verdana" pitchFamily="34" charset="0"/>
            </a:endParaRPr>
          </a:p>
        </p:txBody>
      </p:sp>
      <p:sp>
        <p:nvSpPr>
          <p:cNvPr id="2" name="TekstniOkvir 1"/>
          <p:cNvSpPr txBox="1"/>
          <p:nvPr/>
        </p:nvSpPr>
        <p:spPr>
          <a:xfrm>
            <a:off x="971600" y="6309320"/>
            <a:ext cx="984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Izvor: IMF</a:t>
            </a:r>
            <a:endParaRPr lang="hr-H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578260"/>
              </p:ext>
            </p:extLst>
          </p:nvPr>
        </p:nvGraphicFramePr>
        <p:xfrm>
          <a:off x="251520" y="1268760"/>
          <a:ext cx="8640960" cy="4886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964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>
            <a:graphicFrameLocks/>
          </p:cNvGraphicFramePr>
          <p:nvPr/>
        </p:nvGraphicFramePr>
        <p:xfrm>
          <a:off x="1033462" y="692696"/>
          <a:ext cx="7354962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1619672" y="6165304"/>
            <a:ext cx="1530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Izvor: Eurostat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6264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048387"/>
              </p:ext>
            </p:extLst>
          </p:nvPr>
        </p:nvGraphicFramePr>
        <p:xfrm>
          <a:off x="1043608" y="908720"/>
          <a:ext cx="7488832" cy="52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1187624" y="6453336"/>
            <a:ext cx="2250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Izvor: Eurostat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73435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836712"/>
            <a:ext cx="7488832" cy="4104456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1403648" y="6237312"/>
            <a:ext cx="7060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Izvor: </a:t>
            </a:r>
            <a:r>
              <a:rPr lang="hr-HR" b="1" dirty="0" smtClean="0"/>
              <a:t>Makroekonomske </a:t>
            </a:r>
            <a:r>
              <a:rPr lang="hr-HR" b="1" dirty="0"/>
              <a:t>neravnoteže – Hrvatska </a:t>
            </a:r>
            <a:r>
              <a:rPr lang="hr-HR" b="1" dirty="0" smtClean="0"/>
              <a:t>2014, </a:t>
            </a:r>
            <a:r>
              <a:rPr lang="hr-HR" dirty="0" smtClean="0"/>
              <a:t>Europska </a:t>
            </a:r>
            <a:r>
              <a:rPr lang="hr-HR" dirty="0"/>
              <a:t>komisija 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245276" y="5243442"/>
            <a:ext cx="8424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 </a:t>
            </a:r>
            <a:r>
              <a:rPr lang="hr-H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turizam već otpada trećina hrvatskog izvoza (i dvije trećine izvoza usluga).  Izvoz usluga na čelu s turizmom, tijekom zadnjih 13 godina ima bolje rezultate  nego izvoz robe </a:t>
            </a:r>
            <a:endParaRPr lang="hr-H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542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611560" y="980728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Prevladavajuće mišljenje među akademskim ekonomistima kao i  među nositeljima ekonomske politike je da  </a:t>
            </a:r>
            <a:r>
              <a:rPr lang="hr-H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strukturne reforme,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koje prvenstveno povećavaju konkurentnost na tržištu proizvoda i tržištu rada te </a:t>
            </a:r>
            <a:r>
              <a:rPr lang="hr-H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fiskalna konsolidacija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moraju biti prioriteti za gospodarski opravak i ubrzanje rasta.</a:t>
            </a:r>
          </a:p>
          <a:p>
            <a:pPr algn="just" fontAlgn="base"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fontAlgn="base">
              <a:lnSpc>
                <a:spcPct val="150000"/>
              </a:lnSpc>
              <a:buFont typeface="Arial" pitchFamily="34" charset="0"/>
              <a:buChar char="•"/>
            </a:pPr>
            <a:endParaRPr lang="hr-H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fontAlgn="base"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fontAlgn="base">
              <a:lnSpc>
                <a:spcPct val="150000"/>
              </a:lnSpc>
              <a:buFont typeface="Arial" pitchFamily="34" charset="0"/>
              <a:buChar char="•"/>
            </a:pPr>
            <a:endParaRPr lang="hr-H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fontAlgn="base"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899592" y="404664"/>
            <a:ext cx="792088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Govor predsjednika ECB </a:t>
            </a:r>
            <a:r>
              <a:rPr lang="hr-H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Maria </a:t>
            </a:r>
            <a:r>
              <a:rPr lang="hr-HR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Draghia</a:t>
            </a:r>
            <a:r>
              <a:rPr lang="hr-H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 kolovozu ove godine u Jackson Hole je izazvao među stručnom javnosti u SAD i u EU izniman odjek. </a:t>
            </a:r>
          </a:p>
          <a:p>
            <a:pPr>
              <a:lnSpc>
                <a:spcPct val="150000"/>
              </a:lnSpc>
            </a:pPr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Draghi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traži promjenu u ekonomskoj politici </a:t>
            </a:r>
            <a:r>
              <a:rPr lang="hr-H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europodručja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kroz </a:t>
            </a:r>
            <a:r>
              <a:rPr lang="hr-HR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promjenu politike agregatne potražnje ,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što zapravo znači davanje značajnije uloge </a:t>
            </a:r>
            <a:r>
              <a:rPr lang="hr-H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fiskalne i monetarne politike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uz istodobno provođenje </a:t>
            </a:r>
            <a:r>
              <a:rPr lang="hr-HR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strukturnih politika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hr-H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Povećanje konkurentnosti </a:t>
            </a:r>
            <a:r>
              <a:rPr lang="hr-H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Draghi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vidi ne samo kroz </a:t>
            </a:r>
            <a:r>
              <a:rPr lang="hr-HR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smanjenje </a:t>
            </a:r>
            <a:r>
              <a:rPr lang="hr-HR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troškova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već i u </a:t>
            </a:r>
            <a:r>
              <a:rPr lang="hr-HR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specijalizaciji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 </a:t>
            </a:r>
            <a:r>
              <a:rPr lang="hr-H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djelatnostima visoke dodane vrijednosti </a:t>
            </a:r>
            <a:r>
              <a:rPr lang="hr-H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(kao primjer  zemlje koja je to implementirala navodi Njemačku)</a:t>
            </a:r>
          </a:p>
          <a:p>
            <a:pPr>
              <a:lnSpc>
                <a:spcPct val="150000"/>
              </a:lnSpc>
            </a:pPr>
            <a:endParaRPr lang="hr-HR" dirty="0" smtClean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6290</TotalTime>
  <Words>2097</Words>
  <Application>Microsoft Office PowerPoint</Application>
  <PresentationFormat>Prikaz na zaslonu (4:3)</PresentationFormat>
  <Paragraphs>406</Paragraphs>
  <Slides>39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39</vt:i4>
      </vt:variant>
    </vt:vector>
  </HeadingPairs>
  <TitlesOfParts>
    <vt:vector size="40" baseType="lpstr">
      <vt:lpstr>Office tema</vt:lpstr>
      <vt:lpstr>STRUKTURNE POLITIKE  I IZVOZ  RH   Prof.dr.sc. Boris Cota   15. listopad 2014.</vt:lpstr>
      <vt:lpstr>    1. Uvod</vt:lpstr>
      <vt:lpstr>Izvor:  European Economic Forecast: Winter 2014, European Commission,  2014.</vt:lpstr>
      <vt:lpstr>Posljedice krize na hrvatski realni BDP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2. Strukturne reforme, industrijska politika  (i fiskalna konsolidacija)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 3. Proizvodna struktura  i ekonomska složenost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 Proizvodni prostor Hrvatske (2012.)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5. Zaključak</vt:lpstr>
      <vt:lpstr>PowerPointova prezentacija</vt:lpstr>
      <vt:lpstr>PowerPointova prezentacija</vt:lpstr>
      <vt:lpstr>PowerPointova prezentacija</vt:lpstr>
      <vt:lpstr>PowerPointova prezentacija</vt:lpstr>
    </vt:vector>
  </TitlesOfParts>
  <Company>Ekonomski fakultet Zagreb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Konkurentnost hrvatskog gospodarstva</dc:title>
  <dc:creator>Boris Cota</dc:creator>
  <cp:lastModifiedBy>Boris Cota</cp:lastModifiedBy>
  <cp:revision>186</cp:revision>
  <cp:lastPrinted>2013-11-12T12:00:48Z</cp:lastPrinted>
  <dcterms:created xsi:type="dcterms:W3CDTF">2013-05-03T08:15:49Z</dcterms:created>
  <dcterms:modified xsi:type="dcterms:W3CDTF">2014-10-15T06:09:07Z</dcterms:modified>
</cp:coreProperties>
</file>