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4" r:id="rId2"/>
    <p:sldId id="370" r:id="rId3"/>
    <p:sldId id="325" r:id="rId4"/>
    <p:sldId id="371" r:id="rId5"/>
    <p:sldId id="359" r:id="rId6"/>
    <p:sldId id="369" r:id="rId7"/>
    <p:sldId id="358" r:id="rId8"/>
    <p:sldId id="372" r:id="rId9"/>
    <p:sldId id="281" r:id="rId10"/>
    <p:sldId id="366" r:id="rId11"/>
    <p:sldId id="373" r:id="rId12"/>
  </p:sldIdLst>
  <p:sldSz cx="12192000" cy="6858000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B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2" autoAdjust="0"/>
    <p:restoredTop sz="79042" autoAdjust="0"/>
  </p:normalViewPr>
  <p:slideViewPr>
    <p:cSldViewPr snapToGrid="0">
      <p:cViewPr varScale="1">
        <p:scale>
          <a:sx n="119" d="100"/>
          <a:sy n="119" d="100"/>
        </p:scale>
        <p:origin x="102" y="162"/>
      </p:cViewPr>
      <p:guideLst>
        <p:guide orient="horz" pos="2160"/>
        <p:guide pos="384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3420" y="-96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23584158349397E-2"/>
          <c:y val="0.24903532643189899"/>
          <c:w val="0.32380437360795"/>
          <c:h val="0.6217044491599610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98C723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59B0B9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DEAE00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B77BB4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E0773C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A98D63"/>
              </a:solidFill>
              <a:ln w="12683">
                <a:solidFill>
                  <a:srgbClr val="FFFFFF"/>
                </a:solidFill>
                <a:prstDash val="solid"/>
              </a:ln>
            </c:spPr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Sheet1!$A$2:$A$10</c:f>
              <c:strCache>
                <c:ptCount val="9"/>
                <c:pt idx="0">
                  <c:v>Traženje partnera </c:v>
                </c:pt>
                <c:pt idx="1">
                  <c:v>Informacije o regulativi</c:v>
                </c:pt>
                <c:pt idx="2">
                  <c:v>Sajmovi i promotivna događanja</c:v>
                </c:pt>
                <c:pt idx="3">
                  <c:v>Posjeti službenim institucijama</c:v>
                </c:pt>
                <c:pt idx="4">
                  <c:v>Usmjeravanje na financ/pravnu podršku</c:v>
                </c:pt>
                <c:pt idx="5">
                  <c:v>Uspostava poduzeća/podružnice </c:v>
                </c:pt>
                <c:pt idx="6">
                  <c:v>Zalaganje za pravedan tretman</c:v>
                </c:pt>
                <c:pt idx="7">
                  <c:v>Ostale trgovinske barijere</c:v>
                </c:pt>
                <c:pt idx="8">
                  <c:v>Ostalo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1766</c:v>
                </c:pt>
                <c:pt idx="1">
                  <c:v>476</c:v>
                </c:pt>
                <c:pt idx="2">
                  <c:v>287</c:v>
                </c:pt>
                <c:pt idx="3">
                  <c:v>200</c:v>
                </c:pt>
                <c:pt idx="4">
                  <c:v>103</c:v>
                </c:pt>
                <c:pt idx="5">
                  <c:v>60</c:v>
                </c:pt>
                <c:pt idx="6">
                  <c:v>99</c:v>
                </c:pt>
                <c:pt idx="7">
                  <c:v>194</c:v>
                </c:pt>
                <c:pt idx="8">
                  <c:v>744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25394">
          <a:noFill/>
        </a:ln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dy"/>
                <a:ea typeface="+mn-ea"/>
                <a:cs typeface="+mn-cs"/>
              </a:defRPr>
            </a:pPr>
            <a:endParaRPr lang="sr-Latn-RS"/>
          </a:p>
        </c:txPr>
      </c:legendEntry>
      <c:layout>
        <c:manualLayout>
          <c:xMode val="edge"/>
          <c:yMode val="edge"/>
          <c:x val="0.408555378665099"/>
          <c:y val="0"/>
          <c:w val="0.58350338721321005"/>
          <c:h val="1"/>
        </c:manualLayout>
      </c:layout>
      <c:overlay val="0"/>
      <c:spPr>
        <a:noFill/>
        <a:ln w="27524">
          <a:noFill/>
        </a:ln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ody"/>
              <a:ea typeface="+mn-ea"/>
              <a:cs typeface="+mn-cs"/>
            </a:defRPr>
          </a:pPr>
          <a:endParaRPr lang="sr-Latn-R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E2FB5-2722-4EFF-9DD2-E57C787648F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70392DF-B827-4BE4-8717-316AFC2F9BD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2400" dirty="0" err="1" smtClean="0"/>
            <a:t>Strana</a:t>
          </a:r>
          <a:r>
            <a:rPr lang="en-GB" sz="2400" dirty="0" smtClean="0"/>
            <a:t> </a:t>
          </a:r>
          <a:r>
            <a:rPr lang="en-GB" sz="2400" dirty="0" err="1" smtClean="0"/>
            <a:t>ulaganja</a:t>
          </a:r>
          <a:endParaRPr lang="en-GB" sz="2400" dirty="0"/>
        </a:p>
      </dgm:t>
    </dgm:pt>
    <dgm:pt modelId="{C62703EE-1B68-4E45-A6C7-372488B7D98F}" type="parTrans" cxnId="{272354E0-14E0-48BD-B77A-DD005552B0D0}">
      <dgm:prSet/>
      <dgm:spPr/>
      <dgm:t>
        <a:bodyPr/>
        <a:lstStyle/>
        <a:p>
          <a:endParaRPr lang="en-GB"/>
        </a:p>
      </dgm:t>
    </dgm:pt>
    <dgm:pt modelId="{044713D2-FC73-4EF2-8298-5B3234E5DA9D}" type="sibTrans" cxnId="{272354E0-14E0-48BD-B77A-DD005552B0D0}">
      <dgm:prSet/>
      <dgm:spPr/>
      <dgm:t>
        <a:bodyPr/>
        <a:lstStyle/>
        <a:p>
          <a:endParaRPr lang="en-GB"/>
        </a:p>
      </dgm:t>
    </dgm:pt>
    <dgm:pt modelId="{3457D899-C8AD-4EB7-AFDE-4D5D41A1E3E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2400" dirty="0" err="1" smtClean="0"/>
            <a:t>Zaštita</a:t>
          </a:r>
          <a:r>
            <a:rPr lang="en-GB" sz="2400" dirty="0" smtClean="0"/>
            <a:t> </a:t>
          </a:r>
          <a:r>
            <a:rPr lang="en-GB" sz="2400" dirty="0" err="1" smtClean="0"/>
            <a:t>interesa</a:t>
          </a:r>
          <a:r>
            <a:rPr lang="en-GB" sz="2400" dirty="0" smtClean="0"/>
            <a:t> </a:t>
          </a:r>
          <a:r>
            <a:rPr lang="hr-HR" sz="2400" dirty="0" smtClean="0"/>
            <a:t>HR</a:t>
          </a:r>
          <a:r>
            <a:rPr lang="en-GB" sz="2400" dirty="0" smtClean="0"/>
            <a:t> </a:t>
          </a:r>
          <a:r>
            <a:rPr lang="en-GB" sz="2400" dirty="0" err="1" smtClean="0"/>
            <a:t>kompanija</a:t>
          </a:r>
          <a:r>
            <a:rPr lang="en-GB" sz="2400" dirty="0" smtClean="0"/>
            <a:t> u </a:t>
          </a:r>
          <a:r>
            <a:rPr lang="en-GB" sz="2400" dirty="0" err="1" smtClean="0"/>
            <a:t>inozemstvu</a:t>
          </a:r>
          <a:endParaRPr lang="en-GB" sz="2400" dirty="0"/>
        </a:p>
      </dgm:t>
    </dgm:pt>
    <dgm:pt modelId="{08413E68-0142-4D8D-B657-78F77F37E646}" type="parTrans" cxnId="{41B6E38C-ECA9-4C28-BA3D-B78E21FA0BDF}">
      <dgm:prSet/>
      <dgm:spPr/>
      <dgm:t>
        <a:bodyPr/>
        <a:lstStyle/>
        <a:p>
          <a:endParaRPr lang="en-GB"/>
        </a:p>
      </dgm:t>
    </dgm:pt>
    <dgm:pt modelId="{91031A5D-3A22-4B9B-8AA4-ED46924F3D32}" type="sibTrans" cxnId="{41B6E38C-ECA9-4C28-BA3D-B78E21FA0BDF}">
      <dgm:prSet/>
      <dgm:spPr/>
      <dgm:t>
        <a:bodyPr/>
        <a:lstStyle/>
        <a:p>
          <a:endParaRPr lang="en-GB"/>
        </a:p>
      </dgm:t>
    </dgm:pt>
    <dgm:pt modelId="{746E72CD-E758-4966-BC6B-09756156320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3600" dirty="0" err="1" smtClean="0"/>
            <a:t>Izvoz</a:t>
          </a:r>
          <a:endParaRPr lang="en-GB" sz="3600" dirty="0"/>
        </a:p>
      </dgm:t>
    </dgm:pt>
    <dgm:pt modelId="{23E7A21E-B2DA-4AB1-9918-5BC76BB6A2AF}" type="parTrans" cxnId="{F4D72099-A9B7-406D-9EAB-4036B69516EF}">
      <dgm:prSet/>
      <dgm:spPr/>
      <dgm:t>
        <a:bodyPr/>
        <a:lstStyle/>
        <a:p>
          <a:endParaRPr lang="en-GB"/>
        </a:p>
      </dgm:t>
    </dgm:pt>
    <dgm:pt modelId="{446BD1A0-6ABF-4558-AB87-9F319D3D7422}" type="sibTrans" cxnId="{F4D72099-A9B7-406D-9EAB-4036B69516EF}">
      <dgm:prSet/>
      <dgm:spPr/>
      <dgm:t>
        <a:bodyPr/>
        <a:lstStyle/>
        <a:p>
          <a:endParaRPr lang="en-GB"/>
        </a:p>
      </dgm:t>
    </dgm:pt>
    <dgm:pt modelId="{03A272E7-CE85-40AC-A137-5E45305E2DE6}" type="pres">
      <dgm:prSet presAssocID="{F66E2FB5-2722-4EFF-9DD2-E57C787648FC}" presName="compositeShape" presStyleCnt="0">
        <dgm:presLayoutVars>
          <dgm:chMax val="7"/>
          <dgm:dir/>
          <dgm:resizeHandles val="exact"/>
        </dgm:presLayoutVars>
      </dgm:prSet>
      <dgm:spPr/>
    </dgm:pt>
    <dgm:pt modelId="{7B1CF6D1-9AA3-4AD3-87F9-1F3F4A7E9FAF}" type="pres">
      <dgm:prSet presAssocID="{F66E2FB5-2722-4EFF-9DD2-E57C787648FC}" presName="wedge1" presStyleLbl="node1" presStyleIdx="0" presStyleCnt="3"/>
      <dgm:spPr/>
      <dgm:t>
        <a:bodyPr/>
        <a:lstStyle/>
        <a:p>
          <a:endParaRPr lang="en-GB"/>
        </a:p>
      </dgm:t>
    </dgm:pt>
    <dgm:pt modelId="{C669D369-01A0-4FCC-8C36-ABBD89C8624D}" type="pres">
      <dgm:prSet presAssocID="{F66E2FB5-2722-4EFF-9DD2-E57C787648F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B9FDDD-FD62-4A08-A5D1-6CD9BE33B992}" type="pres">
      <dgm:prSet presAssocID="{F66E2FB5-2722-4EFF-9DD2-E57C787648FC}" presName="wedge2" presStyleLbl="node1" presStyleIdx="1" presStyleCnt="3"/>
      <dgm:spPr/>
      <dgm:t>
        <a:bodyPr/>
        <a:lstStyle/>
        <a:p>
          <a:endParaRPr lang="en-GB"/>
        </a:p>
      </dgm:t>
    </dgm:pt>
    <dgm:pt modelId="{B263D3C1-BFAC-48A8-8022-D764ACBDEF9E}" type="pres">
      <dgm:prSet presAssocID="{F66E2FB5-2722-4EFF-9DD2-E57C787648F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08AF30-930C-417C-81CF-84F71E512F10}" type="pres">
      <dgm:prSet presAssocID="{F66E2FB5-2722-4EFF-9DD2-E57C787648FC}" presName="wedge3" presStyleLbl="node1" presStyleIdx="2" presStyleCnt="3" custLinFactNeighborX="-700" custLinFactNeighborY="-455"/>
      <dgm:spPr/>
      <dgm:t>
        <a:bodyPr/>
        <a:lstStyle/>
        <a:p>
          <a:endParaRPr lang="en-GB"/>
        </a:p>
      </dgm:t>
    </dgm:pt>
    <dgm:pt modelId="{24B34D60-30A3-4CC1-9BAC-6B350ADD7D10}" type="pres">
      <dgm:prSet presAssocID="{F66E2FB5-2722-4EFF-9DD2-E57C787648F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6254E87-E4A1-4E42-8D25-31140F929732}" type="presOf" srcId="{770392DF-B827-4BE4-8717-316AFC2F9BD6}" destId="{C669D369-01A0-4FCC-8C36-ABBD89C8624D}" srcOrd="1" destOrd="0" presId="urn:microsoft.com/office/officeart/2005/8/layout/chart3"/>
    <dgm:cxn modelId="{36053C6A-9C78-4972-8ED2-B0AB581DBB4E}" type="presOf" srcId="{F66E2FB5-2722-4EFF-9DD2-E57C787648FC}" destId="{03A272E7-CE85-40AC-A137-5E45305E2DE6}" srcOrd="0" destOrd="0" presId="urn:microsoft.com/office/officeart/2005/8/layout/chart3"/>
    <dgm:cxn modelId="{6B246313-AB4C-4686-8220-415E52ECE2C4}" type="presOf" srcId="{3457D899-C8AD-4EB7-AFDE-4D5D41A1E3E1}" destId="{F9B9FDDD-FD62-4A08-A5D1-6CD9BE33B992}" srcOrd="0" destOrd="0" presId="urn:microsoft.com/office/officeart/2005/8/layout/chart3"/>
    <dgm:cxn modelId="{272354E0-14E0-48BD-B77A-DD005552B0D0}" srcId="{F66E2FB5-2722-4EFF-9DD2-E57C787648FC}" destId="{770392DF-B827-4BE4-8717-316AFC2F9BD6}" srcOrd="0" destOrd="0" parTransId="{C62703EE-1B68-4E45-A6C7-372488B7D98F}" sibTransId="{044713D2-FC73-4EF2-8298-5B3234E5DA9D}"/>
    <dgm:cxn modelId="{C96169C5-DBEF-4C16-A286-E2FBF5CA1776}" type="presOf" srcId="{746E72CD-E758-4966-BC6B-097561563205}" destId="{24B34D60-30A3-4CC1-9BAC-6B350ADD7D10}" srcOrd="1" destOrd="0" presId="urn:microsoft.com/office/officeart/2005/8/layout/chart3"/>
    <dgm:cxn modelId="{5DF65D8C-1A50-40BF-AD78-0609B26D28B9}" type="presOf" srcId="{3457D899-C8AD-4EB7-AFDE-4D5D41A1E3E1}" destId="{B263D3C1-BFAC-48A8-8022-D764ACBDEF9E}" srcOrd="1" destOrd="0" presId="urn:microsoft.com/office/officeart/2005/8/layout/chart3"/>
    <dgm:cxn modelId="{41B6E38C-ECA9-4C28-BA3D-B78E21FA0BDF}" srcId="{F66E2FB5-2722-4EFF-9DD2-E57C787648FC}" destId="{3457D899-C8AD-4EB7-AFDE-4D5D41A1E3E1}" srcOrd="1" destOrd="0" parTransId="{08413E68-0142-4D8D-B657-78F77F37E646}" sibTransId="{91031A5D-3A22-4B9B-8AA4-ED46924F3D32}"/>
    <dgm:cxn modelId="{D4ECDF94-2C86-470A-BD7E-5C4110F11792}" type="presOf" srcId="{770392DF-B827-4BE4-8717-316AFC2F9BD6}" destId="{7B1CF6D1-9AA3-4AD3-87F9-1F3F4A7E9FAF}" srcOrd="0" destOrd="0" presId="urn:microsoft.com/office/officeart/2005/8/layout/chart3"/>
    <dgm:cxn modelId="{AA19C2AA-2C1F-4263-B26C-FDD6499FCF16}" type="presOf" srcId="{746E72CD-E758-4966-BC6B-097561563205}" destId="{EE08AF30-930C-417C-81CF-84F71E512F10}" srcOrd="0" destOrd="0" presId="urn:microsoft.com/office/officeart/2005/8/layout/chart3"/>
    <dgm:cxn modelId="{F4D72099-A9B7-406D-9EAB-4036B69516EF}" srcId="{F66E2FB5-2722-4EFF-9DD2-E57C787648FC}" destId="{746E72CD-E758-4966-BC6B-097561563205}" srcOrd="2" destOrd="0" parTransId="{23E7A21E-B2DA-4AB1-9918-5BC76BB6A2AF}" sibTransId="{446BD1A0-6ABF-4558-AB87-9F319D3D7422}"/>
    <dgm:cxn modelId="{CEAC143F-3AB1-4740-8B20-E090228D0819}" type="presParOf" srcId="{03A272E7-CE85-40AC-A137-5E45305E2DE6}" destId="{7B1CF6D1-9AA3-4AD3-87F9-1F3F4A7E9FAF}" srcOrd="0" destOrd="0" presId="urn:microsoft.com/office/officeart/2005/8/layout/chart3"/>
    <dgm:cxn modelId="{7DF6BB9F-BB0C-4DE2-9B6D-B7E53113D807}" type="presParOf" srcId="{03A272E7-CE85-40AC-A137-5E45305E2DE6}" destId="{C669D369-01A0-4FCC-8C36-ABBD89C8624D}" srcOrd="1" destOrd="0" presId="urn:microsoft.com/office/officeart/2005/8/layout/chart3"/>
    <dgm:cxn modelId="{DBE31356-B611-432E-968A-86E6F9BF8442}" type="presParOf" srcId="{03A272E7-CE85-40AC-A137-5E45305E2DE6}" destId="{F9B9FDDD-FD62-4A08-A5D1-6CD9BE33B992}" srcOrd="2" destOrd="0" presId="urn:microsoft.com/office/officeart/2005/8/layout/chart3"/>
    <dgm:cxn modelId="{70DD36D4-B012-419F-8246-4A8D0509D714}" type="presParOf" srcId="{03A272E7-CE85-40AC-A137-5E45305E2DE6}" destId="{B263D3C1-BFAC-48A8-8022-D764ACBDEF9E}" srcOrd="3" destOrd="0" presId="urn:microsoft.com/office/officeart/2005/8/layout/chart3"/>
    <dgm:cxn modelId="{FF8B62A2-8EDB-4FFE-87C6-F12F891CB050}" type="presParOf" srcId="{03A272E7-CE85-40AC-A137-5E45305E2DE6}" destId="{EE08AF30-930C-417C-81CF-84F71E512F10}" srcOrd="4" destOrd="0" presId="urn:microsoft.com/office/officeart/2005/8/layout/chart3"/>
    <dgm:cxn modelId="{347394C6-0E89-41C1-B90F-0CF0A8341373}" type="presParOf" srcId="{03A272E7-CE85-40AC-A137-5E45305E2DE6}" destId="{24B34D60-30A3-4CC1-9BAC-6B350ADD7D10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CF6D1-9AA3-4AD3-87F9-1F3F4A7E9FAF}">
      <dsp:nvSpPr>
        <dsp:cNvPr id="0" name=""/>
        <dsp:cNvSpPr/>
      </dsp:nvSpPr>
      <dsp:spPr>
        <a:xfrm>
          <a:off x="1525818" y="313002"/>
          <a:ext cx="3895146" cy="3895146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Strana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ulaganja</a:t>
          </a:r>
          <a:endParaRPr lang="en-GB" sz="2400" kern="1200" dirty="0"/>
        </a:p>
      </dsp:txBody>
      <dsp:txXfrm>
        <a:off x="3643572" y="1031750"/>
        <a:ext cx="1321567" cy="1298382"/>
      </dsp:txXfrm>
    </dsp:sp>
    <dsp:sp modelId="{F9B9FDDD-FD62-4A08-A5D1-6CD9BE33B992}">
      <dsp:nvSpPr>
        <dsp:cNvPr id="0" name=""/>
        <dsp:cNvSpPr/>
      </dsp:nvSpPr>
      <dsp:spPr>
        <a:xfrm>
          <a:off x="1325033" y="428929"/>
          <a:ext cx="3895146" cy="3895146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Zaštita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interesa</a:t>
          </a:r>
          <a:r>
            <a:rPr lang="en-GB" sz="2400" kern="1200" dirty="0" smtClean="0"/>
            <a:t> </a:t>
          </a:r>
          <a:r>
            <a:rPr lang="hr-HR" sz="2400" kern="1200" dirty="0" smtClean="0"/>
            <a:t>HR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kompanija</a:t>
          </a:r>
          <a:r>
            <a:rPr lang="en-GB" sz="2400" kern="1200" dirty="0" smtClean="0"/>
            <a:t> u </a:t>
          </a:r>
          <a:r>
            <a:rPr lang="en-GB" sz="2400" kern="1200" dirty="0" err="1" smtClean="0"/>
            <a:t>inozemstvu</a:t>
          </a:r>
          <a:endParaRPr lang="en-GB" sz="2400" kern="1200" dirty="0"/>
        </a:p>
      </dsp:txBody>
      <dsp:txXfrm>
        <a:off x="2391561" y="2886581"/>
        <a:ext cx="1762090" cy="1205640"/>
      </dsp:txXfrm>
    </dsp:sp>
    <dsp:sp modelId="{EE08AF30-930C-417C-81CF-84F71E512F10}">
      <dsp:nvSpPr>
        <dsp:cNvPr id="0" name=""/>
        <dsp:cNvSpPr/>
      </dsp:nvSpPr>
      <dsp:spPr>
        <a:xfrm>
          <a:off x="1297767" y="411206"/>
          <a:ext cx="3895146" cy="3895146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err="1" smtClean="0"/>
            <a:t>Izvoz</a:t>
          </a:r>
          <a:endParaRPr lang="en-GB" sz="3600" kern="1200" dirty="0"/>
        </a:p>
      </dsp:txBody>
      <dsp:txXfrm>
        <a:off x="1715104" y="1176324"/>
        <a:ext cx="1321567" cy="1298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177" cy="497450"/>
          </a:xfrm>
          <a:prstGeom prst="rect">
            <a:avLst/>
          </a:prstGeom>
        </p:spPr>
        <p:txBody>
          <a:bodyPr vert="horz" wrap="square" lIns="92706" tIns="46353" rIns="92706" bIns="463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734" y="1"/>
            <a:ext cx="2944177" cy="497450"/>
          </a:xfrm>
          <a:prstGeom prst="rect">
            <a:avLst/>
          </a:prstGeom>
        </p:spPr>
        <p:txBody>
          <a:bodyPr vert="horz" wrap="square" lIns="92706" tIns="46353" rIns="92706" bIns="463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F5F0D2-5E7E-467C-83A7-1F837D67F061}" type="datetimeFigureOut">
              <a:rPr lang="hr-HR"/>
              <a:pPr>
                <a:defRPr/>
              </a:pPr>
              <a:t>8.2.2017.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351"/>
            <a:ext cx="2944177" cy="497449"/>
          </a:xfrm>
          <a:prstGeom prst="rect">
            <a:avLst/>
          </a:prstGeom>
        </p:spPr>
        <p:txBody>
          <a:bodyPr vert="horz" wrap="square" lIns="92706" tIns="46353" rIns="92706" bIns="463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734" y="9432351"/>
            <a:ext cx="2944177" cy="497449"/>
          </a:xfrm>
          <a:prstGeom prst="rect">
            <a:avLst/>
          </a:prstGeom>
        </p:spPr>
        <p:txBody>
          <a:bodyPr vert="horz" wrap="square" lIns="92706" tIns="46353" rIns="92706" bIns="463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E051E61-0301-4382-8874-0E6CBC4BF623}" type="slidenum">
              <a:rPr lang="hr-HR" altLang="x-none"/>
              <a:pPr>
                <a:defRPr/>
              </a:pPr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3862517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177" cy="499049"/>
          </a:xfrm>
          <a:prstGeom prst="rect">
            <a:avLst/>
          </a:prstGeom>
        </p:spPr>
        <p:txBody>
          <a:bodyPr vert="horz" wrap="square" lIns="92706" tIns="46353" rIns="92706" bIns="463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734" y="0"/>
            <a:ext cx="2944177" cy="499049"/>
          </a:xfrm>
          <a:prstGeom prst="rect">
            <a:avLst/>
          </a:prstGeom>
        </p:spPr>
        <p:txBody>
          <a:bodyPr vert="horz" wrap="square" lIns="92706" tIns="46353" rIns="92706" bIns="463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820D76-D24F-4875-B779-E82424230143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6" tIns="46353" rIns="92706" bIns="46353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05" y="4779356"/>
            <a:ext cx="5433692" cy="3910819"/>
          </a:xfrm>
          <a:prstGeom prst="rect">
            <a:avLst/>
          </a:prstGeom>
        </p:spPr>
        <p:txBody>
          <a:bodyPr vert="horz" wrap="square" lIns="92706" tIns="46353" rIns="92706" bIns="46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351"/>
            <a:ext cx="2944177" cy="499049"/>
          </a:xfrm>
          <a:prstGeom prst="rect">
            <a:avLst/>
          </a:prstGeom>
        </p:spPr>
        <p:txBody>
          <a:bodyPr vert="horz" wrap="square" lIns="92706" tIns="46353" rIns="92706" bIns="463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734" y="9432351"/>
            <a:ext cx="2944177" cy="499049"/>
          </a:xfrm>
          <a:prstGeom prst="rect">
            <a:avLst/>
          </a:prstGeom>
        </p:spPr>
        <p:txBody>
          <a:bodyPr vert="horz" wrap="square" lIns="92706" tIns="46353" rIns="92706" bIns="463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C164FEC-700C-4B67-B3C4-014F7819F5D9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311691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x-none" altLang="x-none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1pPr>
            <a:lvl2pPr marL="746665" indent="-287179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2pPr>
            <a:lvl3pPr marL="1148715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3pPr>
            <a:lvl4pPr marL="1608201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4pPr>
            <a:lvl5pPr marL="2067687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5pPr>
            <a:lvl6pPr marL="2527173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6pPr>
            <a:lvl7pPr marL="2986659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7pPr>
            <a:lvl8pPr marL="3446145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8pPr>
            <a:lvl9pPr marL="3905631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9pPr>
          </a:lstStyle>
          <a:p>
            <a:fld id="{78786E1F-7104-43A8-9978-E79F144D66FA}" type="slidenum">
              <a:rPr lang="en-GB" altLang="x-none" smtClean="0">
                <a:latin typeface="Calibri" pitchFamily="34" charset="0"/>
              </a:rPr>
              <a:pPr/>
              <a:t>1</a:t>
            </a:fld>
            <a:endParaRPr lang="en-GB" altLang="x-none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8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164FEC-700C-4B67-B3C4-014F7819F5D9}" type="slidenum">
              <a:rPr lang="en-GB" altLang="x-none" smtClean="0"/>
              <a:pPr>
                <a:defRPr/>
              </a:pPr>
              <a:t>8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416828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x-none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1pPr>
            <a:lvl2pPr marL="746665" indent="-287179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2pPr>
            <a:lvl3pPr marL="1148715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3pPr>
            <a:lvl4pPr marL="1608201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4pPr>
            <a:lvl5pPr marL="2067687" indent="-229743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5pPr>
            <a:lvl6pPr marL="2527173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6pPr>
            <a:lvl7pPr marL="2986659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7pPr>
            <a:lvl8pPr marL="3446145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8pPr>
            <a:lvl9pPr marL="3905631" indent="-229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9pPr>
          </a:lstStyle>
          <a:p>
            <a:fld id="{26527C2F-4722-4AD2-8A91-5B15E04BECF5}" type="slidenum">
              <a:rPr lang="en-GB" altLang="x-none" smtClean="0">
                <a:latin typeface="Calibri" pitchFamily="34" charset="0"/>
              </a:rPr>
              <a:pPr/>
              <a:t>9</a:t>
            </a:fld>
            <a:endParaRPr lang="en-GB" altLang="x-none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67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8"/>
            <a:ext cx="300037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4838" y="6043613"/>
            <a:ext cx="9047162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24F6FB-93F3-473C-A6AA-703DF5231F0A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8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544DAC4-C8E5-48D3-B236-9E47E352D9D9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1307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AA03F-1172-4B9C-B5B5-AE11E1AAAEA5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528AB-39B3-48AC-B650-4280EC5106C2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63874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0" y="0"/>
            <a:ext cx="427038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913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913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0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A57D-D76C-4815-B3D6-01D3E4DC1ABE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4310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4819" y="103981"/>
            <a:ext cx="533400" cy="325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D036-6A88-42AE-AA4F-1B2A5399A81D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10064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19AF-3536-4BA7-8262-9CA85276E565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F58F-59C8-4CAE-A7A6-D48FB8EA22AC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47707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71EBF-ADE5-4793-9570-529683835D41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30402950-F1C2-4F7A-B330-4D172EE313F4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1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2CAD5-F64B-404D-BEB1-4953EAFE0F0F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4F3E-4AA1-421C-8DEF-7307DE573E68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37600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8752A-1C10-47C1-8A83-715B7F92DC96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5960-67BE-4D48-BAAC-E55A1F9F46F0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2193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1B697-7305-4501-A6CE-F8D24DB23FB6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74809-ED83-4F36-AEB8-E9759FF5B2DC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36348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310C-ECF0-4D04-84C0-875E94EC2502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71BC455-B33E-47F8-827D-7BD09798501E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346540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28A76-66BB-4D9F-9273-35BB63FEE730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BF4C4-6815-41BA-B493-9C92038EEF99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09856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0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700" y="4664075"/>
            <a:ext cx="195103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0575" y="4654550"/>
            <a:ext cx="1013142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0" y="0"/>
            <a:ext cx="133350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0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EDBBC-1EC0-4D77-994B-846D7F0E6E43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6AEE4517-76ED-46AA-8C9C-168ADD87411E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0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2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563" y="1600200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8426CF1-449C-419F-93F0-454F3E9A93E0}" type="datetimeFigureOut">
              <a:rPr lang="en-GB"/>
              <a:pPr>
                <a:defRPr/>
              </a:pPr>
              <a:t>08/02/2017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14B94D-B6BC-4D51-B19D-B69589AF9109}" type="slidenum">
              <a:rPr lang="en-GB" altLang="x-none"/>
              <a:pPr>
                <a:defRPr/>
              </a:pPr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59" r:id="rId2"/>
    <p:sldLayoutId id="2147484566" r:id="rId3"/>
    <p:sldLayoutId id="2147484560" r:id="rId4"/>
    <p:sldLayoutId id="2147484561" r:id="rId5"/>
    <p:sldLayoutId id="2147484562" r:id="rId6"/>
    <p:sldLayoutId id="2147484567" r:id="rId7"/>
    <p:sldLayoutId id="2147484563" r:id="rId8"/>
    <p:sldLayoutId id="2147484568" r:id="rId9"/>
    <p:sldLayoutId id="2147484564" r:id="rId10"/>
    <p:sldLayoutId id="21474845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DEAE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B77BB4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d.mvep.hr/hr/zahtjev-za-podrskom-izvoznik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ospodarska@mvep.hr" TargetMode="External"/><Relationship Id="rId4" Type="http://schemas.openxmlformats.org/officeDocument/2006/relationships/hyperlink" Target="http://gd.mvep.hr/files/file/gd-dokumenti/Zahtjev_podrska_izvoznik-l.do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4"/>
          <p:cNvSpPr>
            <a:spLocks noGrp="1"/>
          </p:cNvSpPr>
          <p:nvPr>
            <p:ph type="subTitle" idx="1"/>
          </p:nvPr>
        </p:nvSpPr>
        <p:spPr>
          <a:xfrm>
            <a:off x="3149600" y="6049963"/>
            <a:ext cx="8940800" cy="685800"/>
          </a:xfrm>
        </p:spPr>
        <p:txBody>
          <a:bodyPr>
            <a:normAutofit/>
          </a:bodyPr>
          <a:lstStyle/>
          <a:p>
            <a:r>
              <a:rPr lang="sr-Latn-CS" altLang="x-none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Joseph Gene Petrić</a:t>
            </a:r>
          </a:p>
        </p:txBody>
      </p:sp>
      <p:sp>
        <p:nvSpPr>
          <p:cNvPr id="7171" name="Title 1"/>
          <p:cNvSpPr>
            <a:spLocks noGrp="1"/>
          </p:cNvSpPr>
          <p:nvPr>
            <p:ph type="ctrTitle"/>
          </p:nvPr>
        </p:nvSpPr>
        <p:spPr>
          <a:xfrm>
            <a:off x="268162" y="2110372"/>
            <a:ext cx="5586413" cy="131527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VANJSKA POLITIKA I GOSPODARSKA DIPLOMACIJA: </a:t>
            </a:r>
            <a:r>
              <a:rPr lang="hr-HR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r-HR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r-HR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friends</a:t>
            </a:r>
            <a:r>
              <a:rPr lang="hr-HR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32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hr-HR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foes</a:t>
            </a:r>
            <a:r>
              <a:rPr lang="hr-HR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hr-HR" sz="20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235" y="1259055"/>
            <a:ext cx="7089082" cy="3989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Hrvatska</a:t>
            </a:r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danas: </a:t>
            </a:r>
            <a:r>
              <a:rPr lang="hr-H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MVEP</a:t>
            </a:r>
          </a:p>
        </p:txBody>
      </p:sp>
      <p:sp>
        <p:nvSpPr>
          <p:cNvPr id="3" name="Rectangle 2"/>
          <p:cNvSpPr/>
          <p:nvPr/>
        </p:nvSpPr>
        <p:spPr>
          <a:xfrm>
            <a:off x="729916" y="1925053"/>
            <a:ext cx="10954084" cy="419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Osigurati </a:t>
            </a:r>
            <a:r>
              <a:rPr lang="hr-H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efektivnu i ravnopravnu suradnju s </a:t>
            </a: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HGK</a:t>
            </a:r>
            <a:r>
              <a:rPr lang="hr-H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KOLOKACIJA (</a:t>
            </a:r>
            <a:r>
              <a:rPr lang="hr-H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space</a:t>
            </a: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sharing</a:t>
            </a: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Potrebno </a:t>
            </a:r>
            <a:r>
              <a:rPr lang="hr-H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je ostvariti bolju suradnju 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 </a:t>
            </a:r>
            <a:r>
              <a:rPr lang="hr-HR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HBOR</a:t>
            </a:r>
            <a:r>
              <a:rPr lang="hr-H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-om, 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u </a:t>
            </a:r>
            <a:r>
              <a:rPr lang="hr-H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cilju podrške hrvatskim tvrtkama, hrvatskom izvozu i izlasku na strana tržišta. </a:t>
            </a:r>
            <a:endParaRPr lang="hr-HR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hr-HR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Suradnja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i s ostalim gospodarskim resorima: </a:t>
            </a:r>
            <a:r>
              <a:rPr lang="hr-HR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HTZ, AIK, HIZ, </a:t>
            </a:r>
            <a:r>
              <a:rPr lang="hr-H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itd.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r-HR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Informirati na lokalnoj razini o uslugama gospodarske diplomacije (Županije).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r-HR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968" y="2604335"/>
            <a:ext cx="10871200" cy="990600"/>
          </a:xfrm>
        </p:spPr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</a:t>
            </a:r>
            <a:r>
              <a:rPr lang="hr-H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pažnji, pitanja?</a:t>
            </a:r>
            <a:br>
              <a:rPr lang="hr-HR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http://gd.mvep.hr</a:t>
            </a:r>
            <a:r>
              <a:rPr lang="hr-H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hr-H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hr-H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://izvoz.gov.hr</a:t>
            </a:r>
            <a:r>
              <a:rPr lang="hr-H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6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Gospodarska diplomacija danas, zašto ne jučer?</a:t>
            </a:r>
            <a:endParaRPr lang="hr-H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2001252"/>
            <a:ext cx="10871200" cy="4495800"/>
          </a:xfrm>
        </p:spPr>
        <p:txBody>
          <a:bodyPr/>
          <a:lstStyle/>
          <a:p>
            <a:r>
              <a:rPr lang="ta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Socijalizam </a:t>
            </a:r>
            <a:r>
              <a:rPr lang="mr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a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Astra Grupa, Genex...</a:t>
            </a:r>
          </a:p>
          <a:p>
            <a:pPr marL="0" indent="0">
              <a:buNone/>
            </a:pPr>
            <a:endParaRPr lang="ta-I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Ušli smo u EU, što i zašto tek sada?</a:t>
            </a:r>
          </a:p>
          <a:p>
            <a:pPr marL="0" indent="0">
              <a:buNone/>
            </a:pPr>
            <a:endParaRPr lang="hr-H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Politički </a:t>
            </a:r>
            <a:r>
              <a:rPr lang="hr-H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konsenzus</a:t>
            </a:r>
            <a:endParaRPr lang="hr-H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r-HR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Ključne poruke</a:t>
            </a:r>
            <a:endParaRPr lang="hr-HR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546853" y="2207043"/>
            <a:ext cx="576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-18"/>
                <a:cs typeface="Arial" charset="0"/>
              </a:defRPr>
            </a:lvl9pPr>
          </a:lstStyle>
          <a:p>
            <a:r>
              <a:rPr lang="pl-PL" altLang="x-none" sz="2800" dirty="0"/>
              <a:t>   </a:t>
            </a:r>
            <a:endParaRPr lang="en-US" altLang="x-none" sz="2800" dirty="0"/>
          </a:p>
        </p:txBody>
      </p:sp>
      <p:sp>
        <p:nvSpPr>
          <p:cNvPr id="2" name="Rectangle 1"/>
          <p:cNvSpPr/>
          <p:nvPr/>
        </p:nvSpPr>
        <p:spPr>
          <a:xfrm>
            <a:off x="232609" y="1733801"/>
            <a:ext cx="1128562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Ministarstvo vanjskih poslova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razumjeti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političko-gospodarske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procese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(npr. utjecaj sankcija). Sankcije šalju određenu političku poruku stoga moramo biti svjesni da političke odluke imaju jasne gospodarske posljedice. 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Diplomati moraju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razumjeti globalna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gospodarska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kretanja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 i njihov utjecaj na svjetsku politiku. 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Cilj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tradicionalne diplomacije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cilj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trgovinske i gospodarske diplomacije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blagostanje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Gospodarska diplomacija je u funkciji prosperiteta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države.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hr-H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/>
              <a:t> 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Gospodarska Uprava danas!</a:t>
            </a:r>
            <a:endPara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9621" y="2399685"/>
            <a:ext cx="691414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Sektor </a:t>
            </a:r>
            <a:r>
              <a:rPr lang="hr-H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gospodarske </a:t>
            </a: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odnose: </a:t>
            </a:r>
            <a:endParaRPr lang="hr-H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za gospodarsku bilateralu;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za gospodarsku multilateralu</a:t>
            </a: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Sektor </a:t>
            </a:r>
            <a:r>
              <a:rPr lang="hr-H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trgovinsku i investicijsku </a:t>
            </a: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politiku: </a:t>
            </a:r>
            <a:endParaRPr lang="hr-HR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za trgovinsku politiku;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za investicijsku politiku;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za izvoznu </a:t>
            </a: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kontrolu.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Sektor </a:t>
            </a:r>
            <a:r>
              <a:rPr lang="hr-H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razvojnu suradnju i humanitarnu </a:t>
            </a:r>
            <a:r>
              <a:rPr lang="hr-H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pomoć:</a:t>
            </a:r>
            <a:endParaRPr lang="hr-HR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</a:t>
            </a: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razvojnu </a:t>
            </a: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politiku;</a:t>
            </a:r>
            <a:endParaRPr lang="hr-H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</a:t>
            </a: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humanitarnu </a:t>
            </a: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politiku;</a:t>
            </a:r>
            <a:endParaRPr lang="hr-H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Služba </a:t>
            </a:r>
            <a:r>
              <a:rPr lang="hr-H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 provedbu razvojnih i humanitarnih </a:t>
            </a:r>
            <a:r>
              <a:rPr lang="hr-H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projekata.</a:t>
            </a:r>
            <a:endParaRPr lang="hr-H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9916" y="1877439"/>
            <a:ext cx="7087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Uprava za gospodarske poslove i razvojnu suradnju 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17563" y="228600"/>
            <a:ext cx="10871200" cy="990600"/>
          </a:xfrm>
        </p:spPr>
        <p:txBody>
          <a:bodyPr/>
          <a:lstStyle/>
          <a:p>
            <a:r>
              <a:rPr lang="hr-HR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ciljevi?</a:t>
            </a:r>
            <a:endParaRPr lang="en-US" altLang="x-none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7563" y="1600200"/>
            <a:ext cx="108712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ovećati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vrijednosti izvoza;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ovećati 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izvoznika;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manjenje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vanjskotrgovinskog deficita;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naprjeđenje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strukture hrvatskog izvoza;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ačanje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pozicije tvrtki na postojećim i izlasku na nova, posebice brzorastuća tržišta;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naprjeđenje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položaja RH u međunarodnoj trgovinskoj razmjeni.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</a:t>
            </a:r>
            <a:r>
              <a:rPr lang="hr-HR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ciljevi zapravo</a:t>
            </a:r>
            <a:r>
              <a:rPr lang="ta-IN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611" y="2642936"/>
            <a:ext cx="10871200" cy="28915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sell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make u RH!</a:t>
            </a: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get rich</a:t>
            </a:r>
            <a:r>
              <a:rPr lang="ta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. 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 cent kaže: „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rich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tryin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2116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17563" y="228600"/>
            <a:ext cx="10871200" cy="990600"/>
          </a:xfrm>
        </p:spPr>
        <p:txBody>
          <a:bodyPr/>
          <a:lstStyle/>
          <a:p>
            <a:r>
              <a:rPr lang="hr-HR" altLang="x-none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Područja djelovanja – gospodarskog savjetnika</a:t>
            </a:r>
            <a:r>
              <a:rPr lang="en-GB" altLang="x-none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altLang="x-none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5126038" y="1972469"/>
            <a:ext cx="6562725" cy="4495800"/>
          </a:xfrm>
        </p:spPr>
        <p:txBody>
          <a:bodyPr/>
          <a:lstStyle/>
          <a:p>
            <a:pPr marL="571500" indent="-571500" eaLnBrk="1" hangingPunct="1">
              <a:spcBef>
                <a:spcPct val="0"/>
              </a:spcBef>
              <a:buFont typeface="Tw Cen MT" pitchFamily="34" charset="-18"/>
              <a:buAutoNum type="arabicPeriod"/>
            </a:pP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Po</a:t>
            </a: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moć</a:t>
            </a:r>
            <a:r>
              <a:rPr lang="en-GB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u </a:t>
            </a: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realizaciji</a:t>
            </a:r>
            <a:r>
              <a:rPr lang="en-GB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izvoznih</a:t>
            </a:r>
            <a:r>
              <a:rPr lang="en-GB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poslova</a:t>
            </a:r>
            <a:endParaRPr lang="hr-HR" altLang="x-none" sz="28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Umrežavanje</a:t>
            </a:r>
            <a:endParaRPr lang="hr-HR" altLang="x-none" sz="28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en-GB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Informiranje</a:t>
            </a:r>
            <a:endParaRPr lang="en-GB" altLang="x-none" sz="28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571500" indent="-5715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Inozemne trgovinske misije</a:t>
            </a:r>
          </a:p>
          <a:p>
            <a:pPr marL="571500" indent="-5715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Promocija i privlačenje investicija</a:t>
            </a:r>
          </a:p>
          <a:p>
            <a:pPr marL="571500" indent="-5715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Energetska </a:t>
            </a:r>
            <a:r>
              <a:rPr lang="hr-HR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diplmacija</a:t>
            </a: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hr-HR" altLang="x-none" sz="28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itd</a:t>
            </a:r>
            <a:r>
              <a:rPr lang="hr-HR" altLang="x-none" sz="28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…</a:t>
            </a:r>
          </a:p>
          <a:p>
            <a:pPr marL="571500" indent="-571500"/>
            <a:endParaRPr lang="hr-HR" altLang="x-none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73768114"/>
              </p:ext>
            </p:extLst>
          </p:nvPr>
        </p:nvGraphicFramePr>
        <p:xfrm>
          <a:off x="-1106793" y="1766321"/>
          <a:ext cx="6745998" cy="4637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Left Brace 1"/>
          <p:cNvSpPr/>
          <p:nvPr/>
        </p:nvSpPr>
        <p:spPr>
          <a:xfrm>
            <a:off x="4533900" y="1757363"/>
            <a:ext cx="592138" cy="4926012"/>
          </a:xfrm>
          <a:prstGeom prst="leftBrac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Zahtjev za podrškom </a:t>
            </a:r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izvozniku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zadovoljstvom ćemo pomoći svakoj hrvatskoj kompaniji koja je željna i sposobna izvoziti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http://gd.mvep.hr/hr/zahtjev-za-podrskom-izvozniku/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Upoznajte nas sa svojim izvoznim projektom i očekivanjima od diplomatske mreže '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Zahtjev za podrškom izvozniku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 ispunite i pošaljite na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gospodarska@mvep.hr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752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16832" y="711200"/>
            <a:ext cx="11811000" cy="660400"/>
          </a:xfrm>
        </p:spPr>
        <p:txBody>
          <a:bodyPr/>
          <a:lstStyle/>
          <a:p>
            <a:r>
              <a:rPr lang="hr-HR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Aktivnosti podrške izvoznicima – po uslugama</a:t>
            </a:r>
            <a:r>
              <a:rPr lang="en-GB" altLang="x-non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x-none" dirty="0" smtClean="0"/>
              <a:t/>
            </a:r>
            <a:br>
              <a:rPr lang="en-GB" altLang="x-none" dirty="0" smtClean="0"/>
            </a:br>
            <a:endParaRPr lang="en-GB" altLang="x-none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817563" y="1600200"/>
            <a:ext cx="11001375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r-HR" altLang="x-none" dirty="0" smtClean="0">
                <a:solidFill>
                  <a:schemeClr val="accent2">
                    <a:lumMod val="75000"/>
                  </a:schemeClr>
                </a:solidFill>
              </a:rPr>
              <a:t>Ukupno: 9733 aktivnosti</a:t>
            </a:r>
            <a:endParaRPr lang="en-GB" altLang="x-non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133103"/>
              </p:ext>
            </p:extLst>
          </p:nvPr>
        </p:nvGraphicFramePr>
        <p:xfrm>
          <a:off x="1131888" y="1590675"/>
          <a:ext cx="10455275" cy="496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5374</TotalTime>
  <Words>346</Words>
  <Application>Microsoft Office PowerPoint</Application>
  <PresentationFormat>Widescreen</PresentationFormat>
  <Paragraphs>80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VANJSKA POLITIKA I GOSPODARSKA DIPLOMACIJA:  friends or foes? </vt:lpstr>
      <vt:lpstr>Gospodarska diplomacija danas, zašto ne jučer?</vt:lpstr>
      <vt:lpstr>Ključne poruke</vt:lpstr>
      <vt:lpstr>Gospodarska Uprava danas!</vt:lpstr>
      <vt:lpstr>Naši ciljevi?</vt:lpstr>
      <vt:lpstr>Naši ciljevi zapravo </vt:lpstr>
      <vt:lpstr>Područja djelovanja – gospodarskog savjetnika </vt:lpstr>
      <vt:lpstr>Zahtjev za podrškom izvozniku</vt:lpstr>
      <vt:lpstr>Aktivnosti podrške izvoznicima – po uslugama  </vt:lpstr>
      <vt:lpstr>Hrvatska danas: next steps za MVEP</vt:lpstr>
      <vt:lpstr>   Hvala na pažnji, pitanja?  http://gd.mvep.hr/ https://izvoz.gov.hr/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Šimundža</dc:creator>
  <cp:lastModifiedBy>Joseph Gene Petrić</cp:lastModifiedBy>
  <cp:revision>728</cp:revision>
  <cp:lastPrinted>2016-02-08T13:20:02Z</cp:lastPrinted>
  <dcterms:created xsi:type="dcterms:W3CDTF">2014-02-19T21:53:04Z</dcterms:created>
  <dcterms:modified xsi:type="dcterms:W3CDTF">2017-02-08T14:52:52Z</dcterms:modified>
</cp:coreProperties>
</file>